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71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90" y="107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8D268E-9EBD-413D-A398-5BAFCFC740B5}" type="datetimeFigureOut">
              <a:rPr lang="en-US" smtClean="0"/>
              <a:pPr/>
              <a:t>9/18/2011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BF8FF3-2EA8-4AAC-948C-ECBCC543FE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BF8FF3-2EA8-4AAC-948C-ECBCC543FE58}"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b="1" u="sng" dirty="0" smtClean="0"/>
              <a:t>Recommendations</a:t>
            </a:r>
          </a:p>
          <a:p>
            <a:pPr>
              <a:defRPr/>
            </a:pPr>
            <a:endParaRPr lang="en-US" b="1" u="sng" dirty="0" smtClean="0"/>
          </a:p>
          <a:p>
            <a:pPr>
              <a:defRPr/>
            </a:pPr>
            <a:r>
              <a:rPr lang="en-US" b="1" dirty="0" smtClean="0"/>
              <a:t>You can make any necessary changes to the </a:t>
            </a:r>
            <a:r>
              <a:rPr lang="en-US" b="1" dirty="0" err="1" smtClean="0"/>
              <a:t>ppt</a:t>
            </a:r>
            <a:r>
              <a:rPr lang="en-US" b="1" dirty="0" smtClean="0"/>
              <a:t> to meet the specific needs of your students</a:t>
            </a:r>
          </a:p>
          <a:p>
            <a:pPr>
              <a:defRPr/>
            </a:pPr>
            <a:endParaRPr lang="en-US" b="1" u="sng" dirty="0" smtClean="0"/>
          </a:p>
          <a:p>
            <a:pPr>
              <a:defRPr/>
            </a:pPr>
            <a:r>
              <a:rPr lang="en-US" b="1" dirty="0" smtClean="0"/>
              <a:t>Preview  </a:t>
            </a:r>
            <a:r>
              <a:rPr lang="en-US" dirty="0" smtClean="0"/>
              <a:t>in presentation mode prior to using in your teaching– there is a lot animation! Animation goes along with either the introduction or review of math mountains in TE p. 96 Math Mountains </a:t>
            </a:r>
            <a:endParaRPr lang="en-US" u="sng" dirty="0" smtClean="0"/>
          </a:p>
          <a:p>
            <a:pPr>
              <a:defRPr/>
            </a:pPr>
            <a:endParaRPr lang="en-US" u="sng" dirty="0" smtClean="0"/>
          </a:p>
          <a:p>
            <a:pPr>
              <a:defRPr/>
            </a:pPr>
            <a:r>
              <a:rPr lang="en-US" b="1" dirty="0" smtClean="0"/>
              <a:t>Teacher Edition: </a:t>
            </a:r>
            <a:r>
              <a:rPr lang="en-US" dirty="0" smtClean="0"/>
              <a:t>p. 96</a:t>
            </a:r>
          </a:p>
          <a:p>
            <a:pPr>
              <a:defRPr/>
            </a:pPr>
            <a:endParaRPr lang="en-US" dirty="0" smtClean="0"/>
          </a:p>
          <a:p>
            <a:pPr>
              <a:defRPr/>
            </a:pPr>
            <a:r>
              <a:rPr lang="en-US" b="1" dirty="0" smtClean="0"/>
              <a:t>Objective(s): </a:t>
            </a:r>
            <a:r>
              <a:rPr lang="en-US" dirty="0" smtClean="0"/>
              <a:t>1.04a, 5.02</a:t>
            </a:r>
          </a:p>
          <a:p>
            <a:pPr>
              <a:defRPr/>
            </a:pPr>
            <a:endParaRPr lang="en-US" dirty="0" smtClean="0"/>
          </a:p>
          <a:p>
            <a:pPr>
              <a:defRPr/>
            </a:pPr>
            <a:r>
              <a:rPr lang="en-US" b="1" dirty="0" smtClean="0"/>
              <a:t>Miscellaneous Notes:  </a:t>
            </a:r>
          </a:p>
          <a:p>
            <a:pPr>
              <a:buFont typeface="Arial" pitchFamily="34" charset="0"/>
              <a:buChar char="•"/>
            </a:pPr>
            <a:r>
              <a:rPr lang="en-US" dirty="0" smtClean="0"/>
              <a:t> The image of the mountain appears after the formation of the math mountain in order to give those students a who don’t have the image of a mountain to make the connection or relationship between the two. </a:t>
            </a:r>
          </a:p>
          <a:p>
            <a:pPr>
              <a:buFont typeface="Arial" pitchFamily="34" charset="0"/>
              <a:buChar char="•"/>
            </a:pPr>
            <a:r>
              <a:rPr lang="en-US" dirty="0" smtClean="0"/>
              <a:t> key vocabulary identified in this lesson: totals and partners are captured on this slide</a:t>
            </a:r>
            <a:endParaRPr lang="en-US" dirty="0"/>
          </a:p>
        </p:txBody>
      </p:sp>
      <p:sp>
        <p:nvSpPr>
          <p:cNvPr id="4" name="Slide Number Placeholder 3"/>
          <p:cNvSpPr>
            <a:spLocks noGrp="1"/>
          </p:cNvSpPr>
          <p:nvPr>
            <p:ph type="sldNum" sz="quarter" idx="10"/>
          </p:nvPr>
        </p:nvSpPr>
        <p:spPr/>
        <p:txBody>
          <a:bodyPr/>
          <a:lstStyle/>
          <a:p>
            <a:fld id="{41631413-C7BE-4B25-83F2-C9CCC6AAF4D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defRPr/>
            </a:pPr>
            <a:r>
              <a:rPr lang="en-US" b="1" u="sng" dirty="0" smtClean="0"/>
              <a:t>Recommendations</a:t>
            </a:r>
          </a:p>
          <a:p>
            <a:pPr>
              <a:defRPr/>
            </a:pPr>
            <a:endParaRPr lang="en-US" b="1" u="sng" dirty="0" smtClean="0"/>
          </a:p>
          <a:p>
            <a:pPr>
              <a:defRPr/>
            </a:pPr>
            <a:r>
              <a:rPr lang="en-US" b="1" dirty="0" smtClean="0"/>
              <a:t>You can make any necessary changes to the </a:t>
            </a:r>
            <a:r>
              <a:rPr lang="en-US" b="1" dirty="0" err="1" smtClean="0"/>
              <a:t>ppt</a:t>
            </a:r>
            <a:r>
              <a:rPr lang="en-US" b="1" dirty="0" smtClean="0"/>
              <a:t> to meet the specific needs of your students</a:t>
            </a:r>
          </a:p>
          <a:p>
            <a:pPr>
              <a:defRPr/>
            </a:pPr>
            <a:endParaRPr lang="en-US" b="1" u="sng" dirty="0" smtClean="0"/>
          </a:p>
          <a:p>
            <a:pPr>
              <a:defRPr/>
            </a:pPr>
            <a:r>
              <a:rPr lang="en-US" b="1" dirty="0" smtClean="0"/>
              <a:t>Preview  </a:t>
            </a:r>
            <a:r>
              <a:rPr lang="en-US" dirty="0" smtClean="0"/>
              <a:t>in presentation mode prior to using in your teaching– there is a lot animation! Animation goes along with introducing or reviewing “equation”</a:t>
            </a:r>
          </a:p>
          <a:p>
            <a:pPr>
              <a:defRPr/>
            </a:pPr>
            <a:endParaRPr lang="en-US" u="sng" dirty="0" smtClean="0"/>
          </a:p>
          <a:p>
            <a:pPr>
              <a:defRPr/>
            </a:pPr>
            <a:r>
              <a:rPr lang="en-US" b="1" dirty="0" smtClean="0"/>
              <a:t>Teacher Edition: </a:t>
            </a:r>
            <a:r>
              <a:rPr lang="en-US" dirty="0" smtClean="0"/>
              <a:t>p. 96-97</a:t>
            </a:r>
          </a:p>
          <a:p>
            <a:pPr>
              <a:defRPr/>
            </a:pPr>
            <a:endParaRPr lang="en-US" dirty="0" smtClean="0"/>
          </a:p>
          <a:p>
            <a:pPr>
              <a:defRPr/>
            </a:pPr>
            <a:r>
              <a:rPr lang="en-US" b="1" dirty="0" smtClean="0"/>
              <a:t>Objective(s): </a:t>
            </a:r>
            <a:r>
              <a:rPr lang="en-US" dirty="0" smtClean="0"/>
              <a:t>1.04</a:t>
            </a:r>
          </a:p>
          <a:p>
            <a:pPr>
              <a:defRPr/>
            </a:pPr>
            <a:endParaRPr lang="en-US" dirty="0" smtClean="0"/>
          </a:p>
          <a:p>
            <a:pPr>
              <a:defRPr/>
            </a:pPr>
            <a:r>
              <a:rPr lang="en-US" b="1" dirty="0" smtClean="0"/>
              <a:t>Miscellaneous Notes:  </a:t>
            </a:r>
          </a:p>
          <a:p>
            <a:pPr>
              <a:buFont typeface="Arial" pitchFamily="34" charset="0"/>
              <a:buChar char="•"/>
            </a:pPr>
            <a:r>
              <a:rPr lang="en-US" dirty="0" smtClean="0"/>
              <a:t> The key vocabulary that is being focused on is equation. However, the slide with animation builds a scaffold from equal to equation. </a:t>
            </a:r>
          </a:p>
          <a:p>
            <a:pPr>
              <a:buFont typeface="Arial" pitchFamily="34" charset="0"/>
              <a:buChar char="•"/>
            </a:pPr>
            <a:r>
              <a:rPr lang="en-US" dirty="0" smtClean="0"/>
              <a:t> before showing the written definition see if students can come up with a class definition. Students can write the definition in their math journals</a:t>
            </a:r>
          </a:p>
          <a:p>
            <a:endParaRPr lang="en-US" dirty="0"/>
          </a:p>
        </p:txBody>
      </p:sp>
      <p:sp>
        <p:nvSpPr>
          <p:cNvPr id="4" name="Slide Number Placeholder 3"/>
          <p:cNvSpPr>
            <a:spLocks noGrp="1"/>
          </p:cNvSpPr>
          <p:nvPr>
            <p:ph type="sldNum" sz="quarter" idx="10"/>
          </p:nvPr>
        </p:nvSpPr>
        <p:spPr/>
        <p:txBody>
          <a:bodyPr/>
          <a:lstStyle/>
          <a:p>
            <a:fld id="{36FB6809-7866-4B18-9054-C98CB3698DA5}" type="slidenum">
              <a:rPr lang="en-US" smtClean="0"/>
              <a:pPr/>
              <a:t>3</a:t>
            </a:fld>
            <a:endParaRPr lang="en-US"/>
          </a:p>
        </p:txBody>
      </p:sp>
      <p:sp>
        <p:nvSpPr>
          <p:cNvPr id="5" name="Rectangle 4"/>
          <p:cNvSpPr/>
          <p:nvPr/>
        </p:nvSpPr>
        <p:spPr>
          <a:xfrm>
            <a:off x="2590800" y="2590800"/>
            <a:ext cx="2971800" cy="738664"/>
          </a:xfrm>
          <a:prstGeom prst="rect">
            <a:avLst/>
          </a:prstGeom>
        </p:spPr>
        <p:txBody>
          <a:bodyPr wrap="square">
            <a:spAutoFit/>
          </a:bodyPr>
          <a:lstStyle/>
          <a:p>
            <a:pPr algn="ctr"/>
            <a:r>
              <a:rPr lang="en-US" sz="1400" b="1" dirty="0" smtClean="0">
                <a:solidFill>
                  <a:srgbClr val="0000FF"/>
                </a:solidFill>
              </a:rPr>
              <a:t>An equation says that two expressions are equal by the equal sign (=)</a:t>
            </a:r>
            <a:endParaRPr lang="en-US" sz="1400" dirty="0">
              <a:solidFill>
                <a:srgbClr val="0000FF"/>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defRPr/>
            </a:pPr>
            <a:r>
              <a:rPr lang="en-US" b="1" u="sng" dirty="0" smtClean="0"/>
              <a:t>Recommendations</a:t>
            </a:r>
          </a:p>
          <a:p>
            <a:pPr>
              <a:defRPr/>
            </a:pPr>
            <a:endParaRPr lang="en-US" b="1" u="sng" dirty="0" smtClean="0"/>
          </a:p>
          <a:p>
            <a:pPr>
              <a:defRPr/>
            </a:pPr>
            <a:r>
              <a:rPr lang="en-US" b="1" dirty="0" smtClean="0"/>
              <a:t>You can make any necessary changes to the </a:t>
            </a:r>
            <a:r>
              <a:rPr lang="en-US" b="1" dirty="0" err="1" smtClean="0"/>
              <a:t>ppt</a:t>
            </a:r>
            <a:r>
              <a:rPr lang="en-US" b="1" dirty="0" smtClean="0"/>
              <a:t> to meet the specific needs of your students</a:t>
            </a:r>
          </a:p>
          <a:p>
            <a:pPr>
              <a:defRPr/>
            </a:pPr>
            <a:endParaRPr lang="en-US" b="1" u="sng" dirty="0" smtClean="0"/>
          </a:p>
          <a:p>
            <a:pPr>
              <a:defRPr/>
            </a:pPr>
            <a:r>
              <a:rPr lang="en-US" b="1" dirty="0" smtClean="0"/>
              <a:t>Preview  </a:t>
            </a:r>
            <a:r>
              <a:rPr lang="en-US" dirty="0" smtClean="0"/>
              <a:t>in presentation mode prior to using in your teaching– there is a lot animation! Animation goes along with “Relate Math Mountains to Equations” on TE  p.96</a:t>
            </a:r>
          </a:p>
          <a:p>
            <a:pPr>
              <a:defRPr/>
            </a:pPr>
            <a:endParaRPr lang="en-US" u="sng" dirty="0" smtClean="0"/>
          </a:p>
          <a:p>
            <a:pPr>
              <a:defRPr/>
            </a:pPr>
            <a:r>
              <a:rPr lang="en-US" b="1" dirty="0" smtClean="0"/>
              <a:t>Teacher Edition: </a:t>
            </a:r>
            <a:r>
              <a:rPr lang="en-US" dirty="0" smtClean="0"/>
              <a:t>p. 96</a:t>
            </a:r>
          </a:p>
          <a:p>
            <a:pPr>
              <a:defRPr/>
            </a:pPr>
            <a:endParaRPr lang="en-US" dirty="0" smtClean="0"/>
          </a:p>
          <a:p>
            <a:pPr>
              <a:defRPr/>
            </a:pPr>
            <a:r>
              <a:rPr lang="en-US" b="1" dirty="0" smtClean="0"/>
              <a:t>Objective(s): </a:t>
            </a:r>
            <a:r>
              <a:rPr lang="en-US" dirty="0" smtClean="0"/>
              <a:t>1.04, 1.04a, 5.02</a:t>
            </a:r>
          </a:p>
          <a:p>
            <a:pPr>
              <a:defRPr/>
            </a:pPr>
            <a:endParaRPr lang="en-US" dirty="0" smtClean="0"/>
          </a:p>
          <a:p>
            <a:pPr>
              <a:defRPr/>
            </a:pPr>
            <a:r>
              <a:rPr lang="en-US" b="1" dirty="0" smtClean="0"/>
              <a:t>Miscellaneous Notes:  </a:t>
            </a:r>
          </a:p>
          <a:p>
            <a:pPr>
              <a:buFont typeface="Arial" pitchFamily="34" charset="0"/>
              <a:buChar char="•"/>
            </a:pPr>
            <a:r>
              <a:rPr lang="en-US" dirty="0" smtClean="0"/>
              <a:t> Math Mountains represented on p. 96 are replicated on this slide. As you are discussing each type of equation: addition, mystery addition, subtraction and unknown partner with the students represent them on the slide with your SMART tools. </a:t>
            </a:r>
          </a:p>
          <a:p>
            <a:pPr>
              <a:buFont typeface="Arial" pitchFamily="34" charset="0"/>
              <a:buChar char="•"/>
            </a:pPr>
            <a:r>
              <a:rPr lang="en-US" dirty="0" smtClean="0"/>
              <a:t>Next click for the first of three story problems to appear. Discuss and work on it. Then click for that one to disappear and the next one to appear. Continue with the third story problem. </a:t>
            </a:r>
          </a:p>
          <a:p>
            <a:pPr>
              <a:buFont typeface="Arial" pitchFamily="34" charset="0"/>
              <a:buChar char="•"/>
            </a:pPr>
            <a:r>
              <a:rPr lang="en-US" dirty="0" smtClean="0"/>
              <a:t>MATH TALK: Click for the green circle to appear around the third math mountain that students have to write a story problem for</a:t>
            </a:r>
            <a:endParaRPr lang="en-US" dirty="0"/>
          </a:p>
        </p:txBody>
      </p:sp>
      <p:sp>
        <p:nvSpPr>
          <p:cNvPr id="4" name="Slide Number Placeholder 3"/>
          <p:cNvSpPr>
            <a:spLocks noGrp="1"/>
          </p:cNvSpPr>
          <p:nvPr>
            <p:ph type="sldNum" sz="quarter" idx="10"/>
          </p:nvPr>
        </p:nvSpPr>
        <p:spPr/>
        <p:txBody>
          <a:bodyPr/>
          <a:lstStyle/>
          <a:p>
            <a:fld id="{D3BF8FF3-2EA8-4AAC-948C-ECBCC543FE58}" type="slidenum">
              <a:rPr lang="en-US" smtClean="0"/>
              <a:pPr/>
              <a:t>4</a:t>
            </a:fld>
            <a:endParaRPr lang="en-US"/>
          </a:p>
        </p:txBody>
      </p:sp>
      <p:sp>
        <p:nvSpPr>
          <p:cNvPr id="5" name="Oval 4"/>
          <p:cNvSpPr/>
          <p:nvPr/>
        </p:nvSpPr>
        <p:spPr>
          <a:xfrm>
            <a:off x="4114800" y="838200"/>
            <a:ext cx="1219200" cy="1219200"/>
          </a:xfrm>
          <a:prstGeom prst="ellipse">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44FF93-15CB-4EBD-8792-0D0945D816E1}"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C4D04-3CB9-4AD1-9A3D-3A7CA23465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44FF93-15CB-4EBD-8792-0D0945D816E1}"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C4D04-3CB9-4AD1-9A3D-3A7CA23465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44FF93-15CB-4EBD-8792-0D0945D816E1}"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C4D04-3CB9-4AD1-9A3D-3A7CA23465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44FF93-15CB-4EBD-8792-0D0945D816E1}"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C4D04-3CB9-4AD1-9A3D-3A7CA23465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44FF93-15CB-4EBD-8792-0D0945D816E1}" type="datetimeFigureOut">
              <a:rPr lang="en-US" smtClean="0"/>
              <a:pPr/>
              <a:t>9/18/2011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C4D04-3CB9-4AD1-9A3D-3A7CA23465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44FF93-15CB-4EBD-8792-0D0945D816E1}" type="datetimeFigureOut">
              <a:rPr lang="en-US" smtClean="0"/>
              <a:pPr/>
              <a:t>9/18/2011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C4D04-3CB9-4AD1-9A3D-3A7CA23465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44FF93-15CB-4EBD-8792-0D0945D816E1}" type="datetimeFigureOut">
              <a:rPr lang="en-US" smtClean="0"/>
              <a:pPr/>
              <a:t>9/18/2011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C4D04-3CB9-4AD1-9A3D-3A7CA23465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44FF93-15CB-4EBD-8792-0D0945D816E1}" type="datetimeFigureOut">
              <a:rPr lang="en-US" smtClean="0"/>
              <a:pPr/>
              <a:t>9/18/2011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C4D04-3CB9-4AD1-9A3D-3A7CA23465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44FF93-15CB-4EBD-8792-0D0945D816E1}" type="datetimeFigureOut">
              <a:rPr lang="en-US" smtClean="0"/>
              <a:pPr/>
              <a:t>9/18/2011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C4D04-3CB9-4AD1-9A3D-3A7CA23465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44FF93-15CB-4EBD-8792-0D0945D816E1}" type="datetimeFigureOut">
              <a:rPr lang="en-US" smtClean="0"/>
              <a:pPr/>
              <a:t>9/18/2011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C4D04-3CB9-4AD1-9A3D-3A7CA23465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44FF93-15CB-4EBD-8792-0D0945D816E1}" type="datetimeFigureOut">
              <a:rPr lang="en-US" smtClean="0"/>
              <a:pPr/>
              <a:t>9/18/2011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C4D04-3CB9-4AD1-9A3D-3A7CA23465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4FF93-15CB-4EBD-8792-0D0945D816E1}" type="datetimeFigureOut">
              <a:rPr lang="en-US" smtClean="0"/>
              <a:pPr/>
              <a:t>9/18/2011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C4D04-3CB9-4AD1-9A3D-3A7CA23465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l.thumbs.canstockphoto.com/canstock2590871.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Relate Addition and Subtraction</a:t>
            </a:r>
            <a:endParaRPr lang="en-US" dirty="0"/>
          </a:p>
        </p:txBody>
      </p:sp>
      <p:sp>
        <p:nvSpPr>
          <p:cNvPr id="3" name="Subtitle 2"/>
          <p:cNvSpPr>
            <a:spLocks noGrp="1"/>
          </p:cNvSpPr>
          <p:nvPr>
            <p:ph type="subTitle" idx="1"/>
          </p:nvPr>
        </p:nvSpPr>
        <p:spPr/>
        <p:txBody>
          <a:bodyPr/>
          <a:lstStyle/>
          <a:p>
            <a:r>
              <a:rPr lang="en-US" dirty="0" smtClean="0"/>
              <a:t>Unit 1 Lesson 14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clipartheaven.com/clipart/outdoor_recreation/hiking_&amp;_climbing/mountain_climber_at_top.gif"/>
          <p:cNvPicPr>
            <a:picLocks noChangeAspect="1" noChangeArrowheads="1"/>
          </p:cNvPicPr>
          <p:nvPr/>
        </p:nvPicPr>
        <p:blipFill>
          <a:blip r:embed="rId3" cstate="print"/>
          <a:srcRect/>
          <a:stretch>
            <a:fillRect/>
          </a:stretch>
        </p:blipFill>
        <p:spPr bwMode="auto">
          <a:xfrm>
            <a:off x="1371600" y="990600"/>
            <a:ext cx="5924633" cy="4495800"/>
          </a:xfrm>
          <a:prstGeom prst="rect">
            <a:avLst/>
          </a:prstGeom>
          <a:noFill/>
        </p:spPr>
      </p:pic>
      <p:sp>
        <p:nvSpPr>
          <p:cNvPr id="2" name="Title 1"/>
          <p:cNvSpPr>
            <a:spLocks noGrp="1"/>
          </p:cNvSpPr>
          <p:nvPr>
            <p:ph type="title"/>
          </p:nvPr>
        </p:nvSpPr>
        <p:spPr>
          <a:xfrm>
            <a:off x="457200" y="152400"/>
            <a:ext cx="8229600" cy="1143000"/>
          </a:xfrm>
        </p:spPr>
        <p:txBody>
          <a:bodyPr/>
          <a:lstStyle/>
          <a:p>
            <a:r>
              <a:rPr lang="en-US" dirty="0" smtClean="0"/>
              <a:t>Math Mountains</a:t>
            </a:r>
            <a:endParaRPr lang="en-US" dirty="0"/>
          </a:p>
        </p:txBody>
      </p:sp>
      <p:sp>
        <p:nvSpPr>
          <p:cNvPr id="4" name="TextBox 3"/>
          <p:cNvSpPr txBox="1"/>
          <p:nvPr/>
        </p:nvSpPr>
        <p:spPr>
          <a:xfrm>
            <a:off x="4038600" y="1905000"/>
            <a:ext cx="1295400" cy="523220"/>
          </a:xfrm>
          <a:prstGeom prst="rect">
            <a:avLst/>
          </a:prstGeom>
          <a:noFill/>
        </p:spPr>
        <p:txBody>
          <a:bodyPr wrap="square" rtlCol="0">
            <a:spAutoFit/>
          </a:bodyPr>
          <a:lstStyle/>
          <a:p>
            <a:pPr algn="ctr"/>
            <a:r>
              <a:rPr lang="en-US" sz="2800" b="1" dirty="0" smtClean="0">
                <a:solidFill>
                  <a:srgbClr val="C00000"/>
                </a:solidFill>
                <a:effectLst>
                  <a:outerShdw blurRad="38100" dist="38100" dir="2700000" algn="tl">
                    <a:srgbClr val="000000">
                      <a:alpha val="43137"/>
                    </a:srgbClr>
                  </a:outerShdw>
                </a:effectLst>
              </a:rPr>
              <a:t>Total</a:t>
            </a:r>
            <a:endParaRPr lang="en-US" sz="2800" b="1" dirty="0">
              <a:solidFill>
                <a:srgbClr val="C00000"/>
              </a:solidFill>
              <a:effectLst>
                <a:outerShdw blurRad="38100" dist="38100" dir="2700000" algn="tl">
                  <a:srgbClr val="000000">
                    <a:alpha val="43137"/>
                  </a:srgbClr>
                </a:outerShdw>
              </a:effectLst>
            </a:endParaRPr>
          </a:p>
        </p:txBody>
      </p:sp>
      <p:sp>
        <p:nvSpPr>
          <p:cNvPr id="5" name="TextBox 4"/>
          <p:cNvSpPr txBox="1"/>
          <p:nvPr/>
        </p:nvSpPr>
        <p:spPr>
          <a:xfrm>
            <a:off x="4191000" y="2286000"/>
            <a:ext cx="990600" cy="523220"/>
          </a:xfrm>
          <a:prstGeom prst="rect">
            <a:avLst/>
          </a:prstGeom>
          <a:noFill/>
        </p:spPr>
        <p:txBody>
          <a:bodyPr wrap="square" rtlCol="0">
            <a:spAutoFit/>
          </a:bodyPr>
          <a:lstStyle/>
          <a:p>
            <a:pPr algn="ctr"/>
            <a:r>
              <a:rPr lang="en-US" sz="2800" b="1" smtClean="0">
                <a:effectLst>
                  <a:outerShdw blurRad="38100" dist="38100" dir="2700000" algn="tl">
                    <a:srgbClr val="000000">
                      <a:alpha val="43137"/>
                    </a:srgbClr>
                  </a:outerShdw>
                </a:effectLst>
              </a:rPr>
              <a:t>10</a:t>
            </a:r>
            <a:endParaRPr lang="en-US" sz="2800" b="1" dirty="0">
              <a:effectLst>
                <a:outerShdw blurRad="38100" dist="38100" dir="2700000" algn="tl">
                  <a:srgbClr val="000000">
                    <a:alpha val="43137"/>
                  </a:srgbClr>
                </a:outerShdw>
              </a:effectLst>
            </a:endParaRPr>
          </a:p>
        </p:txBody>
      </p:sp>
      <p:cxnSp>
        <p:nvCxnSpPr>
          <p:cNvPr id="7" name="Straight Connector 6"/>
          <p:cNvCxnSpPr/>
          <p:nvPr/>
        </p:nvCxnSpPr>
        <p:spPr>
          <a:xfrm rot="5400000">
            <a:off x="2781300" y="2781300"/>
            <a:ext cx="1676400" cy="1447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4724400" y="2971800"/>
            <a:ext cx="1752600" cy="1143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362200" y="4343400"/>
            <a:ext cx="990600" cy="523220"/>
          </a:xfrm>
          <a:prstGeom prst="rect">
            <a:avLst/>
          </a:prstGeom>
          <a:noFill/>
        </p:spPr>
        <p:txBody>
          <a:bodyPr wrap="square" rtlCol="0">
            <a:spAutoFit/>
          </a:bodyPr>
          <a:lstStyle/>
          <a:p>
            <a:pPr algn="ctr"/>
            <a:r>
              <a:rPr lang="en-US" sz="2800" dirty="0" smtClean="0"/>
              <a:t>6</a:t>
            </a:r>
            <a:endParaRPr lang="en-US" sz="2800" dirty="0"/>
          </a:p>
        </p:txBody>
      </p:sp>
      <p:sp>
        <p:nvSpPr>
          <p:cNvPr id="13" name="TextBox 12"/>
          <p:cNvSpPr txBox="1"/>
          <p:nvPr/>
        </p:nvSpPr>
        <p:spPr>
          <a:xfrm>
            <a:off x="5791200" y="4495800"/>
            <a:ext cx="990600" cy="523220"/>
          </a:xfrm>
          <a:prstGeom prst="rect">
            <a:avLst/>
          </a:prstGeom>
          <a:noFill/>
        </p:spPr>
        <p:txBody>
          <a:bodyPr wrap="square" rtlCol="0">
            <a:spAutoFit/>
          </a:bodyPr>
          <a:lstStyle/>
          <a:p>
            <a:pPr algn="ctr"/>
            <a:r>
              <a:rPr lang="en-US" sz="2800" dirty="0" smtClean="0"/>
              <a:t>4</a:t>
            </a:r>
            <a:endParaRPr lang="en-US" sz="2800" dirty="0"/>
          </a:p>
        </p:txBody>
      </p:sp>
      <p:sp>
        <p:nvSpPr>
          <p:cNvPr id="14" name="TextBox 13"/>
          <p:cNvSpPr txBox="1"/>
          <p:nvPr/>
        </p:nvSpPr>
        <p:spPr>
          <a:xfrm>
            <a:off x="2133600" y="4648200"/>
            <a:ext cx="1295400" cy="523220"/>
          </a:xfrm>
          <a:prstGeom prst="rect">
            <a:avLst/>
          </a:prstGeom>
          <a:noFill/>
        </p:spPr>
        <p:txBody>
          <a:bodyPr wrap="square" rtlCol="0">
            <a:spAutoFit/>
          </a:bodyPr>
          <a:lstStyle/>
          <a:p>
            <a:pPr algn="ctr"/>
            <a:r>
              <a:rPr lang="en-US" sz="2800" b="1" dirty="0" smtClean="0">
                <a:solidFill>
                  <a:srgbClr val="FFC000"/>
                </a:solidFill>
                <a:effectLst>
                  <a:outerShdw blurRad="38100" dist="38100" dir="2700000" algn="tl">
                    <a:srgbClr val="000000">
                      <a:alpha val="43137"/>
                    </a:srgbClr>
                  </a:outerShdw>
                </a:effectLst>
              </a:rPr>
              <a:t>Partner</a:t>
            </a:r>
            <a:endParaRPr lang="en-US" sz="2800" b="1" dirty="0">
              <a:solidFill>
                <a:srgbClr val="FFC000"/>
              </a:solidFill>
              <a:effectLst>
                <a:outerShdw blurRad="38100" dist="38100" dir="2700000" algn="tl">
                  <a:srgbClr val="000000">
                    <a:alpha val="43137"/>
                  </a:srgbClr>
                </a:outerShdw>
              </a:effectLst>
            </a:endParaRPr>
          </a:p>
        </p:txBody>
      </p:sp>
      <p:sp>
        <p:nvSpPr>
          <p:cNvPr id="15" name="TextBox 14"/>
          <p:cNvSpPr txBox="1"/>
          <p:nvPr/>
        </p:nvSpPr>
        <p:spPr>
          <a:xfrm>
            <a:off x="5791200" y="4876800"/>
            <a:ext cx="1295400" cy="523220"/>
          </a:xfrm>
          <a:prstGeom prst="rect">
            <a:avLst/>
          </a:prstGeom>
          <a:noFill/>
        </p:spPr>
        <p:txBody>
          <a:bodyPr wrap="square" rtlCol="0">
            <a:spAutoFit/>
          </a:bodyPr>
          <a:lstStyle/>
          <a:p>
            <a:pPr algn="ctr"/>
            <a:r>
              <a:rPr lang="en-US" sz="2800" b="1" dirty="0" smtClean="0">
                <a:solidFill>
                  <a:srgbClr val="FFC000"/>
                </a:solidFill>
                <a:effectLst>
                  <a:outerShdw blurRad="38100" dist="38100" dir="2700000" algn="tl">
                    <a:srgbClr val="000000">
                      <a:alpha val="43137"/>
                    </a:srgbClr>
                  </a:outerShdw>
                </a:effectLst>
              </a:rPr>
              <a:t>Partner</a:t>
            </a:r>
            <a:endParaRPr lang="en-US" sz="2800" b="1" dirty="0">
              <a:solidFill>
                <a:srgbClr val="FFC000"/>
              </a:solidFill>
              <a:effectLst>
                <a:outerShdw blurRad="38100" dist="38100" dir="2700000" algn="tl">
                  <a:srgbClr val="000000">
                    <a:alpha val="43137"/>
                  </a:srgbClr>
                </a:outerShdw>
              </a:effectLst>
            </a:endParaRPr>
          </a:p>
        </p:txBody>
      </p:sp>
      <p:pic>
        <p:nvPicPr>
          <p:cNvPr id="1026" name="Picture 2" descr="See full size image">
            <a:hlinkClick r:id="rId4"/>
          </p:cNvPr>
          <p:cNvPicPr>
            <a:picLocks noChangeAspect="1" noChangeArrowheads="1"/>
          </p:cNvPicPr>
          <p:nvPr/>
        </p:nvPicPr>
        <p:blipFill>
          <a:blip r:embed="rId5" cstate="print"/>
          <a:srcRect/>
          <a:stretch>
            <a:fillRect/>
          </a:stretch>
        </p:blipFill>
        <p:spPr bwMode="auto">
          <a:xfrm>
            <a:off x="4267200" y="3505200"/>
            <a:ext cx="847725" cy="762000"/>
          </a:xfrm>
          <a:prstGeom prst="rect">
            <a:avLst/>
          </a:prstGeom>
          <a:noFill/>
        </p:spPr>
      </p:pic>
      <p:sp>
        <p:nvSpPr>
          <p:cNvPr id="17" name="Right Arrow 16"/>
          <p:cNvSpPr/>
          <p:nvPr/>
        </p:nvSpPr>
        <p:spPr>
          <a:xfrm rot="18928101">
            <a:off x="3271130" y="4171248"/>
            <a:ext cx="968955" cy="381123"/>
          </a:xfrm>
          <a:prstGeom prst="rightArrow">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600"/>
              </a:solidFill>
            </a:endParaRPr>
          </a:p>
        </p:txBody>
      </p:sp>
      <p:sp>
        <p:nvSpPr>
          <p:cNvPr id="19" name="Right Arrow 18"/>
          <p:cNvSpPr/>
          <p:nvPr/>
        </p:nvSpPr>
        <p:spPr>
          <a:xfrm rot="16200000">
            <a:off x="4419600" y="2971800"/>
            <a:ext cx="533400" cy="3810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descr="Person Symbol Clip Art"/>
          <p:cNvPicPr>
            <a:picLocks noChangeAspect="1" noChangeArrowheads="1"/>
          </p:cNvPicPr>
          <p:nvPr/>
        </p:nvPicPr>
        <p:blipFill>
          <a:blip r:embed="rId6" cstate="print"/>
          <a:srcRect/>
          <a:stretch>
            <a:fillRect/>
          </a:stretch>
        </p:blipFill>
        <p:spPr bwMode="auto">
          <a:xfrm>
            <a:off x="118352888" y="-26052463"/>
            <a:ext cx="2428875" cy="2847975"/>
          </a:xfrm>
          <a:prstGeom prst="rect">
            <a:avLst/>
          </a:prstGeom>
          <a:noFill/>
        </p:spPr>
      </p:pic>
      <p:pic>
        <p:nvPicPr>
          <p:cNvPr id="1034" name="Picture 10" descr="Person Symbol Clip Art"/>
          <p:cNvPicPr>
            <a:picLocks noChangeAspect="1" noChangeArrowheads="1"/>
          </p:cNvPicPr>
          <p:nvPr/>
        </p:nvPicPr>
        <p:blipFill>
          <a:blip r:embed="rId6" cstate="print"/>
          <a:srcRect/>
          <a:stretch>
            <a:fillRect/>
          </a:stretch>
        </p:blipFill>
        <p:spPr bwMode="auto">
          <a:xfrm>
            <a:off x="118352888" y="-26052463"/>
            <a:ext cx="2428875" cy="2847975"/>
          </a:xfrm>
          <a:prstGeom prst="rect">
            <a:avLst/>
          </a:prstGeom>
          <a:noFill/>
        </p:spPr>
      </p:pic>
      <p:pic>
        <p:nvPicPr>
          <p:cNvPr id="1036" name="Picture 12" descr="Person Symbol Clip Art"/>
          <p:cNvPicPr>
            <a:picLocks noChangeAspect="1" noChangeArrowheads="1"/>
          </p:cNvPicPr>
          <p:nvPr/>
        </p:nvPicPr>
        <p:blipFill>
          <a:blip r:embed="rId6" cstate="print"/>
          <a:srcRect/>
          <a:stretch>
            <a:fillRect/>
          </a:stretch>
        </p:blipFill>
        <p:spPr bwMode="auto">
          <a:xfrm>
            <a:off x="118352888" y="-26052463"/>
            <a:ext cx="2428875" cy="2847975"/>
          </a:xfrm>
          <a:prstGeom prst="rect">
            <a:avLst/>
          </a:prstGeom>
          <a:noFill/>
        </p:spPr>
      </p:pic>
      <p:pic>
        <p:nvPicPr>
          <p:cNvPr id="1038" name="Picture 14" descr="Person Buddy Symbol Green Clip Art"/>
          <p:cNvPicPr>
            <a:picLocks noChangeAspect="1" noChangeArrowheads="1"/>
          </p:cNvPicPr>
          <p:nvPr/>
        </p:nvPicPr>
        <p:blipFill>
          <a:blip r:embed="rId7" cstate="print"/>
          <a:srcRect/>
          <a:stretch>
            <a:fillRect/>
          </a:stretch>
        </p:blipFill>
        <p:spPr bwMode="auto">
          <a:xfrm>
            <a:off x="118352888" y="-26052463"/>
            <a:ext cx="2400300" cy="2838450"/>
          </a:xfrm>
          <a:prstGeom prst="rect">
            <a:avLst/>
          </a:prstGeom>
          <a:noFill/>
        </p:spPr>
      </p:pic>
      <p:pic>
        <p:nvPicPr>
          <p:cNvPr id="1040" name="Picture 16" descr="Person Buddy Symbol Green Clip Art"/>
          <p:cNvPicPr>
            <a:picLocks noChangeAspect="1" noChangeArrowheads="1"/>
          </p:cNvPicPr>
          <p:nvPr/>
        </p:nvPicPr>
        <p:blipFill>
          <a:blip r:embed="rId7" cstate="print"/>
          <a:srcRect/>
          <a:stretch>
            <a:fillRect/>
          </a:stretch>
        </p:blipFill>
        <p:spPr bwMode="auto">
          <a:xfrm>
            <a:off x="118352888" y="-26052463"/>
            <a:ext cx="2400300" cy="2838450"/>
          </a:xfrm>
          <a:prstGeom prst="rect">
            <a:avLst/>
          </a:prstGeom>
          <a:noFill/>
        </p:spPr>
      </p:pic>
      <p:sp>
        <p:nvSpPr>
          <p:cNvPr id="37" name="Right Arrow 36"/>
          <p:cNvSpPr/>
          <p:nvPr/>
        </p:nvSpPr>
        <p:spPr>
          <a:xfrm rot="13704037" flipV="1">
            <a:off x="5153676" y="4264068"/>
            <a:ext cx="968955" cy="360790"/>
          </a:xfrm>
          <a:prstGeom prst="rightArrow">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600"/>
              </a:solidFill>
            </a:endParaRPr>
          </a:p>
        </p:txBody>
      </p:sp>
      <p:sp>
        <p:nvSpPr>
          <p:cNvPr id="42" name="TextBox 41"/>
          <p:cNvSpPr txBox="1"/>
          <p:nvPr/>
        </p:nvSpPr>
        <p:spPr>
          <a:xfrm>
            <a:off x="228600" y="1828800"/>
            <a:ext cx="3962400" cy="923330"/>
          </a:xfrm>
          <a:prstGeom prst="rect">
            <a:avLst/>
          </a:prstGeom>
          <a:noFill/>
        </p:spPr>
        <p:txBody>
          <a:bodyPr wrap="square" rtlCol="0">
            <a:spAutoFit/>
          </a:bodyPr>
          <a:lstStyle/>
          <a:p>
            <a:r>
              <a:rPr lang="en-US" sz="3600" b="1" dirty="0" smtClean="0"/>
              <a:t>     6  +    4  =  10</a:t>
            </a:r>
          </a:p>
          <a:p>
            <a:r>
              <a:rPr lang="en-US" b="1" dirty="0" smtClean="0">
                <a:solidFill>
                  <a:srgbClr val="006600"/>
                </a:solidFill>
                <a:effectLst>
                  <a:outerShdw blurRad="38100" dist="38100" dir="2700000" algn="tl">
                    <a:srgbClr val="000000">
                      <a:alpha val="43137"/>
                    </a:srgbClr>
                  </a:outerShdw>
                </a:effectLst>
              </a:rPr>
              <a:t>    partner</a:t>
            </a:r>
            <a:r>
              <a:rPr lang="en-US" b="1" dirty="0" smtClean="0"/>
              <a:t>      </a:t>
            </a:r>
            <a:r>
              <a:rPr lang="en-US" b="1" dirty="0" err="1" smtClean="0">
                <a:solidFill>
                  <a:srgbClr val="006600"/>
                </a:solidFill>
                <a:effectLst>
                  <a:outerShdw blurRad="38100" dist="38100" dir="2700000" algn="tl">
                    <a:srgbClr val="000000">
                      <a:alpha val="43137"/>
                    </a:srgbClr>
                  </a:outerShdw>
                </a:effectLst>
              </a:rPr>
              <a:t>partner</a:t>
            </a:r>
            <a:r>
              <a:rPr lang="en-US" b="1" dirty="0" smtClean="0">
                <a:solidFill>
                  <a:srgbClr val="006600"/>
                </a:solidFill>
                <a:effectLst>
                  <a:outerShdw blurRad="38100" dist="38100" dir="2700000" algn="tl">
                    <a:srgbClr val="000000">
                      <a:alpha val="43137"/>
                    </a:srgbClr>
                  </a:outerShdw>
                </a:effectLst>
              </a:rPr>
              <a:t> </a:t>
            </a:r>
            <a:r>
              <a:rPr lang="en-US" b="1" dirty="0" smtClean="0"/>
              <a:t>      </a:t>
            </a:r>
            <a:r>
              <a:rPr lang="en-US" b="1" dirty="0" smtClean="0">
                <a:solidFill>
                  <a:srgbClr val="C00000"/>
                </a:solidFill>
                <a:effectLst>
                  <a:outerShdw blurRad="38100" dist="38100" dir="2700000" algn="tl">
                    <a:srgbClr val="000000">
                      <a:alpha val="43137"/>
                    </a:srgbClr>
                  </a:outerShdw>
                </a:effectLst>
              </a:rPr>
              <a:t>total</a:t>
            </a:r>
            <a:endParaRPr lang="en-US" b="1" dirty="0">
              <a:solidFill>
                <a:srgbClr val="C00000"/>
              </a:solidFill>
              <a:effectLst>
                <a:outerShdw blurRad="38100" dist="38100" dir="2700000" algn="tl">
                  <a:srgbClr val="000000">
                    <a:alpha val="43137"/>
                  </a:srgbClr>
                </a:outerShdw>
              </a:effectLst>
            </a:endParaRPr>
          </a:p>
        </p:txBody>
      </p:sp>
      <p:sp>
        <p:nvSpPr>
          <p:cNvPr id="43" name="TextBox 42"/>
          <p:cNvSpPr txBox="1"/>
          <p:nvPr/>
        </p:nvSpPr>
        <p:spPr>
          <a:xfrm>
            <a:off x="5486400" y="1828800"/>
            <a:ext cx="3962400" cy="923330"/>
          </a:xfrm>
          <a:prstGeom prst="rect">
            <a:avLst/>
          </a:prstGeom>
          <a:noFill/>
        </p:spPr>
        <p:txBody>
          <a:bodyPr wrap="square" rtlCol="0">
            <a:spAutoFit/>
          </a:bodyPr>
          <a:lstStyle/>
          <a:p>
            <a:r>
              <a:rPr lang="en-US" sz="3600" b="1" dirty="0" smtClean="0"/>
              <a:t>     10 -   4   =   6</a:t>
            </a:r>
          </a:p>
          <a:p>
            <a:r>
              <a:rPr lang="en-US" b="1" dirty="0" smtClean="0">
                <a:solidFill>
                  <a:srgbClr val="006600"/>
                </a:solidFill>
                <a:effectLst>
                  <a:outerShdw blurRad="38100" dist="38100" dir="2700000" algn="tl">
                    <a:srgbClr val="000000">
                      <a:alpha val="43137"/>
                    </a:srgbClr>
                  </a:outerShdw>
                </a:effectLst>
              </a:rPr>
              <a:t>         </a:t>
            </a:r>
            <a:r>
              <a:rPr lang="en-US" b="1" dirty="0" smtClean="0">
                <a:solidFill>
                  <a:srgbClr val="FF0000"/>
                </a:solidFill>
                <a:effectLst>
                  <a:outerShdw blurRad="38100" dist="38100" dir="2700000" algn="tl">
                    <a:srgbClr val="000000">
                      <a:alpha val="43137"/>
                    </a:srgbClr>
                  </a:outerShdw>
                </a:effectLst>
              </a:rPr>
              <a:t>total</a:t>
            </a:r>
            <a:r>
              <a:rPr lang="en-US" b="1" dirty="0" smtClean="0"/>
              <a:t>      </a:t>
            </a:r>
            <a:r>
              <a:rPr lang="en-US" b="1" dirty="0" smtClean="0">
                <a:solidFill>
                  <a:srgbClr val="006600"/>
                </a:solidFill>
                <a:effectLst>
                  <a:outerShdw blurRad="38100" dist="38100" dir="2700000" algn="tl">
                    <a:srgbClr val="000000">
                      <a:alpha val="43137"/>
                    </a:srgbClr>
                  </a:outerShdw>
                </a:effectLst>
              </a:rPr>
              <a:t>partner       </a:t>
            </a:r>
            <a:r>
              <a:rPr lang="en-US" b="1" dirty="0" err="1" smtClean="0">
                <a:solidFill>
                  <a:srgbClr val="006600"/>
                </a:solidFill>
                <a:effectLst>
                  <a:outerShdw blurRad="38100" dist="38100" dir="2700000" algn="tl">
                    <a:srgbClr val="000000">
                      <a:alpha val="43137"/>
                    </a:srgbClr>
                  </a:outerShdw>
                </a:effectLst>
              </a:rPr>
              <a:t>partner</a:t>
            </a:r>
            <a:endParaRPr lang="en-US" b="1" dirty="0">
              <a:solidFill>
                <a:srgbClr val="C00000"/>
              </a:solidFill>
              <a:effectLst>
                <a:outerShdw blurRad="38100" dist="38100" dir="2700000" algn="tl">
                  <a:srgbClr val="000000">
                    <a:alpha val="43137"/>
                  </a:srgbClr>
                </a:outerShdw>
              </a:effectLst>
            </a:endParaRPr>
          </a:p>
        </p:txBody>
      </p:sp>
      <p:sp>
        <p:nvSpPr>
          <p:cNvPr id="44" name="TextBox 43"/>
          <p:cNvSpPr txBox="1"/>
          <p:nvPr/>
        </p:nvSpPr>
        <p:spPr>
          <a:xfrm>
            <a:off x="3962400" y="4191000"/>
            <a:ext cx="1524000" cy="523220"/>
          </a:xfrm>
          <a:prstGeom prst="rect">
            <a:avLst/>
          </a:prstGeom>
          <a:noFill/>
        </p:spPr>
        <p:txBody>
          <a:bodyPr wrap="square" rtlCol="0">
            <a:spAutoFit/>
          </a:bodyPr>
          <a:lstStyle/>
          <a:p>
            <a:pPr algn="ctr"/>
            <a:r>
              <a:rPr lang="en-US" sz="2800" b="1" dirty="0" smtClean="0">
                <a:solidFill>
                  <a:srgbClr val="006600"/>
                </a:solidFill>
                <a:effectLst>
                  <a:outerShdw blurRad="38100" dist="38100" dir="2700000" algn="tl">
                    <a:srgbClr val="000000">
                      <a:alpha val="43137"/>
                    </a:srgbClr>
                  </a:outerShdw>
                </a:effectLst>
              </a:rPr>
              <a:t>Partners</a:t>
            </a:r>
            <a:endParaRPr lang="en-US" sz="2800" b="1" dirty="0">
              <a:solidFill>
                <a:srgbClr val="0066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linds(horizontal)">
                                      <p:cBhvr>
                                        <p:cTn id="23" dur="500"/>
                                        <p:tgtEl>
                                          <p:spTgt spid="13"/>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linds(horizontal)">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blinds(horizontal)">
                                      <p:cBhvr>
                                        <p:cTn id="31" dur="500"/>
                                        <p:tgtEl>
                                          <p:spTgt spid="17"/>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blinds(horizontal)">
                                      <p:cBhvr>
                                        <p:cTn id="34" dur="500"/>
                                        <p:tgtEl>
                                          <p:spTgt spid="37"/>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blinds(horizontal)">
                                      <p:cBhvr>
                                        <p:cTn id="37" dur="500"/>
                                        <p:tgtEl>
                                          <p:spTgt spid="44"/>
                                        </p:tgtEl>
                                      </p:cBhvr>
                                    </p:animEffect>
                                  </p:childTnLst>
                                </p:cTn>
                              </p:par>
                              <p:par>
                                <p:cTn id="38" presetID="3" presetClass="entr" presetSubtype="10" fill="hold" nodeType="withEffect">
                                  <p:stCondLst>
                                    <p:cond delay="0"/>
                                  </p:stCondLst>
                                  <p:childTnLst>
                                    <p:set>
                                      <p:cBhvr>
                                        <p:cTn id="39" dur="1" fill="hold">
                                          <p:stCondLst>
                                            <p:cond delay="0"/>
                                          </p:stCondLst>
                                        </p:cTn>
                                        <p:tgtEl>
                                          <p:spTgt spid="1026"/>
                                        </p:tgtEl>
                                        <p:attrNameLst>
                                          <p:attrName>style.visibility</p:attrName>
                                        </p:attrNameLst>
                                      </p:cBhvr>
                                      <p:to>
                                        <p:strVal val="visible"/>
                                      </p:to>
                                    </p:set>
                                    <p:animEffect transition="in" filter="blinds(horizontal)">
                                      <p:cBhvr>
                                        <p:cTn id="40" dur="500"/>
                                        <p:tgtEl>
                                          <p:spTgt spid="1026"/>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blinds(horizontal)">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blinds(horizontal)">
                                      <p:cBhvr>
                                        <p:cTn id="50" dur="500"/>
                                        <p:tgtEl>
                                          <p:spTgt spid="5"/>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blinds(horizontal)">
                                      <p:cBhvr>
                                        <p:cTn id="53" dur="500"/>
                                        <p:tgtEl>
                                          <p:spTgt spid="4"/>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1030"/>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blinds(horizontal)">
                                      <p:cBhvr>
                                        <p:cTn id="62" dur="500"/>
                                        <p:tgtEl>
                                          <p:spTgt spid="42"/>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blinds(horizontal)">
                                      <p:cBhvr>
                                        <p:cTn id="6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2" grpId="0"/>
      <p:bldP spid="13" grpId="0"/>
      <p:bldP spid="14" grpId="0"/>
      <p:bldP spid="15" grpId="0"/>
      <p:bldP spid="17" grpId="0" animBg="1"/>
      <p:bldP spid="19" grpId="0" animBg="1"/>
      <p:bldP spid="37" grpId="0" animBg="1"/>
      <p:bldP spid="42" grpId="0"/>
      <p:bldP spid="43" grpId="0"/>
      <p:bldP spid="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676400" cy="1143000"/>
          </a:xfrm>
        </p:spPr>
        <p:txBody>
          <a:bodyPr>
            <a:normAutofit/>
          </a:bodyPr>
          <a:lstStyle/>
          <a:p>
            <a:r>
              <a:rPr lang="en-US" sz="3600" b="1" dirty="0" smtClean="0">
                <a:solidFill>
                  <a:srgbClr val="00B050"/>
                </a:solidFill>
                <a:latin typeface="Rockwell" pitchFamily="18" charset="0"/>
              </a:rPr>
              <a:t>Equal</a:t>
            </a:r>
            <a:endParaRPr lang="en-US" sz="3600" b="1" dirty="0">
              <a:solidFill>
                <a:srgbClr val="00B050"/>
              </a:solidFill>
              <a:latin typeface="Rockwell" pitchFamily="18" charset="0"/>
            </a:endParaRPr>
          </a:p>
        </p:txBody>
      </p:sp>
      <p:pic>
        <p:nvPicPr>
          <p:cNvPr id="1026" name="Picture 2" descr="http://www.mathsisfun.com/definitions/images/equal.gif"/>
          <p:cNvPicPr>
            <a:picLocks noChangeAspect="1" noChangeArrowheads="1"/>
          </p:cNvPicPr>
          <p:nvPr/>
        </p:nvPicPr>
        <p:blipFill>
          <a:blip r:embed="rId3" cstate="print"/>
          <a:srcRect/>
          <a:stretch>
            <a:fillRect/>
          </a:stretch>
        </p:blipFill>
        <p:spPr bwMode="auto">
          <a:xfrm>
            <a:off x="5486400" y="2286000"/>
            <a:ext cx="2343150" cy="847725"/>
          </a:xfrm>
          <a:prstGeom prst="rect">
            <a:avLst/>
          </a:prstGeom>
          <a:noFill/>
        </p:spPr>
      </p:pic>
      <p:sp>
        <p:nvSpPr>
          <p:cNvPr id="5" name="Rectangle 4"/>
          <p:cNvSpPr/>
          <p:nvPr/>
        </p:nvSpPr>
        <p:spPr>
          <a:xfrm>
            <a:off x="685800" y="990600"/>
            <a:ext cx="3048000" cy="338554"/>
          </a:xfrm>
          <a:prstGeom prst="rect">
            <a:avLst/>
          </a:prstGeom>
        </p:spPr>
        <p:txBody>
          <a:bodyPr wrap="square">
            <a:spAutoFit/>
          </a:bodyPr>
          <a:lstStyle/>
          <a:p>
            <a:r>
              <a:rPr lang="en-US" sz="1600" b="1" dirty="0" smtClean="0"/>
              <a:t>Exactly the same amount or value</a:t>
            </a:r>
            <a:endParaRPr lang="en-US" sz="1600" b="1" dirty="0"/>
          </a:p>
        </p:txBody>
      </p:sp>
      <p:pic>
        <p:nvPicPr>
          <p:cNvPr id="1028" name="Picture 4" descr="http://www.acclaimstockphotography.com/_gallery/_images_n300/equal.jpg"/>
          <p:cNvPicPr>
            <a:picLocks noChangeAspect="1" noChangeArrowheads="1"/>
          </p:cNvPicPr>
          <p:nvPr/>
        </p:nvPicPr>
        <p:blipFill>
          <a:blip r:embed="rId4" cstate="print"/>
          <a:srcRect/>
          <a:stretch>
            <a:fillRect/>
          </a:stretch>
        </p:blipFill>
        <p:spPr bwMode="auto">
          <a:xfrm>
            <a:off x="762000" y="2590800"/>
            <a:ext cx="2857500" cy="781050"/>
          </a:xfrm>
          <a:prstGeom prst="rect">
            <a:avLst/>
          </a:prstGeom>
          <a:noFill/>
        </p:spPr>
      </p:pic>
      <p:pic>
        <p:nvPicPr>
          <p:cNvPr id="1034" name="Picture 10" descr="http://stockpodium.assetsdelivery.com/compings/Cole123RF/Cole123RF0804/Cole123RF080400312.jpg"/>
          <p:cNvPicPr>
            <a:picLocks noChangeAspect="1" noChangeArrowheads="1"/>
          </p:cNvPicPr>
          <p:nvPr/>
        </p:nvPicPr>
        <p:blipFill>
          <a:blip r:embed="rId5" cstate="print"/>
          <a:srcRect/>
          <a:stretch>
            <a:fillRect/>
          </a:stretch>
        </p:blipFill>
        <p:spPr bwMode="auto">
          <a:xfrm>
            <a:off x="990600" y="3886200"/>
            <a:ext cx="1460183" cy="1600200"/>
          </a:xfrm>
          <a:prstGeom prst="rect">
            <a:avLst/>
          </a:prstGeom>
          <a:noFill/>
        </p:spPr>
      </p:pic>
      <p:sp>
        <p:nvSpPr>
          <p:cNvPr id="17" name="Bent-Up Arrow 16"/>
          <p:cNvSpPr/>
          <p:nvPr/>
        </p:nvSpPr>
        <p:spPr>
          <a:xfrm rot="16200000" flipH="1" flipV="1">
            <a:off x="3810000" y="762000"/>
            <a:ext cx="914400" cy="19812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648200" y="2133600"/>
            <a:ext cx="3657600" cy="1295400"/>
          </a:xfrm>
          <a:prstGeom prst="ellipse">
            <a:avLst/>
          </a:prstGeom>
          <a:noFill/>
          <a:ln w="508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txBox="1">
            <a:spLocks/>
          </p:cNvSpPr>
          <p:nvPr/>
        </p:nvSpPr>
        <p:spPr>
          <a:xfrm>
            <a:off x="5029200" y="762000"/>
            <a:ext cx="2514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0000FF"/>
                </a:solidFill>
                <a:effectLst/>
                <a:uLnTx/>
                <a:uFillTx/>
                <a:latin typeface="Rockwell" pitchFamily="18" charset="0"/>
                <a:ea typeface="+mj-ea"/>
                <a:cs typeface="+mj-cs"/>
              </a:rPr>
              <a:t>Equation</a:t>
            </a:r>
          </a:p>
        </p:txBody>
      </p:sp>
      <p:sp>
        <p:nvSpPr>
          <p:cNvPr id="23" name="Rectangle 22"/>
          <p:cNvSpPr/>
          <p:nvPr/>
        </p:nvSpPr>
        <p:spPr>
          <a:xfrm>
            <a:off x="4800600" y="1676400"/>
            <a:ext cx="3048000" cy="461665"/>
          </a:xfrm>
          <a:prstGeom prst="rect">
            <a:avLst/>
          </a:prstGeom>
        </p:spPr>
        <p:txBody>
          <a:bodyPr wrap="square">
            <a:spAutoFit/>
          </a:bodyPr>
          <a:lstStyle/>
          <a:p>
            <a:pPr algn="ctr"/>
            <a:r>
              <a:rPr lang="en-US" sz="2400" b="1" dirty="0" smtClean="0"/>
              <a:t>The process of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linds(horizontal)">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028"/>
                                        </p:tgtEl>
                                        <p:attrNameLst>
                                          <p:attrName>style.visibility</p:attrName>
                                        </p:attrNameLst>
                                      </p:cBhvr>
                                      <p:to>
                                        <p:strVal val="visible"/>
                                      </p:to>
                                    </p:set>
                                    <p:anim calcmode="lin" valueType="num">
                                      <p:cBhvr additive="base">
                                        <p:cTn id="21" dur="500" fill="hold"/>
                                        <p:tgtEl>
                                          <p:spTgt spid="1028"/>
                                        </p:tgtEl>
                                        <p:attrNameLst>
                                          <p:attrName>ppt_x</p:attrName>
                                        </p:attrNameLst>
                                      </p:cBhvr>
                                      <p:tavLst>
                                        <p:tav tm="0">
                                          <p:val>
                                            <p:strVal val="#ppt_x"/>
                                          </p:val>
                                        </p:tav>
                                        <p:tav tm="100000">
                                          <p:val>
                                            <p:strVal val="#ppt_x"/>
                                          </p:val>
                                        </p:tav>
                                      </p:tavLst>
                                    </p:anim>
                                    <p:anim calcmode="lin" valueType="num">
                                      <p:cBhvr additive="base">
                                        <p:cTn id="22"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34"/>
                                        </p:tgtEl>
                                        <p:attrNameLst>
                                          <p:attrName>style.visibility</p:attrName>
                                        </p:attrNameLst>
                                      </p:cBhvr>
                                      <p:to>
                                        <p:strVal val="visible"/>
                                      </p:to>
                                    </p:set>
                                    <p:anim calcmode="lin" valueType="num">
                                      <p:cBhvr additive="base">
                                        <p:cTn id="27" dur="500" fill="hold"/>
                                        <p:tgtEl>
                                          <p:spTgt spid="1034"/>
                                        </p:tgtEl>
                                        <p:attrNameLst>
                                          <p:attrName>ppt_x</p:attrName>
                                        </p:attrNameLst>
                                      </p:cBhvr>
                                      <p:tavLst>
                                        <p:tav tm="0">
                                          <p:val>
                                            <p:strVal val="#ppt_x"/>
                                          </p:val>
                                        </p:tav>
                                        <p:tav tm="100000">
                                          <p:val>
                                            <p:strVal val="#ppt_x"/>
                                          </p:val>
                                        </p:tav>
                                      </p:tavLst>
                                    </p:anim>
                                    <p:anim calcmode="lin" valueType="num">
                                      <p:cBhvr additive="base">
                                        <p:cTn id="28" dur="500" fill="hold"/>
                                        <p:tgtEl>
                                          <p:spTgt spid="103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anim calcmode="lin" valueType="num">
                                      <p:cBhvr additive="base">
                                        <p:cTn id="33" dur="500" fill="hold"/>
                                        <p:tgtEl>
                                          <p:spTgt spid="1026"/>
                                        </p:tgtEl>
                                        <p:attrNameLst>
                                          <p:attrName>ppt_x</p:attrName>
                                        </p:attrNameLst>
                                      </p:cBhvr>
                                      <p:tavLst>
                                        <p:tav tm="0">
                                          <p:val>
                                            <p:strVal val="#ppt_x"/>
                                          </p:val>
                                        </p:tav>
                                        <p:tav tm="100000">
                                          <p:val>
                                            <p:strVal val="#ppt_x"/>
                                          </p:val>
                                        </p:tav>
                                      </p:tavLst>
                                    </p:anim>
                                    <p:anim calcmode="lin" valueType="num">
                                      <p:cBhvr additive="base">
                                        <p:cTn id="3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linds(horizontal)">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xit" presetSubtype="10" fill="hold" nodeType="clickEffect">
                                  <p:stCondLst>
                                    <p:cond delay="0"/>
                                  </p:stCondLst>
                                  <p:childTnLst>
                                    <p:animEffect transition="out" filter="blinds(horizontal)">
                                      <p:cBhvr>
                                        <p:cTn id="43" dur="500"/>
                                        <p:tgtEl>
                                          <p:spTgt spid="1028"/>
                                        </p:tgtEl>
                                      </p:cBhvr>
                                    </p:animEffect>
                                    <p:set>
                                      <p:cBhvr>
                                        <p:cTn id="44" dur="1" fill="hold">
                                          <p:stCondLst>
                                            <p:cond delay="499"/>
                                          </p:stCondLst>
                                        </p:cTn>
                                        <p:tgtEl>
                                          <p:spTgt spid="1028"/>
                                        </p:tgtEl>
                                        <p:attrNameLst>
                                          <p:attrName>style.visibility</p:attrName>
                                        </p:attrNameLst>
                                      </p:cBhvr>
                                      <p:to>
                                        <p:strVal val="hidden"/>
                                      </p:to>
                                    </p:set>
                                  </p:childTnLst>
                                </p:cTn>
                              </p:par>
                              <p:par>
                                <p:cTn id="45" presetID="3" presetClass="exit" presetSubtype="10" fill="hold" nodeType="withEffect">
                                  <p:stCondLst>
                                    <p:cond delay="0"/>
                                  </p:stCondLst>
                                  <p:childTnLst>
                                    <p:animEffect transition="out" filter="blinds(horizontal)">
                                      <p:cBhvr>
                                        <p:cTn id="46" dur="500"/>
                                        <p:tgtEl>
                                          <p:spTgt spid="1034"/>
                                        </p:tgtEl>
                                      </p:cBhvr>
                                    </p:animEffect>
                                    <p:set>
                                      <p:cBhvr>
                                        <p:cTn id="47" dur="1" fill="hold">
                                          <p:stCondLst>
                                            <p:cond delay="499"/>
                                          </p:stCondLst>
                                        </p:cTn>
                                        <p:tgtEl>
                                          <p:spTgt spid="1034"/>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blinds(horizontal)">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linds(horizontal)">
                                      <p:cBhvr>
                                        <p:cTn id="5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7" grpId="0" animBg="1"/>
      <p:bldP spid="19" grpId="0" animBg="1"/>
      <p:bldP spid="20"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533400"/>
            <a:ext cx="762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5400000">
            <a:off x="1714500" y="1333500"/>
            <a:ext cx="45720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371600" y="1676400"/>
            <a:ext cx="762000" cy="646331"/>
          </a:xfrm>
          <a:prstGeom prst="rect">
            <a:avLst/>
          </a:prstGeom>
          <a:noFill/>
        </p:spPr>
        <p:txBody>
          <a:bodyPr wrap="square" rtlCol="0">
            <a:spAutoFit/>
          </a:bodyPr>
          <a:lstStyle/>
          <a:p>
            <a:pPr algn="ctr"/>
            <a:r>
              <a:rPr lang="en-US" sz="3600" dirty="0" smtClean="0"/>
              <a:t>5</a:t>
            </a:r>
            <a:endParaRPr lang="en-US" sz="3600" dirty="0"/>
          </a:p>
        </p:txBody>
      </p:sp>
      <p:sp>
        <p:nvSpPr>
          <p:cNvPr id="10" name="TextBox 9"/>
          <p:cNvSpPr txBox="1"/>
          <p:nvPr/>
        </p:nvSpPr>
        <p:spPr>
          <a:xfrm>
            <a:off x="2362200" y="1676400"/>
            <a:ext cx="762000" cy="646331"/>
          </a:xfrm>
          <a:prstGeom prst="rect">
            <a:avLst/>
          </a:prstGeom>
          <a:noFill/>
        </p:spPr>
        <p:txBody>
          <a:bodyPr wrap="square" rtlCol="0">
            <a:spAutoFit/>
          </a:bodyPr>
          <a:lstStyle/>
          <a:p>
            <a:pPr algn="ctr"/>
            <a:r>
              <a:rPr lang="en-US" sz="3600" dirty="0" smtClean="0"/>
              <a:t>3</a:t>
            </a:r>
            <a:endParaRPr lang="en-US" sz="3600" dirty="0"/>
          </a:p>
        </p:txBody>
      </p:sp>
      <p:sp>
        <p:nvSpPr>
          <p:cNvPr id="11" name="TextBox 10"/>
          <p:cNvSpPr txBox="1"/>
          <p:nvPr/>
        </p:nvSpPr>
        <p:spPr>
          <a:xfrm>
            <a:off x="4343400" y="533400"/>
            <a:ext cx="762000" cy="646331"/>
          </a:xfrm>
          <a:prstGeom prst="rect">
            <a:avLst/>
          </a:prstGeom>
          <a:noFill/>
        </p:spPr>
        <p:txBody>
          <a:bodyPr wrap="square" rtlCol="0">
            <a:spAutoFit/>
          </a:bodyPr>
          <a:lstStyle/>
          <a:p>
            <a:pPr algn="ctr"/>
            <a:r>
              <a:rPr lang="en-US" sz="3600" dirty="0" smtClean="0"/>
              <a:t>8</a:t>
            </a:r>
            <a:endParaRPr lang="en-US" sz="3600" dirty="0"/>
          </a:p>
        </p:txBody>
      </p:sp>
      <p:cxnSp>
        <p:nvCxnSpPr>
          <p:cNvPr id="15" name="Straight Connector 14"/>
          <p:cNvCxnSpPr/>
          <p:nvPr/>
        </p:nvCxnSpPr>
        <p:spPr>
          <a:xfrm rot="16200000" flipH="1">
            <a:off x="2400300" y="1409700"/>
            <a:ext cx="4572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4229100" y="1181100"/>
            <a:ext cx="4572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4686300" y="1257300"/>
            <a:ext cx="5334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810000" y="1600200"/>
            <a:ext cx="762000" cy="646331"/>
          </a:xfrm>
          <a:prstGeom prst="rect">
            <a:avLst/>
          </a:prstGeom>
          <a:noFill/>
        </p:spPr>
        <p:txBody>
          <a:bodyPr wrap="square" rtlCol="0">
            <a:spAutoFit/>
          </a:bodyPr>
          <a:lstStyle/>
          <a:p>
            <a:pPr algn="ctr"/>
            <a:r>
              <a:rPr lang="en-US" sz="3600" dirty="0" smtClean="0"/>
              <a:t>5</a:t>
            </a:r>
            <a:endParaRPr lang="en-US" sz="3600" dirty="0"/>
          </a:p>
        </p:txBody>
      </p:sp>
      <p:sp>
        <p:nvSpPr>
          <p:cNvPr id="23" name="Rectangle 22"/>
          <p:cNvSpPr/>
          <p:nvPr/>
        </p:nvSpPr>
        <p:spPr>
          <a:xfrm>
            <a:off x="4724400" y="17526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934200" y="533400"/>
            <a:ext cx="762000" cy="646331"/>
          </a:xfrm>
          <a:prstGeom prst="rect">
            <a:avLst/>
          </a:prstGeom>
          <a:noFill/>
        </p:spPr>
        <p:txBody>
          <a:bodyPr wrap="square" rtlCol="0">
            <a:spAutoFit/>
          </a:bodyPr>
          <a:lstStyle/>
          <a:p>
            <a:pPr algn="ctr"/>
            <a:r>
              <a:rPr lang="en-US" sz="3600" dirty="0" smtClean="0"/>
              <a:t>8</a:t>
            </a:r>
            <a:endParaRPr lang="en-US" sz="3600" dirty="0"/>
          </a:p>
        </p:txBody>
      </p:sp>
      <p:cxnSp>
        <p:nvCxnSpPr>
          <p:cNvPr id="25" name="Straight Connector 24"/>
          <p:cNvCxnSpPr/>
          <p:nvPr/>
        </p:nvCxnSpPr>
        <p:spPr>
          <a:xfrm rot="5400000">
            <a:off x="6819900" y="1181100"/>
            <a:ext cx="4572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277100" y="1257300"/>
            <a:ext cx="5334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6400800" y="1752600"/>
            <a:ext cx="762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7391400" y="1676400"/>
            <a:ext cx="762000" cy="646331"/>
          </a:xfrm>
          <a:prstGeom prst="rect">
            <a:avLst/>
          </a:prstGeom>
          <a:noFill/>
        </p:spPr>
        <p:txBody>
          <a:bodyPr wrap="square" rtlCol="0">
            <a:spAutoFit/>
          </a:bodyPr>
          <a:lstStyle/>
          <a:p>
            <a:pPr algn="ctr"/>
            <a:r>
              <a:rPr lang="en-US" sz="3600" dirty="0" smtClean="0"/>
              <a:t>3</a:t>
            </a:r>
            <a:endParaRPr lang="en-US" sz="3600" dirty="0"/>
          </a:p>
        </p:txBody>
      </p:sp>
      <p:sp>
        <p:nvSpPr>
          <p:cNvPr id="47" name="TextBox 46"/>
          <p:cNvSpPr txBox="1"/>
          <p:nvPr/>
        </p:nvSpPr>
        <p:spPr>
          <a:xfrm>
            <a:off x="838200" y="2819400"/>
            <a:ext cx="2286000" cy="369332"/>
          </a:xfrm>
          <a:prstGeom prst="rect">
            <a:avLst/>
          </a:prstGeom>
          <a:noFill/>
        </p:spPr>
        <p:txBody>
          <a:bodyPr wrap="square" rtlCol="0">
            <a:spAutoFit/>
          </a:bodyPr>
          <a:lstStyle/>
          <a:p>
            <a:r>
              <a:rPr lang="en-US" b="1" dirty="0" smtClean="0">
                <a:solidFill>
                  <a:srgbClr val="C00000"/>
                </a:solidFill>
                <a:latin typeface="Rockwell" pitchFamily="18" charset="0"/>
              </a:rPr>
              <a:t>Addition equation</a:t>
            </a:r>
            <a:endParaRPr lang="en-US" b="1" dirty="0">
              <a:solidFill>
                <a:srgbClr val="C00000"/>
              </a:solidFill>
              <a:latin typeface="Rockwell" pitchFamily="18" charset="0"/>
            </a:endParaRPr>
          </a:p>
        </p:txBody>
      </p:sp>
      <p:sp>
        <p:nvSpPr>
          <p:cNvPr id="48" name="TextBox 47"/>
          <p:cNvSpPr txBox="1"/>
          <p:nvPr/>
        </p:nvSpPr>
        <p:spPr>
          <a:xfrm>
            <a:off x="838200" y="3810000"/>
            <a:ext cx="3352800" cy="369332"/>
          </a:xfrm>
          <a:prstGeom prst="rect">
            <a:avLst/>
          </a:prstGeom>
          <a:noFill/>
        </p:spPr>
        <p:txBody>
          <a:bodyPr wrap="square" rtlCol="0">
            <a:spAutoFit/>
          </a:bodyPr>
          <a:lstStyle/>
          <a:p>
            <a:r>
              <a:rPr lang="en-US" b="1" dirty="0" smtClean="0">
                <a:solidFill>
                  <a:srgbClr val="C00000"/>
                </a:solidFill>
                <a:latin typeface="Rockwell" pitchFamily="18" charset="0"/>
              </a:rPr>
              <a:t>Mystery addition equation </a:t>
            </a:r>
            <a:endParaRPr lang="en-US" b="1" dirty="0">
              <a:solidFill>
                <a:srgbClr val="C00000"/>
              </a:solidFill>
              <a:latin typeface="Rockwell" pitchFamily="18" charset="0"/>
            </a:endParaRPr>
          </a:p>
        </p:txBody>
      </p:sp>
      <p:sp>
        <p:nvSpPr>
          <p:cNvPr id="49" name="TextBox 48"/>
          <p:cNvSpPr txBox="1"/>
          <p:nvPr/>
        </p:nvSpPr>
        <p:spPr>
          <a:xfrm>
            <a:off x="838200" y="4876800"/>
            <a:ext cx="2286000" cy="369332"/>
          </a:xfrm>
          <a:prstGeom prst="rect">
            <a:avLst/>
          </a:prstGeom>
          <a:noFill/>
        </p:spPr>
        <p:txBody>
          <a:bodyPr wrap="square" rtlCol="0">
            <a:spAutoFit/>
          </a:bodyPr>
          <a:lstStyle/>
          <a:p>
            <a:r>
              <a:rPr lang="en-US" b="1" dirty="0" smtClean="0">
                <a:solidFill>
                  <a:srgbClr val="C00000"/>
                </a:solidFill>
                <a:latin typeface="Rockwell" pitchFamily="18" charset="0"/>
              </a:rPr>
              <a:t>Unknown</a:t>
            </a:r>
            <a:r>
              <a:rPr lang="en-US" b="1" dirty="0" smtClean="0">
                <a:latin typeface="Rockwell" pitchFamily="18" charset="0"/>
              </a:rPr>
              <a:t> </a:t>
            </a:r>
            <a:r>
              <a:rPr lang="en-US" b="1" dirty="0" smtClean="0">
                <a:solidFill>
                  <a:srgbClr val="C00000"/>
                </a:solidFill>
                <a:latin typeface="Rockwell" pitchFamily="18" charset="0"/>
              </a:rPr>
              <a:t>partner</a:t>
            </a:r>
            <a:endParaRPr lang="en-US" b="1" dirty="0">
              <a:solidFill>
                <a:srgbClr val="C00000"/>
              </a:solidFill>
              <a:latin typeface="Rockwell" pitchFamily="18" charset="0"/>
            </a:endParaRPr>
          </a:p>
        </p:txBody>
      </p:sp>
      <p:sp>
        <p:nvSpPr>
          <p:cNvPr id="50" name="TextBox 49"/>
          <p:cNvSpPr txBox="1"/>
          <p:nvPr/>
        </p:nvSpPr>
        <p:spPr>
          <a:xfrm>
            <a:off x="838200" y="5943600"/>
            <a:ext cx="2819400" cy="369332"/>
          </a:xfrm>
          <a:prstGeom prst="rect">
            <a:avLst/>
          </a:prstGeom>
          <a:noFill/>
        </p:spPr>
        <p:txBody>
          <a:bodyPr wrap="square" rtlCol="0">
            <a:spAutoFit/>
          </a:bodyPr>
          <a:lstStyle/>
          <a:p>
            <a:r>
              <a:rPr lang="en-US" b="1" dirty="0" smtClean="0">
                <a:solidFill>
                  <a:srgbClr val="C00000"/>
                </a:solidFill>
                <a:latin typeface="Rockwell" pitchFamily="18" charset="0"/>
              </a:rPr>
              <a:t>Subtraction equation</a:t>
            </a:r>
            <a:endParaRPr lang="en-US" b="1" dirty="0">
              <a:solidFill>
                <a:srgbClr val="C00000"/>
              </a:solidFill>
              <a:latin typeface="Rockwell" pitchFamily="18" charset="0"/>
            </a:endParaRPr>
          </a:p>
        </p:txBody>
      </p:sp>
      <p:sp>
        <p:nvSpPr>
          <p:cNvPr id="51" name="TextBox 50"/>
          <p:cNvSpPr txBox="1"/>
          <p:nvPr/>
        </p:nvSpPr>
        <p:spPr>
          <a:xfrm>
            <a:off x="152400" y="3048000"/>
            <a:ext cx="8610600" cy="954107"/>
          </a:xfrm>
          <a:prstGeom prst="rect">
            <a:avLst/>
          </a:prstGeom>
          <a:noFill/>
        </p:spPr>
        <p:txBody>
          <a:bodyPr wrap="square" rtlCol="0">
            <a:spAutoFit/>
          </a:bodyPr>
          <a:lstStyle/>
          <a:p>
            <a:pPr algn="ctr"/>
            <a:r>
              <a:rPr lang="en-US" sz="2800" b="1" dirty="0" smtClean="0">
                <a:solidFill>
                  <a:srgbClr val="7030A0"/>
                </a:solidFill>
                <a:effectLst>
                  <a:outerShdw blurRad="38100" dist="38100" dir="2700000" algn="tl">
                    <a:srgbClr val="000000">
                      <a:alpha val="43137"/>
                    </a:srgbClr>
                  </a:outerShdw>
                </a:effectLst>
              </a:rPr>
              <a:t>Jake had 5 books. Marvin gave him 3 more books. </a:t>
            </a:r>
          </a:p>
          <a:p>
            <a:pPr algn="ctr"/>
            <a:r>
              <a:rPr lang="en-US" sz="2800" b="1" dirty="0" smtClean="0">
                <a:solidFill>
                  <a:srgbClr val="7030A0"/>
                </a:solidFill>
                <a:effectLst>
                  <a:outerShdw blurRad="38100" dist="38100" dir="2700000" algn="tl">
                    <a:srgbClr val="000000">
                      <a:alpha val="43137"/>
                    </a:srgbClr>
                  </a:outerShdw>
                </a:effectLst>
              </a:rPr>
              <a:t>How many does Jake have now?</a:t>
            </a:r>
            <a:endParaRPr lang="en-US" sz="2800" b="1" dirty="0">
              <a:solidFill>
                <a:srgbClr val="7030A0"/>
              </a:solidFill>
              <a:effectLst>
                <a:outerShdw blurRad="38100" dist="38100" dir="2700000" algn="tl">
                  <a:srgbClr val="000000">
                    <a:alpha val="43137"/>
                  </a:srgbClr>
                </a:outerShdw>
              </a:effectLst>
            </a:endParaRPr>
          </a:p>
        </p:txBody>
      </p:sp>
      <p:sp>
        <p:nvSpPr>
          <p:cNvPr id="52" name="TextBox 51"/>
          <p:cNvSpPr txBox="1"/>
          <p:nvPr/>
        </p:nvSpPr>
        <p:spPr>
          <a:xfrm>
            <a:off x="0" y="4114800"/>
            <a:ext cx="8610600" cy="954107"/>
          </a:xfrm>
          <a:prstGeom prst="rect">
            <a:avLst/>
          </a:prstGeom>
          <a:noFill/>
        </p:spPr>
        <p:txBody>
          <a:bodyPr wrap="square" rtlCol="0">
            <a:spAutoFit/>
          </a:bodyPr>
          <a:lstStyle/>
          <a:p>
            <a:pPr algn="ctr"/>
            <a:r>
              <a:rPr lang="en-US" sz="2800" b="1" dirty="0" smtClean="0">
                <a:solidFill>
                  <a:srgbClr val="663300"/>
                </a:solidFill>
                <a:effectLst>
                  <a:outerShdw blurRad="38100" dist="38100" dir="2700000" algn="tl">
                    <a:srgbClr val="000000">
                      <a:alpha val="43137"/>
                    </a:srgbClr>
                  </a:outerShdw>
                </a:effectLst>
              </a:rPr>
              <a:t>Jake had 8 books. He gave 5 of them away. </a:t>
            </a:r>
          </a:p>
          <a:p>
            <a:pPr algn="ctr"/>
            <a:r>
              <a:rPr lang="en-US" sz="2800" b="1" dirty="0" smtClean="0">
                <a:solidFill>
                  <a:srgbClr val="663300"/>
                </a:solidFill>
                <a:effectLst>
                  <a:outerShdw blurRad="38100" dist="38100" dir="2700000" algn="tl">
                    <a:srgbClr val="000000">
                      <a:alpha val="43137"/>
                    </a:srgbClr>
                  </a:outerShdw>
                </a:effectLst>
              </a:rPr>
              <a:t>How many does Jake have now?</a:t>
            </a:r>
            <a:endParaRPr lang="en-US" sz="2800" b="1" dirty="0">
              <a:solidFill>
                <a:srgbClr val="663300"/>
              </a:solidFill>
              <a:effectLst>
                <a:outerShdw blurRad="38100" dist="38100" dir="2700000" algn="tl">
                  <a:srgbClr val="000000">
                    <a:alpha val="43137"/>
                  </a:srgbClr>
                </a:outerShdw>
              </a:effectLst>
            </a:endParaRPr>
          </a:p>
        </p:txBody>
      </p:sp>
      <p:sp>
        <p:nvSpPr>
          <p:cNvPr id="53" name="TextBox 52"/>
          <p:cNvSpPr txBox="1"/>
          <p:nvPr/>
        </p:nvSpPr>
        <p:spPr>
          <a:xfrm>
            <a:off x="533400" y="5473005"/>
            <a:ext cx="8610600" cy="1384995"/>
          </a:xfrm>
          <a:prstGeom prst="rect">
            <a:avLst/>
          </a:prstGeom>
          <a:noFill/>
        </p:spPr>
        <p:txBody>
          <a:bodyPr wrap="square" rtlCol="0">
            <a:spAutoFit/>
          </a:bodyPr>
          <a:lstStyle/>
          <a:p>
            <a:pPr algn="ctr"/>
            <a:r>
              <a:rPr lang="en-US" sz="2800" b="1" dirty="0" smtClean="0">
                <a:solidFill>
                  <a:srgbClr val="7030A0"/>
                </a:solidFill>
                <a:effectLst>
                  <a:outerShdw blurRad="38100" dist="38100" dir="2700000" algn="tl">
                    <a:srgbClr val="000000">
                      <a:alpha val="43137"/>
                    </a:srgbClr>
                  </a:outerShdw>
                </a:effectLst>
              </a:rPr>
              <a:t>Jake had 5 books. Marvin gave him some more books. </a:t>
            </a:r>
          </a:p>
          <a:p>
            <a:pPr algn="ctr"/>
            <a:r>
              <a:rPr lang="en-US" sz="2800" b="1" dirty="0" smtClean="0">
                <a:solidFill>
                  <a:srgbClr val="7030A0"/>
                </a:solidFill>
                <a:effectLst>
                  <a:outerShdw blurRad="38100" dist="38100" dir="2700000" algn="tl">
                    <a:srgbClr val="000000">
                      <a:alpha val="43137"/>
                    </a:srgbClr>
                  </a:outerShdw>
                </a:effectLst>
              </a:rPr>
              <a:t>Now Jake has 8 books. How many books did Marvin give Jake?</a:t>
            </a:r>
            <a:endParaRPr lang="en-US" sz="2800" b="1" dirty="0">
              <a:solidFill>
                <a:srgbClr val="7030A0"/>
              </a:solidFill>
              <a:effectLst>
                <a:outerShdw blurRad="38100" dist="38100" dir="2700000" algn="tl">
                  <a:srgbClr val="000000">
                    <a:alpha val="43137"/>
                  </a:srgbClr>
                </a:outerShdw>
              </a:effectLst>
            </a:endParaRPr>
          </a:p>
        </p:txBody>
      </p:sp>
      <p:sp>
        <p:nvSpPr>
          <p:cNvPr id="54" name="Oval 53"/>
          <p:cNvSpPr/>
          <p:nvPr/>
        </p:nvSpPr>
        <p:spPr>
          <a:xfrm>
            <a:off x="5943600" y="457200"/>
            <a:ext cx="2286000" cy="2286000"/>
          </a:xfrm>
          <a:prstGeom prst="ellipse">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blinds(horizontal)">
                                      <p:cBhvr>
                                        <p:cTn id="39" dur="500"/>
                                        <p:tgtEl>
                                          <p:spTgt spid="47"/>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48">
                                            <p:txEl>
                                              <p:pRg st="0" end="0"/>
                                            </p:txEl>
                                          </p:spTgt>
                                        </p:tgtEl>
                                        <p:attrNameLst>
                                          <p:attrName>style.visibility</p:attrName>
                                        </p:attrNameLst>
                                      </p:cBhvr>
                                      <p:to>
                                        <p:strVal val="visible"/>
                                      </p:to>
                                    </p:set>
                                    <p:animEffect transition="in" filter="blinds(horizontal)">
                                      <p:cBhvr>
                                        <p:cTn id="42" dur="500"/>
                                        <p:tgtEl>
                                          <p:spTgt spid="48">
                                            <p:txEl>
                                              <p:pRg st="0" end="0"/>
                                            </p:txEl>
                                          </p:spTgt>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49"/>
                                        </p:tgtEl>
                                        <p:attrNameLst>
                                          <p:attrName>style.visibility</p:attrName>
                                        </p:attrNameLst>
                                      </p:cBhvr>
                                      <p:to>
                                        <p:strVal val="visible"/>
                                      </p:to>
                                    </p:set>
                                    <p:animEffect transition="in" filter="blinds(horizontal)">
                                      <p:cBhvr>
                                        <p:cTn id="45" dur="500"/>
                                        <p:tgtEl>
                                          <p:spTgt spid="49"/>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blinds(horizontal)">
                                      <p:cBhvr>
                                        <p:cTn id="48" dur="500"/>
                                        <p:tgtEl>
                                          <p:spTgt spid="50"/>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xit" presetSubtype="10" fill="hold" grpId="1" nodeType="clickEffect">
                                  <p:stCondLst>
                                    <p:cond delay="0"/>
                                  </p:stCondLst>
                                  <p:childTnLst>
                                    <p:animEffect transition="out" filter="blinds(horizontal)">
                                      <p:cBhvr>
                                        <p:cTn id="52" dur="500"/>
                                        <p:tgtEl>
                                          <p:spTgt spid="47"/>
                                        </p:tgtEl>
                                      </p:cBhvr>
                                    </p:animEffect>
                                    <p:set>
                                      <p:cBhvr>
                                        <p:cTn id="53" dur="1" fill="hold">
                                          <p:stCondLst>
                                            <p:cond delay="499"/>
                                          </p:stCondLst>
                                        </p:cTn>
                                        <p:tgtEl>
                                          <p:spTgt spid="47"/>
                                        </p:tgtEl>
                                        <p:attrNameLst>
                                          <p:attrName>style.visibility</p:attrName>
                                        </p:attrNameLst>
                                      </p:cBhvr>
                                      <p:to>
                                        <p:strVal val="hidden"/>
                                      </p:to>
                                    </p:set>
                                  </p:childTnLst>
                                </p:cTn>
                              </p:par>
                              <p:par>
                                <p:cTn id="54" presetID="3" presetClass="exit" presetSubtype="10" fill="hold" nodeType="withEffect">
                                  <p:stCondLst>
                                    <p:cond delay="0"/>
                                  </p:stCondLst>
                                  <p:childTnLst>
                                    <p:animEffect transition="out" filter="blinds(horizontal)">
                                      <p:cBhvr>
                                        <p:cTn id="55" dur="500"/>
                                        <p:tgtEl>
                                          <p:spTgt spid="48">
                                            <p:txEl>
                                              <p:pRg st="0" end="0"/>
                                            </p:txEl>
                                          </p:spTgt>
                                        </p:tgtEl>
                                      </p:cBhvr>
                                    </p:animEffect>
                                    <p:set>
                                      <p:cBhvr>
                                        <p:cTn id="56" dur="1" fill="hold">
                                          <p:stCondLst>
                                            <p:cond delay="499"/>
                                          </p:stCondLst>
                                        </p:cTn>
                                        <p:tgtEl>
                                          <p:spTgt spid="48">
                                            <p:txEl>
                                              <p:pRg st="0" end="0"/>
                                            </p:txEl>
                                          </p:spTgt>
                                        </p:tgtEl>
                                        <p:attrNameLst>
                                          <p:attrName>style.visibility</p:attrName>
                                        </p:attrNameLst>
                                      </p:cBhvr>
                                      <p:to>
                                        <p:strVal val="hidden"/>
                                      </p:to>
                                    </p:set>
                                  </p:childTnLst>
                                </p:cTn>
                              </p:par>
                              <p:par>
                                <p:cTn id="57" presetID="3" presetClass="exit" presetSubtype="10" fill="hold" grpId="1" nodeType="withEffect">
                                  <p:stCondLst>
                                    <p:cond delay="0"/>
                                  </p:stCondLst>
                                  <p:childTnLst>
                                    <p:animEffect transition="out" filter="blinds(horizontal)">
                                      <p:cBhvr>
                                        <p:cTn id="58" dur="500"/>
                                        <p:tgtEl>
                                          <p:spTgt spid="49"/>
                                        </p:tgtEl>
                                      </p:cBhvr>
                                    </p:animEffect>
                                    <p:set>
                                      <p:cBhvr>
                                        <p:cTn id="59" dur="1" fill="hold">
                                          <p:stCondLst>
                                            <p:cond delay="499"/>
                                          </p:stCondLst>
                                        </p:cTn>
                                        <p:tgtEl>
                                          <p:spTgt spid="49"/>
                                        </p:tgtEl>
                                        <p:attrNameLst>
                                          <p:attrName>style.visibility</p:attrName>
                                        </p:attrNameLst>
                                      </p:cBhvr>
                                      <p:to>
                                        <p:strVal val="hidden"/>
                                      </p:to>
                                    </p:set>
                                  </p:childTnLst>
                                </p:cTn>
                              </p:par>
                              <p:par>
                                <p:cTn id="60" presetID="3" presetClass="exit" presetSubtype="10" fill="hold" grpId="1" nodeType="withEffect">
                                  <p:stCondLst>
                                    <p:cond delay="0"/>
                                  </p:stCondLst>
                                  <p:childTnLst>
                                    <p:animEffect transition="out" filter="blinds(horizontal)">
                                      <p:cBhvr>
                                        <p:cTn id="61" dur="500"/>
                                        <p:tgtEl>
                                          <p:spTgt spid="50"/>
                                        </p:tgtEl>
                                      </p:cBhvr>
                                    </p:animEffect>
                                    <p:set>
                                      <p:cBhvr>
                                        <p:cTn id="62" dur="1" fill="hold">
                                          <p:stCondLst>
                                            <p:cond delay="499"/>
                                          </p:stCondLst>
                                        </p:cTn>
                                        <p:tgtEl>
                                          <p:spTgt spid="5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7" presetClass="entr" presetSubtype="0" fill="hold" grpId="0" nodeType="clickEffect">
                                  <p:stCondLst>
                                    <p:cond delay="0"/>
                                  </p:stCondLst>
                                  <p:iterate type="lt">
                                    <p:tmPct val="50000"/>
                                  </p:iterate>
                                  <p:childTnLst>
                                    <p:set>
                                      <p:cBhvr>
                                        <p:cTn id="66" dur="1" fill="hold">
                                          <p:stCondLst>
                                            <p:cond delay="0"/>
                                          </p:stCondLst>
                                        </p:cTn>
                                        <p:tgtEl>
                                          <p:spTgt spid="51"/>
                                        </p:tgtEl>
                                        <p:attrNameLst>
                                          <p:attrName>style.visibility</p:attrName>
                                        </p:attrNameLst>
                                      </p:cBhvr>
                                      <p:to>
                                        <p:strVal val="visible"/>
                                      </p:to>
                                    </p:set>
                                    <p:anim calcmode="discrete" valueType="clr">
                                      <p:cBhvr override="childStyle">
                                        <p:cTn id="67" dur="80"/>
                                        <p:tgtEl>
                                          <p:spTgt spid="51"/>
                                        </p:tgtEl>
                                        <p:attrNameLst>
                                          <p:attrName>style.color</p:attrName>
                                        </p:attrNameLst>
                                      </p:cBhvr>
                                      <p:tavLst>
                                        <p:tav tm="0">
                                          <p:val>
                                            <p:clrVal>
                                              <a:schemeClr val="accent2"/>
                                            </p:clrVal>
                                          </p:val>
                                        </p:tav>
                                        <p:tav tm="50000">
                                          <p:val>
                                            <p:clrVal>
                                              <a:schemeClr val="hlink"/>
                                            </p:clrVal>
                                          </p:val>
                                        </p:tav>
                                      </p:tavLst>
                                    </p:anim>
                                    <p:anim calcmode="discrete" valueType="clr">
                                      <p:cBhvr>
                                        <p:cTn id="68" dur="80"/>
                                        <p:tgtEl>
                                          <p:spTgt spid="51"/>
                                        </p:tgtEl>
                                        <p:attrNameLst>
                                          <p:attrName>fillcolor</p:attrName>
                                        </p:attrNameLst>
                                      </p:cBhvr>
                                      <p:tavLst>
                                        <p:tav tm="0">
                                          <p:val>
                                            <p:clrVal>
                                              <a:schemeClr val="accent2"/>
                                            </p:clrVal>
                                          </p:val>
                                        </p:tav>
                                        <p:tav tm="50000">
                                          <p:val>
                                            <p:clrVal>
                                              <a:schemeClr val="hlink"/>
                                            </p:clrVal>
                                          </p:val>
                                        </p:tav>
                                      </p:tavLst>
                                    </p:anim>
                                    <p:set>
                                      <p:cBhvr>
                                        <p:cTn id="69" dur="80"/>
                                        <p:tgtEl>
                                          <p:spTgt spid="51"/>
                                        </p:tgtEl>
                                        <p:attrNameLst>
                                          <p:attrName>fill.type</p:attrName>
                                        </p:attrNameLst>
                                      </p:cBhvr>
                                      <p:to>
                                        <p:strVal val="solid"/>
                                      </p:to>
                                    </p:set>
                                  </p:childTnLst>
                                </p:cTn>
                              </p:par>
                            </p:childTnLst>
                          </p:cTn>
                        </p:par>
                      </p:childTnLst>
                    </p:cTn>
                  </p:par>
                  <p:par>
                    <p:cTn id="70" fill="hold">
                      <p:stCondLst>
                        <p:cond delay="indefinite"/>
                      </p:stCondLst>
                      <p:childTnLst>
                        <p:par>
                          <p:cTn id="71" fill="hold">
                            <p:stCondLst>
                              <p:cond delay="0"/>
                            </p:stCondLst>
                            <p:childTnLst>
                              <p:par>
                                <p:cTn id="72" presetID="5" presetClass="exit" presetSubtype="10" fill="hold" grpId="1" nodeType="clickEffect">
                                  <p:stCondLst>
                                    <p:cond delay="0"/>
                                  </p:stCondLst>
                                  <p:iterate type="lt">
                                    <p:tmPct val="0"/>
                                  </p:iterate>
                                  <p:childTnLst>
                                    <p:animEffect transition="out" filter="checkerboard(across)">
                                      <p:cBhvr>
                                        <p:cTn id="73" dur="500"/>
                                        <p:tgtEl>
                                          <p:spTgt spid="51"/>
                                        </p:tgtEl>
                                      </p:cBhvr>
                                    </p:animEffect>
                                    <p:set>
                                      <p:cBhvr>
                                        <p:cTn id="74" dur="1" fill="hold">
                                          <p:stCondLst>
                                            <p:cond delay="499"/>
                                          </p:stCondLst>
                                        </p:cTn>
                                        <p:tgtEl>
                                          <p:spTgt spid="51"/>
                                        </p:tgtEl>
                                        <p:attrNameLst>
                                          <p:attrName>style.visibility</p:attrName>
                                        </p:attrNameLst>
                                      </p:cBhvr>
                                      <p:to>
                                        <p:strVal val="hidden"/>
                                      </p:to>
                                    </p:set>
                                  </p:childTnLst>
                                </p:cTn>
                              </p:par>
                              <p:par>
                                <p:cTn id="75" presetID="27" presetClass="entr" presetSubtype="0" fill="hold" grpId="0" nodeType="withEffect">
                                  <p:stCondLst>
                                    <p:cond delay="0"/>
                                  </p:stCondLst>
                                  <p:iterate type="lt">
                                    <p:tmPct val="50000"/>
                                  </p:iterate>
                                  <p:childTnLst>
                                    <p:set>
                                      <p:cBhvr>
                                        <p:cTn id="76" dur="1" fill="hold">
                                          <p:stCondLst>
                                            <p:cond delay="0"/>
                                          </p:stCondLst>
                                        </p:cTn>
                                        <p:tgtEl>
                                          <p:spTgt spid="52"/>
                                        </p:tgtEl>
                                        <p:attrNameLst>
                                          <p:attrName>style.visibility</p:attrName>
                                        </p:attrNameLst>
                                      </p:cBhvr>
                                      <p:to>
                                        <p:strVal val="visible"/>
                                      </p:to>
                                    </p:set>
                                    <p:anim calcmode="discrete" valueType="clr">
                                      <p:cBhvr override="childStyle">
                                        <p:cTn id="77" dur="80"/>
                                        <p:tgtEl>
                                          <p:spTgt spid="52"/>
                                        </p:tgtEl>
                                        <p:attrNameLst>
                                          <p:attrName>style.color</p:attrName>
                                        </p:attrNameLst>
                                      </p:cBhvr>
                                      <p:tavLst>
                                        <p:tav tm="0">
                                          <p:val>
                                            <p:clrVal>
                                              <a:schemeClr val="accent2"/>
                                            </p:clrVal>
                                          </p:val>
                                        </p:tav>
                                        <p:tav tm="50000">
                                          <p:val>
                                            <p:clrVal>
                                              <a:schemeClr val="hlink"/>
                                            </p:clrVal>
                                          </p:val>
                                        </p:tav>
                                      </p:tavLst>
                                    </p:anim>
                                    <p:anim calcmode="discrete" valueType="clr">
                                      <p:cBhvr>
                                        <p:cTn id="78" dur="80"/>
                                        <p:tgtEl>
                                          <p:spTgt spid="52"/>
                                        </p:tgtEl>
                                        <p:attrNameLst>
                                          <p:attrName>fillcolor</p:attrName>
                                        </p:attrNameLst>
                                      </p:cBhvr>
                                      <p:tavLst>
                                        <p:tav tm="0">
                                          <p:val>
                                            <p:clrVal>
                                              <a:schemeClr val="accent2"/>
                                            </p:clrVal>
                                          </p:val>
                                        </p:tav>
                                        <p:tav tm="50000">
                                          <p:val>
                                            <p:clrVal>
                                              <a:schemeClr val="hlink"/>
                                            </p:clrVal>
                                          </p:val>
                                        </p:tav>
                                      </p:tavLst>
                                    </p:anim>
                                    <p:set>
                                      <p:cBhvr>
                                        <p:cTn id="79" dur="80"/>
                                        <p:tgtEl>
                                          <p:spTgt spid="52"/>
                                        </p:tgtEl>
                                        <p:attrNameLst>
                                          <p:attrName>fill.type</p:attrName>
                                        </p:attrNameLst>
                                      </p:cBhvr>
                                      <p:to>
                                        <p:strVal val="solid"/>
                                      </p:to>
                                    </p:set>
                                  </p:childTnLst>
                                </p:cTn>
                              </p:par>
                            </p:childTnLst>
                          </p:cTn>
                        </p:par>
                      </p:childTnLst>
                    </p:cTn>
                  </p:par>
                  <p:par>
                    <p:cTn id="80" fill="hold">
                      <p:stCondLst>
                        <p:cond delay="indefinite"/>
                      </p:stCondLst>
                      <p:childTnLst>
                        <p:par>
                          <p:cTn id="81" fill="hold">
                            <p:stCondLst>
                              <p:cond delay="0"/>
                            </p:stCondLst>
                            <p:childTnLst>
                              <p:par>
                                <p:cTn id="82" presetID="5" presetClass="exit" presetSubtype="10" fill="hold" grpId="1" nodeType="clickEffect">
                                  <p:stCondLst>
                                    <p:cond delay="0"/>
                                  </p:stCondLst>
                                  <p:iterate type="lt">
                                    <p:tmPct val="0"/>
                                  </p:iterate>
                                  <p:childTnLst>
                                    <p:animEffect transition="out" filter="checkerboard(across)">
                                      <p:cBhvr>
                                        <p:cTn id="83" dur="500"/>
                                        <p:tgtEl>
                                          <p:spTgt spid="52"/>
                                        </p:tgtEl>
                                      </p:cBhvr>
                                    </p:animEffect>
                                    <p:set>
                                      <p:cBhvr>
                                        <p:cTn id="84" dur="1" fill="hold">
                                          <p:stCondLst>
                                            <p:cond delay="499"/>
                                          </p:stCondLst>
                                        </p:cTn>
                                        <p:tgtEl>
                                          <p:spTgt spid="52"/>
                                        </p:tgtEl>
                                        <p:attrNameLst>
                                          <p:attrName>style.visibility</p:attrName>
                                        </p:attrNameLst>
                                      </p:cBhvr>
                                      <p:to>
                                        <p:strVal val="hidden"/>
                                      </p:to>
                                    </p:set>
                                  </p:childTnLst>
                                </p:cTn>
                              </p:par>
                              <p:par>
                                <p:cTn id="85" presetID="27" presetClass="entr" presetSubtype="0" fill="hold" grpId="0" nodeType="withEffect">
                                  <p:stCondLst>
                                    <p:cond delay="0"/>
                                  </p:stCondLst>
                                  <p:iterate type="lt">
                                    <p:tmPct val="50000"/>
                                  </p:iterate>
                                  <p:childTnLst>
                                    <p:set>
                                      <p:cBhvr>
                                        <p:cTn id="86" dur="1" fill="hold">
                                          <p:stCondLst>
                                            <p:cond delay="0"/>
                                          </p:stCondLst>
                                        </p:cTn>
                                        <p:tgtEl>
                                          <p:spTgt spid="53"/>
                                        </p:tgtEl>
                                        <p:attrNameLst>
                                          <p:attrName>style.visibility</p:attrName>
                                        </p:attrNameLst>
                                      </p:cBhvr>
                                      <p:to>
                                        <p:strVal val="visible"/>
                                      </p:to>
                                    </p:set>
                                    <p:anim calcmode="discrete" valueType="clr">
                                      <p:cBhvr override="childStyle">
                                        <p:cTn id="87" dur="80"/>
                                        <p:tgtEl>
                                          <p:spTgt spid="53"/>
                                        </p:tgtEl>
                                        <p:attrNameLst>
                                          <p:attrName>style.color</p:attrName>
                                        </p:attrNameLst>
                                      </p:cBhvr>
                                      <p:tavLst>
                                        <p:tav tm="0">
                                          <p:val>
                                            <p:clrVal>
                                              <a:schemeClr val="accent2"/>
                                            </p:clrVal>
                                          </p:val>
                                        </p:tav>
                                        <p:tav tm="50000">
                                          <p:val>
                                            <p:clrVal>
                                              <a:schemeClr val="hlink"/>
                                            </p:clrVal>
                                          </p:val>
                                        </p:tav>
                                      </p:tavLst>
                                    </p:anim>
                                    <p:anim calcmode="discrete" valueType="clr">
                                      <p:cBhvr>
                                        <p:cTn id="88" dur="80"/>
                                        <p:tgtEl>
                                          <p:spTgt spid="53"/>
                                        </p:tgtEl>
                                        <p:attrNameLst>
                                          <p:attrName>fillcolor</p:attrName>
                                        </p:attrNameLst>
                                      </p:cBhvr>
                                      <p:tavLst>
                                        <p:tav tm="0">
                                          <p:val>
                                            <p:clrVal>
                                              <a:schemeClr val="accent2"/>
                                            </p:clrVal>
                                          </p:val>
                                        </p:tav>
                                        <p:tav tm="50000">
                                          <p:val>
                                            <p:clrVal>
                                              <a:schemeClr val="hlink"/>
                                            </p:clrVal>
                                          </p:val>
                                        </p:tav>
                                      </p:tavLst>
                                    </p:anim>
                                    <p:set>
                                      <p:cBhvr>
                                        <p:cTn id="89" dur="80"/>
                                        <p:tgtEl>
                                          <p:spTgt spid="53"/>
                                        </p:tgtEl>
                                        <p:attrNameLst>
                                          <p:attrName>fill.type</p:attrName>
                                        </p:attrNameLst>
                                      </p:cBhvr>
                                      <p:to>
                                        <p:strVal val="solid"/>
                                      </p:to>
                                    </p:se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54"/>
                                        </p:tgtEl>
                                        <p:attrNameLst>
                                          <p:attrName>style.visibility</p:attrName>
                                        </p:attrNameLst>
                                      </p:cBhvr>
                                      <p:to>
                                        <p:strVal val="visible"/>
                                      </p:to>
                                    </p:set>
                                    <p:animEffect transition="in" filter="blinds(horizontal)">
                                      <p:cBhvr>
                                        <p:cTn id="9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P spid="10" grpId="0"/>
      <p:bldP spid="11" grpId="0"/>
      <p:bldP spid="22" grpId="0"/>
      <p:bldP spid="23" grpId="0" animBg="1"/>
      <p:bldP spid="24" grpId="0"/>
      <p:bldP spid="27" grpId="0" animBg="1"/>
      <p:bldP spid="28" grpId="0"/>
      <p:bldP spid="47" grpId="0"/>
      <p:bldP spid="47" grpId="1"/>
      <p:bldP spid="48" grpId="0" build="allAtOnce"/>
      <p:bldP spid="49" grpId="0"/>
      <p:bldP spid="49" grpId="1"/>
      <p:bldP spid="50" grpId="0"/>
      <p:bldP spid="50" grpId="1"/>
      <p:bldP spid="51" grpId="0"/>
      <p:bldP spid="51" grpId="1"/>
      <p:bldP spid="52" grpId="0"/>
      <p:bldP spid="52" grpId="1"/>
      <p:bldP spid="53" grpId="0"/>
      <p:bldP spid="5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549</Words>
  <Application>Microsoft Office PowerPoint</Application>
  <PresentationFormat>On-screen Show (4:3)</PresentationFormat>
  <Paragraphs>79</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Relate Addition and Subtraction</vt:lpstr>
      <vt:lpstr>Math Mountains</vt:lpstr>
      <vt:lpstr>Equal</vt:lpstr>
      <vt:lpstr>Slide 4</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Relate Addition and Subtraction</dc:title>
  <dc:creator>heather_whitehead</dc:creator>
  <cp:lastModifiedBy>WCPSS</cp:lastModifiedBy>
  <cp:revision>13</cp:revision>
  <dcterms:created xsi:type="dcterms:W3CDTF">2011-05-24T15:17:04Z</dcterms:created>
  <dcterms:modified xsi:type="dcterms:W3CDTF">2011-09-18T18:48:44Z</dcterms:modified>
</cp:coreProperties>
</file>