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434" r:id="rId5"/>
    <p:sldId id="435"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418" r:id="rId21"/>
    <p:sldId id="276" r:id="rId22"/>
    <p:sldId id="277" r:id="rId23"/>
    <p:sldId id="278" r:id="rId24"/>
    <p:sldId id="279" r:id="rId25"/>
    <p:sldId id="280" r:id="rId26"/>
    <p:sldId id="281" r:id="rId27"/>
    <p:sldId id="282" r:id="rId28"/>
    <p:sldId id="283" r:id="rId29"/>
    <p:sldId id="284" r:id="rId30"/>
    <p:sldId id="285" r:id="rId31"/>
    <p:sldId id="406" r:id="rId32"/>
    <p:sldId id="407" r:id="rId33"/>
    <p:sldId id="433" r:id="rId34"/>
    <p:sldId id="442" r:id="rId35"/>
    <p:sldId id="409" r:id="rId36"/>
    <p:sldId id="410" r:id="rId37"/>
    <p:sldId id="411" r:id="rId38"/>
    <p:sldId id="412" r:id="rId39"/>
    <p:sldId id="413" r:id="rId40"/>
    <p:sldId id="414" r:id="rId41"/>
    <p:sldId id="415" r:id="rId42"/>
    <p:sldId id="416" r:id="rId43"/>
    <p:sldId id="417" r:id="rId44"/>
    <p:sldId id="394" r:id="rId45"/>
    <p:sldId id="395" r:id="rId46"/>
    <p:sldId id="431" r:id="rId47"/>
    <p:sldId id="441" r:id="rId48"/>
    <p:sldId id="397" r:id="rId49"/>
    <p:sldId id="398" r:id="rId50"/>
    <p:sldId id="399" r:id="rId51"/>
    <p:sldId id="400" r:id="rId52"/>
    <p:sldId id="401" r:id="rId53"/>
    <p:sldId id="402" r:id="rId54"/>
    <p:sldId id="403" r:id="rId55"/>
    <p:sldId id="404" r:id="rId56"/>
    <p:sldId id="405" r:id="rId57"/>
    <p:sldId id="382" r:id="rId58"/>
    <p:sldId id="383" r:id="rId59"/>
    <p:sldId id="432" r:id="rId60"/>
    <p:sldId id="440" r:id="rId61"/>
    <p:sldId id="385" r:id="rId62"/>
    <p:sldId id="386" r:id="rId63"/>
    <p:sldId id="387" r:id="rId64"/>
    <p:sldId id="388" r:id="rId65"/>
    <p:sldId id="389" r:id="rId66"/>
    <p:sldId id="390" r:id="rId67"/>
    <p:sldId id="391" r:id="rId68"/>
    <p:sldId id="392" r:id="rId69"/>
    <p:sldId id="393" r:id="rId70"/>
    <p:sldId id="370" r:id="rId71"/>
    <p:sldId id="371" r:id="rId72"/>
    <p:sldId id="430" r:id="rId73"/>
    <p:sldId id="439" r:id="rId74"/>
    <p:sldId id="373" r:id="rId75"/>
    <p:sldId id="374" r:id="rId76"/>
    <p:sldId id="375" r:id="rId77"/>
    <p:sldId id="376" r:id="rId78"/>
    <p:sldId id="377" r:id="rId79"/>
    <p:sldId id="378" r:id="rId80"/>
    <p:sldId id="379" r:id="rId81"/>
    <p:sldId id="380" r:id="rId82"/>
    <p:sldId id="381" r:id="rId83"/>
    <p:sldId id="358" r:id="rId84"/>
    <p:sldId id="359" r:id="rId85"/>
    <p:sldId id="436" r:id="rId86"/>
    <p:sldId id="438" r:id="rId87"/>
    <p:sldId id="361" r:id="rId88"/>
    <p:sldId id="362" r:id="rId89"/>
    <p:sldId id="363" r:id="rId90"/>
    <p:sldId id="364" r:id="rId91"/>
    <p:sldId id="365" r:id="rId92"/>
    <p:sldId id="366" r:id="rId93"/>
    <p:sldId id="367" r:id="rId94"/>
    <p:sldId id="368" r:id="rId95"/>
    <p:sldId id="369" r:id="rId96"/>
    <p:sldId id="346" r:id="rId97"/>
    <p:sldId id="347" r:id="rId98"/>
    <p:sldId id="429" r:id="rId99"/>
    <p:sldId id="437" r:id="rId100"/>
    <p:sldId id="349" r:id="rId101"/>
    <p:sldId id="350" r:id="rId102"/>
    <p:sldId id="351" r:id="rId103"/>
    <p:sldId id="352" r:id="rId104"/>
    <p:sldId id="353" r:id="rId105"/>
    <p:sldId id="354" r:id="rId106"/>
    <p:sldId id="355" r:id="rId107"/>
    <p:sldId id="356" r:id="rId108"/>
    <p:sldId id="357" r:id="rId109"/>
    <p:sldId id="334" r:id="rId110"/>
    <p:sldId id="335" r:id="rId111"/>
    <p:sldId id="427" r:id="rId112"/>
    <p:sldId id="428" r:id="rId113"/>
    <p:sldId id="337" r:id="rId114"/>
    <p:sldId id="338" r:id="rId115"/>
    <p:sldId id="339" r:id="rId116"/>
    <p:sldId id="340" r:id="rId117"/>
    <p:sldId id="341" r:id="rId118"/>
    <p:sldId id="342" r:id="rId119"/>
    <p:sldId id="343" r:id="rId120"/>
    <p:sldId id="344" r:id="rId121"/>
    <p:sldId id="345" r:id="rId122"/>
    <p:sldId id="322" r:id="rId123"/>
    <p:sldId id="323" r:id="rId124"/>
    <p:sldId id="425" r:id="rId125"/>
    <p:sldId id="426" r:id="rId126"/>
    <p:sldId id="325" r:id="rId127"/>
    <p:sldId id="326" r:id="rId128"/>
    <p:sldId id="327" r:id="rId129"/>
    <p:sldId id="328" r:id="rId130"/>
    <p:sldId id="329" r:id="rId131"/>
    <p:sldId id="330" r:id="rId132"/>
    <p:sldId id="331" r:id="rId133"/>
    <p:sldId id="332" r:id="rId134"/>
    <p:sldId id="333" r:id="rId135"/>
    <p:sldId id="310" r:id="rId136"/>
    <p:sldId id="311" r:id="rId137"/>
    <p:sldId id="423" r:id="rId138"/>
    <p:sldId id="424" r:id="rId139"/>
    <p:sldId id="313" r:id="rId140"/>
    <p:sldId id="314" r:id="rId141"/>
    <p:sldId id="315" r:id="rId142"/>
    <p:sldId id="316" r:id="rId143"/>
    <p:sldId id="317" r:id="rId144"/>
    <p:sldId id="318" r:id="rId145"/>
    <p:sldId id="319" r:id="rId146"/>
    <p:sldId id="320" r:id="rId147"/>
    <p:sldId id="321" r:id="rId148"/>
    <p:sldId id="298" r:id="rId149"/>
    <p:sldId id="299" r:id="rId150"/>
    <p:sldId id="421" r:id="rId151"/>
    <p:sldId id="422" r:id="rId152"/>
    <p:sldId id="301" r:id="rId153"/>
    <p:sldId id="302" r:id="rId154"/>
    <p:sldId id="303" r:id="rId155"/>
    <p:sldId id="304" r:id="rId156"/>
    <p:sldId id="305" r:id="rId157"/>
    <p:sldId id="306" r:id="rId158"/>
    <p:sldId id="307" r:id="rId159"/>
    <p:sldId id="308" r:id="rId160"/>
    <p:sldId id="309" r:id="rId161"/>
    <p:sldId id="286" r:id="rId162"/>
    <p:sldId id="287" r:id="rId163"/>
    <p:sldId id="419" r:id="rId164"/>
    <p:sldId id="420" r:id="rId165"/>
    <p:sldId id="289" r:id="rId166"/>
    <p:sldId id="290" r:id="rId167"/>
    <p:sldId id="291" r:id="rId168"/>
    <p:sldId id="292" r:id="rId169"/>
    <p:sldId id="293" r:id="rId170"/>
    <p:sldId id="294" r:id="rId171"/>
    <p:sldId id="295" r:id="rId172"/>
    <p:sldId id="296" r:id="rId173"/>
    <p:sldId id="297" r:id="rId1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65" autoAdjust="0"/>
  </p:normalViewPr>
  <p:slideViewPr>
    <p:cSldViewPr>
      <p:cViewPr>
        <p:scale>
          <a:sx n="66" d="100"/>
          <a:sy n="66" d="100"/>
        </p:scale>
        <p:origin x="-50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0F0223-3B2D-48AA-9C10-47722653EB7F}"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F0223-3B2D-48AA-9C10-47722653EB7F}"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F0223-3B2D-48AA-9C10-47722653EB7F}"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F0223-3B2D-48AA-9C10-47722653EB7F}"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F0223-3B2D-48AA-9C10-47722653EB7F}"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F0223-3B2D-48AA-9C10-47722653EB7F}"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0F0223-3B2D-48AA-9C10-47722653EB7F}" type="datetimeFigureOut">
              <a:rPr lang="en-US" smtClean="0"/>
              <a:pPr/>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F0223-3B2D-48AA-9C10-47722653EB7F}"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F0223-3B2D-48AA-9C10-47722653EB7F}"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F0223-3B2D-48AA-9C10-47722653EB7F}"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F0223-3B2D-48AA-9C10-47722653EB7F}"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DC8A6-5CE1-4C7D-93A8-C8CE85A005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F0223-3B2D-48AA-9C10-47722653EB7F}" type="datetimeFigureOut">
              <a:rPr lang="en-US" smtClean="0"/>
              <a:pPr/>
              <a:t>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C8A6-5CE1-4C7D-93A8-C8CE85A005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0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1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8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coyote.png"/>
          <p:cNvPicPr>
            <a:picLocks noChangeAspect="1"/>
          </p:cNvPicPr>
          <p:nvPr/>
        </p:nvPicPr>
        <p:blipFill>
          <a:blip r:embed="rId2" cstate="print"/>
          <a:stretch>
            <a:fillRect/>
          </a:stretch>
        </p:blipFill>
        <p:spPr>
          <a:xfrm>
            <a:off x="685800" y="1981200"/>
            <a:ext cx="2590800" cy="30257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oyote.jpg"/>
          <p:cNvPicPr>
            <a:picLocks noChangeAspect="1"/>
          </p:cNvPicPr>
          <p:nvPr/>
        </p:nvPicPr>
        <p:blipFill>
          <a:blip r:embed="rId2" cstate="print"/>
          <a:stretch>
            <a:fillRect/>
          </a:stretch>
        </p:blipFill>
        <p:spPr>
          <a:xfrm flipH="1">
            <a:off x="5715000" y="5167162"/>
            <a:ext cx="1524000" cy="1690838"/>
          </a:xfrm>
          <a:prstGeom prst="rect">
            <a:avLst/>
          </a:prstGeom>
        </p:spPr>
      </p:pic>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2476960" cy="923330"/>
          </a:xfrm>
          <a:prstGeom prst="rect">
            <a:avLst/>
          </a:prstGeom>
        </p:spPr>
        <p:txBody>
          <a:bodyPr wrap="none">
            <a:spAutoFit/>
          </a:bodyPr>
          <a:lstStyle/>
          <a:p>
            <a:r>
              <a:rPr lang="en-US" sz="5400" b="1" u="sng" dirty="0" smtClean="0">
                <a:latin typeface="HelloBoxStitch" pitchFamily="2" charset="0"/>
                <a:ea typeface="HelloBoxStitch" pitchFamily="2" charset="0"/>
              </a:rPr>
              <a:t>Coyotes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3"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4" cstate="print"/>
          <a:stretch>
            <a:fillRect/>
          </a:stretch>
        </p:blipFill>
        <p:spPr>
          <a:xfrm>
            <a:off x="0" y="4168551"/>
            <a:ext cx="1752600" cy="2689449"/>
          </a:xfrm>
          <a:prstGeom prst="rect">
            <a:avLst/>
          </a:prstGeom>
        </p:spPr>
      </p:pic>
      <p:pic>
        <p:nvPicPr>
          <p:cNvPr id="21" name="Picture 20" descr="coyote.jpg"/>
          <p:cNvPicPr>
            <a:picLocks noChangeAspect="1"/>
          </p:cNvPicPr>
          <p:nvPr/>
        </p:nvPicPr>
        <p:blipFill>
          <a:blip r:embed="rId5" cstate="print"/>
          <a:stretch>
            <a:fillRect/>
          </a:stretch>
        </p:blipFill>
        <p:spPr>
          <a:xfrm>
            <a:off x="1676400" y="5167162"/>
            <a:ext cx="1447800" cy="1690838"/>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12).jpg"/>
          <p:cNvPicPr>
            <a:picLocks noChangeAspect="1"/>
          </p:cNvPicPr>
          <p:nvPr/>
        </p:nvPicPr>
        <p:blipFill>
          <a:blip r:embed="rId2" cstate="print"/>
          <a:stretch>
            <a:fillRect/>
          </a:stretch>
        </p:blipFill>
        <p:spPr>
          <a:xfrm>
            <a:off x="2590800" y="1371600"/>
            <a:ext cx="4038600" cy="4846320"/>
          </a:xfrm>
          <a:prstGeom prst="rect">
            <a:avLst/>
          </a:prstGeom>
        </p:spPr>
      </p:pic>
      <p:sp>
        <p:nvSpPr>
          <p:cNvPr id="4" name="TextBox 3"/>
          <p:cNvSpPr txBox="1"/>
          <p:nvPr/>
        </p:nvSpPr>
        <p:spPr>
          <a:xfrm>
            <a:off x="1066800" y="152400"/>
            <a:ext cx="7383753"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Scorpion</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152400" y="59436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3657600" y="60960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086600" y="47244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086600" y="22098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667000" y="16764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24384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371600" y="5638800"/>
            <a:ext cx="1219200" cy="304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2438400"/>
            <a:ext cx="685800" cy="228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724400" y="4572000"/>
            <a:ext cx="23622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800600" y="1143000"/>
            <a:ext cx="1295400" cy="304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019800" y="2590800"/>
            <a:ext cx="10668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495800" y="5105400"/>
            <a:ext cx="304800" cy="990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3132589" cy="923330"/>
          </a:xfrm>
          <a:prstGeom prst="rect">
            <a:avLst/>
          </a:prstGeom>
        </p:spPr>
        <p:txBody>
          <a:bodyPr wrap="none">
            <a:spAutoFit/>
          </a:bodyPr>
          <a:lstStyle/>
          <a:p>
            <a:r>
              <a:rPr lang="en-US" sz="5400" b="1" u="sng" dirty="0" smtClean="0">
                <a:latin typeface="HelloBoxStitch" pitchFamily="2" charset="0"/>
                <a:ea typeface="HelloBoxStitch" pitchFamily="2" charset="0"/>
              </a:rPr>
              <a:t>Scorpions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209800" y="2438400"/>
            <a:ext cx="44958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Scorpions</a:t>
            </a:r>
            <a:endParaRPr lang="en-US" sz="5400" dirty="0">
              <a:latin typeface="HelloBoxStitch" pitchFamily="2" charset="0"/>
              <a:ea typeface="HelloBoxStitch" pitchFamily="2" charset="0"/>
            </a:endParaRPr>
          </a:p>
        </p:txBody>
      </p:sp>
      <p:pic>
        <p:nvPicPr>
          <p:cNvPr id="6" name="Picture 5" descr="scorpion.jpg"/>
          <p:cNvPicPr>
            <a:picLocks noChangeAspect="1"/>
          </p:cNvPicPr>
          <p:nvPr/>
        </p:nvPicPr>
        <p:blipFill>
          <a:blip r:embed="rId2" cstate="print"/>
          <a:stretch>
            <a:fillRect/>
          </a:stretch>
        </p:blipFill>
        <p:spPr>
          <a:xfrm>
            <a:off x="0" y="4648200"/>
            <a:ext cx="1783918" cy="22098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0"/>
            <a:ext cx="8087470"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Scorpion</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3225563" cy="923330"/>
          </a:xfrm>
          <a:prstGeom prst="rect">
            <a:avLst/>
          </a:prstGeom>
        </p:spPr>
        <p:txBody>
          <a:bodyPr wrap="none">
            <a:spAutoFit/>
          </a:bodyPr>
          <a:lstStyle/>
          <a:p>
            <a:r>
              <a:rPr lang="en-US" sz="5400" b="1" u="sng" dirty="0" smtClean="0">
                <a:latin typeface="HelloBoxStitch" pitchFamily="2" charset="0"/>
                <a:ea typeface="HelloBoxStitch" pitchFamily="2" charset="0"/>
              </a:rPr>
              <a:t>Scorpions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2"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3" cstate="print"/>
          <a:stretch>
            <a:fillRect/>
          </a:stretch>
        </p:blipFill>
        <p:spPr>
          <a:xfrm>
            <a:off x="0" y="4168551"/>
            <a:ext cx="1752600" cy="2689449"/>
          </a:xfrm>
          <a:prstGeom prst="rect">
            <a:avLst/>
          </a:prstGeom>
        </p:spPr>
      </p:pic>
      <p:pic>
        <p:nvPicPr>
          <p:cNvPr id="23" name="Picture 22" descr="scorpion.jpg"/>
          <p:cNvPicPr>
            <a:picLocks noChangeAspect="1"/>
          </p:cNvPicPr>
          <p:nvPr/>
        </p:nvPicPr>
        <p:blipFill>
          <a:blip r:embed="rId4" cstate="print"/>
          <a:stretch>
            <a:fillRect/>
          </a:stretch>
        </p:blipFill>
        <p:spPr>
          <a:xfrm>
            <a:off x="2133600" y="5486400"/>
            <a:ext cx="1107260" cy="1371600"/>
          </a:xfrm>
          <a:prstGeom prst="rect">
            <a:avLst/>
          </a:prstGeom>
        </p:spPr>
      </p:pic>
      <p:pic>
        <p:nvPicPr>
          <p:cNvPr id="24" name="Picture 23" descr="scorpion.jpg"/>
          <p:cNvPicPr>
            <a:picLocks noChangeAspect="1"/>
          </p:cNvPicPr>
          <p:nvPr/>
        </p:nvPicPr>
        <p:blipFill>
          <a:blip r:embed="rId4" cstate="print"/>
          <a:stretch>
            <a:fillRect/>
          </a:stretch>
        </p:blipFill>
        <p:spPr>
          <a:xfrm>
            <a:off x="5562600" y="5486400"/>
            <a:ext cx="1107260" cy="13716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895600" y="-152400"/>
            <a:ext cx="3132589" cy="923330"/>
          </a:xfrm>
          <a:prstGeom prst="rect">
            <a:avLst/>
          </a:prstGeom>
        </p:spPr>
        <p:txBody>
          <a:bodyPr wrap="none">
            <a:spAutoFit/>
          </a:bodyPr>
          <a:lstStyle/>
          <a:p>
            <a:r>
              <a:rPr lang="en-US" sz="5400" b="1" u="sng" dirty="0" smtClean="0">
                <a:latin typeface="HelloBoxStitch" pitchFamily="2" charset="0"/>
                <a:ea typeface="HelloBoxStitch" pitchFamily="2" charset="0"/>
              </a:rPr>
              <a:t>Scorpions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corpion.jpg"/>
          <p:cNvPicPr>
            <a:picLocks noChangeAspect="1"/>
          </p:cNvPicPr>
          <p:nvPr/>
        </p:nvPicPr>
        <p:blipFill>
          <a:blip r:embed="rId2" cstate="print"/>
          <a:stretch>
            <a:fillRect/>
          </a:stretch>
        </p:blipFill>
        <p:spPr>
          <a:xfrm>
            <a:off x="1752600" y="0"/>
            <a:ext cx="609600" cy="755132"/>
          </a:xfrm>
          <a:prstGeom prst="rect">
            <a:avLst/>
          </a:prstGeom>
        </p:spPr>
      </p:pic>
      <p:pic>
        <p:nvPicPr>
          <p:cNvPr id="12" name="Picture 11" descr="scorpion.jpg"/>
          <p:cNvPicPr>
            <a:picLocks noChangeAspect="1"/>
          </p:cNvPicPr>
          <p:nvPr/>
        </p:nvPicPr>
        <p:blipFill>
          <a:blip r:embed="rId2" cstate="print"/>
          <a:stretch>
            <a:fillRect/>
          </a:stretch>
        </p:blipFill>
        <p:spPr>
          <a:xfrm>
            <a:off x="6705600" y="0"/>
            <a:ext cx="609600" cy="755132"/>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228600"/>
            <a:ext cx="3132589" cy="923330"/>
          </a:xfrm>
          <a:prstGeom prst="rect">
            <a:avLst/>
          </a:prstGeom>
        </p:spPr>
        <p:txBody>
          <a:bodyPr wrap="none">
            <a:spAutoFit/>
          </a:bodyPr>
          <a:lstStyle/>
          <a:p>
            <a:r>
              <a:rPr lang="en-US" sz="5400" b="1" u="sng" dirty="0" smtClean="0">
                <a:latin typeface="HelloBoxStitch" pitchFamily="2" charset="0"/>
                <a:ea typeface="HelloBoxStitch" pitchFamily="2" charset="0"/>
              </a:rPr>
              <a:t>Scorpions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scorpion.jpg"/>
          <p:cNvPicPr>
            <a:picLocks noChangeAspect="1"/>
          </p:cNvPicPr>
          <p:nvPr/>
        </p:nvPicPr>
        <p:blipFill>
          <a:blip r:embed="rId2" cstate="print"/>
          <a:stretch>
            <a:fillRect/>
          </a:stretch>
        </p:blipFill>
        <p:spPr>
          <a:xfrm>
            <a:off x="1905000" y="0"/>
            <a:ext cx="609600" cy="755132"/>
          </a:xfrm>
          <a:prstGeom prst="rect">
            <a:avLst/>
          </a:prstGeom>
        </p:spPr>
      </p:pic>
      <p:pic>
        <p:nvPicPr>
          <p:cNvPr id="7" name="Picture 6" descr="scorpion.jpg"/>
          <p:cNvPicPr>
            <a:picLocks noChangeAspect="1"/>
          </p:cNvPicPr>
          <p:nvPr/>
        </p:nvPicPr>
        <p:blipFill>
          <a:blip r:embed="rId2" cstate="print"/>
          <a:stretch>
            <a:fillRect/>
          </a:stretch>
        </p:blipFill>
        <p:spPr>
          <a:xfrm>
            <a:off x="6858000" y="0"/>
            <a:ext cx="609600" cy="755132"/>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778325" cy="923330"/>
          </a:xfrm>
          <a:prstGeom prst="rect">
            <a:avLst/>
          </a:prstGeom>
        </p:spPr>
        <p:txBody>
          <a:bodyPr wrap="none">
            <a:spAutoFit/>
          </a:bodyPr>
          <a:lstStyle/>
          <a:p>
            <a:r>
              <a:rPr lang="en-US" sz="5400" b="1" u="sng" dirty="0" smtClean="0">
                <a:latin typeface="HelloBoxStitch" pitchFamily="2" charset="0"/>
                <a:ea typeface="HelloBoxStitch" pitchFamily="2" charset="0"/>
              </a:rPr>
              <a:t>Scorpion</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corpion.jpg"/>
          <p:cNvPicPr>
            <a:picLocks noChangeAspect="1"/>
          </p:cNvPicPr>
          <p:nvPr/>
        </p:nvPicPr>
        <p:blipFill>
          <a:blip r:embed="rId2" cstate="print"/>
          <a:stretch>
            <a:fillRect/>
          </a:stretch>
        </p:blipFill>
        <p:spPr>
          <a:xfrm>
            <a:off x="0" y="5253344"/>
            <a:ext cx="1295400" cy="1604656"/>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48" y="152400"/>
            <a:ext cx="8783175"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My Scorpion Adventure Story</a:t>
            </a:r>
            <a:r>
              <a:rPr lang="en-US" sz="2800" b="1" u="sng" dirty="0" smtClean="0">
                <a:latin typeface="the bubble letters" pitchFamily="2" charset="0"/>
              </a:rPr>
              <a:t>!</a:t>
            </a:r>
            <a:endParaRPr lang="en-US" sz="2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tortoise.png"/>
          <p:cNvPicPr>
            <a:picLocks noChangeAspect="1"/>
          </p:cNvPicPr>
          <p:nvPr/>
        </p:nvPicPr>
        <p:blipFill>
          <a:blip r:embed="rId2" cstate="print"/>
          <a:stretch>
            <a:fillRect/>
          </a:stretch>
        </p:blipFill>
        <p:spPr>
          <a:xfrm>
            <a:off x="457200" y="2438400"/>
            <a:ext cx="3276600" cy="19335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228600"/>
            <a:ext cx="2383986" cy="923330"/>
          </a:xfrm>
          <a:prstGeom prst="rect">
            <a:avLst/>
          </a:prstGeom>
        </p:spPr>
        <p:txBody>
          <a:bodyPr wrap="none">
            <a:spAutoFit/>
          </a:bodyPr>
          <a:lstStyle/>
          <a:p>
            <a:r>
              <a:rPr lang="en-US" sz="5400" b="1" u="sng" dirty="0" smtClean="0">
                <a:latin typeface="HelloBoxStitch" pitchFamily="2" charset="0"/>
                <a:ea typeface="HelloBoxStitch" pitchFamily="2" charset="0"/>
              </a:rPr>
              <a:t>Coyotes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584636" cy="830997"/>
          </a:xfrm>
          <a:prstGeom prst="rect">
            <a:avLst/>
          </a:prstGeom>
        </p:spPr>
        <p:txBody>
          <a:bodyPr wrap="none">
            <a:spAutoFit/>
          </a:bodyPr>
          <a:lstStyle/>
          <a:p>
            <a:r>
              <a:rPr lang="en-US" sz="4800" b="1" u="sng" dirty="0" smtClean="0">
                <a:latin typeface="HelloBoxStitch" pitchFamily="2" charset="0"/>
                <a:ea typeface="HelloBoxStitch" pitchFamily="2" charset="0"/>
              </a:rPr>
              <a:t>The Tortoise</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770537"/>
          </a:xfrm>
          <a:prstGeom prst="rect">
            <a:avLst/>
          </a:prstGeom>
          <a:noFill/>
        </p:spPr>
        <p:txBody>
          <a:bodyPr wrap="square" rtlCol="0">
            <a:spAutoFit/>
          </a:bodyPr>
          <a:lstStyle/>
          <a:p>
            <a:r>
              <a:rPr lang="en-US" sz="1200" dirty="0" smtClean="0">
                <a:latin typeface="Comic Sans MS" pitchFamily="66" charset="0"/>
              </a:rPr>
              <a:t>The Desert Tortoise is a large </a:t>
            </a:r>
            <a:r>
              <a:rPr lang="en-US" sz="1200" b="1" dirty="0" smtClean="0">
                <a:latin typeface="Comic Sans MS" pitchFamily="66" charset="0"/>
              </a:rPr>
              <a:t>herbivore</a:t>
            </a:r>
            <a:r>
              <a:rPr lang="en-US" sz="1200" dirty="0" smtClean="0">
                <a:latin typeface="Comic Sans MS" pitchFamily="66" charset="0"/>
              </a:rPr>
              <a:t> that grows to be 9 – 14 inches long.  It is able to stay cool in the desert by living inside deep </a:t>
            </a:r>
            <a:r>
              <a:rPr lang="en-US" sz="1200" b="1" dirty="0" smtClean="0">
                <a:latin typeface="Comic Sans MS" pitchFamily="66" charset="0"/>
              </a:rPr>
              <a:t>burrows</a:t>
            </a:r>
            <a:r>
              <a:rPr lang="en-US" sz="1200" dirty="0" smtClean="0">
                <a:latin typeface="Comic Sans MS" pitchFamily="66" charset="0"/>
              </a:rPr>
              <a:t> that is digs in tightly compacted desert gravel. They like to live in rocky canyon bottoms, sandy washes, and other places that can collect water.  </a:t>
            </a:r>
          </a:p>
          <a:p>
            <a:endParaRPr lang="en-US" sz="1200" dirty="0" smtClean="0">
              <a:latin typeface="Comic Sans MS" pitchFamily="66" charset="0"/>
            </a:endParaRPr>
          </a:p>
          <a:p>
            <a:r>
              <a:rPr lang="en-US" sz="1200" dirty="0" smtClean="0">
                <a:latin typeface="Comic Sans MS" pitchFamily="66" charset="0"/>
              </a:rPr>
              <a:t>They like to eat grasses, fleshy cactus pads, and cactus blossoms.  They have sharp, </a:t>
            </a:r>
            <a:r>
              <a:rPr lang="en-US" sz="1200" b="1" dirty="0" smtClean="0">
                <a:latin typeface="Comic Sans MS" pitchFamily="66" charset="0"/>
              </a:rPr>
              <a:t>serrated</a:t>
            </a:r>
            <a:r>
              <a:rPr lang="en-US" sz="1200" dirty="0" smtClean="0">
                <a:latin typeface="Comic Sans MS" pitchFamily="66" charset="0"/>
              </a:rPr>
              <a:t> (jagged) jaws that look a lot like a bread knife.  This jaw helps the Desert Tortoise to shred the foods it likes to eat, which are very tough.  </a:t>
            </a:r>
          </a:p>
          <a:p>
            <a:endParaRPr lang="en-US" sz="1200" dirty="0" smtClean="0">
              <a:latin typeface="Comic Sans MS" pitchFamily="66" charset="0"/>
            </a:endParaRPr>
          </a:p>
          <a:p>
            <a:r>
              <a:rPr lang="en-US" sz="1200" dirty="0" smtClean="0">
                <a:latin typeface="Comic Sans MS" pitchFamily="66" charset="0"/>
              </a:rPr>
              <a:t>The Desert Tortoise has a shell that is tan to dark brown with yellowish plates underneath and their bodies are reddish-brown.  These colors do not help camouflage the tortoise, but that is okay, because they rely on their tough shells to keep them safe!  If they are ever in any danger, they pull their legs and head inside their shell, making it nearly impossible for their </a:t>
            </a:r>
            <a:r>
              <a:rPr lang="en-US" sz="1200" b="1" dirty="0" smtClean="0">
                <a:latin typeface="Comic Sans MS" pitchFamily="66" charset="0"/>
              </a:rPr>
              <a:t>predators</a:t>
            </a:r>
            <a:r>
              <a:rPr lang="en-US" sz="1200" dirty="0" smtClean="0">
                <a:latin typeface="Comic Sans MS" pitchFamily="66" charset="0"/>
              </a:rPr>
              <a:t> to eat them.  The predators of the Desert Tortoise are ravens, Gila Monsters, kit foxes, badgers, road runners, coyotes, and fire ants.  They prey on eggs and young tortoises, but rarely the adults.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47426"/>
          </a:xfrm>
          <a:prstGeom prst="rect">
            <a:avLst/>
          </a:prstGeom>
          <a:noFill/>
        </p:spPr>
        <p:txBody>
          <a:bodyPr wrap="square" rtlCol="0">
            <a:spAutoFit/>
          </a:bodyPr>
          <a:lstStyle/>
          <a:p>
            <a:r>
              <a:rPr lang="en-US" sz="1200" dirty="0" smtClean="0">
                <a:latin typeface="Comic Sans MS" pitchFamily="66" charset="0"/>
              </a:rPr>
              <a:t>The tortoise can live in temperatures that are up to 140 degrees Fahrenheit, because they are able to burrow into deep holes that they dig.  Their burrows are usually 3-6 feet deep!  They spend 95% of their time underground because of the heat.  </a:t>
            </a:r>
          </a:p>
          <a:p>
            <a:endParaRPr lang="en-US" sz="1200" dirty="0" smtClean="0">
              <a:latin typeface="Comic Sans MS" pitchFamily="66" charset="0"/>
            </a:endParaRPr>
          </a:p>
          <a:p>
            <a:r>
              <a:rPr lang="en-US" sz="1200" dirty="0" smtClean="0">
                <a:latin typeface="Comic Sans MS" pitchFamily="66" charset="0"/>
              </a:rPr>
              <a:t>They </a:t>
            </a:r>
            <a:r>
              <a:rPr lang="en-US" sz="1200" b="1" dirty="0" smtClean="0">
                <a:latin typeface="Comic Sans MS" pitchFamily="66" charset="0"/>
              </a:rPr>
              <a:t>forage</a:t>
            </a:r>
            <a:r>
              <a:rPr lang="en-US" sz="1200" dirty="0" smtClean="0">
                <a:latin typeface="Comic Sans MS" pitchFamily="66" charset="0"/>
              </a:rPr>
              <a:t> for food in the spring, but they can go an entire year without access to water, because they have </a:t>
            </a:r>
            <a:r>
              <a:rPr lang="en-US" sz="1200" b="1" dirty="0" smtClean="0">
                <a:latin typeface="Comic Sans MS" pitchFamily="66" charset="0"/>
              </a:rPr>
              <a:t>sacs</a:t>
            </a:r>
            <a:r>
              <a:rPr lang="en-US" sz="1200" dirty="0" smtClean="0">
                <a:latin typeface="Comic Sans MS" pitchFamily="66" charset="0"/>
              </a:rPr>
              <a:t> under their shells that store the water.  In the winter, the Desert Tortoise can </a:t>
            </a:r>
            <a:r>
              <a:rPr lang="en-US" sz="1200" b="1" dirty="0" smtClean="0">
                <a:latin typeface="Comic Sans MS" pitchFamily="66" charset="0"/>
              </a:rPr>
              <a:t>hibernate</a:t>
            </a:r>
            <a:r>
              <a:rPr lang="en-US" sz="1200" dirty="0" smtClean="0">
                <a:latin typeface="Comic Sans MS" pitchFamily="66" charset="0"/>
              </a:rPr>
              <a:t>, which limits their need for water during these months, and during the driest, hottest times of the year, it can store water to drink as needed, and is able to </a:t>
            </a:r>
            <a:r>
              <a:rPr lang="en-US" sz="1200" b="1" dirty="0" smtClean="0">
                <a:latin typeface="Comic Sans MS" pitchFamily="66" charset="0"/>
              </a:rPr>
              <a:t>adapt</a:t>
            </a:r>
            <a:r>
              <a:rPr lang="en-US" sz="1200" dirty="0" smtClean="0">
                <a:latin typeface="Comic Sans MS" pitchFamily="66" charset="0"/>
              </a:rPr>
              <a:t> to the severe weather change.</a:t>
            </a:r>
          </a:p>
          <a:p>
            <a:endParaRPr lang="en-US" sz="1200" dirty="0" smtClean="0">
              <a:latin typeface="Comic Sans MS" pitchFamily="66" charset="0"/>
            </a:endParaRPr>
          </a:p>
          <a:p>
            <a:r>
              <a:rPr lang="en-US" sz="1200" dirty="0" smtClean="0">
                <a:latin typeface="Comic Sans MS" pitchFamily="66" charset="0"/>
              </a:rPr>
              <a:t>The Desert Tortoise’ females can lay 4-6 eggs at a time, and do not begin laying eggs until they are 15-20 years old.  These eggs are the size and shape of ping pong balls.  The </a:t>
            </a:r>
            <a:r>
              <a:rPr lang="en-US" sz="1200" b="1" dirty="0" smtClean="0">
                <a:latin typeface="Comic Sans MS" pitchFamily="66" charset="0"/>
              </a:rPr>
              <a:t>survival</a:t>
            </a:r>
            <a:r>
              <a:rPr lang="en-US" sz="1200" dirty="0" smtClean="0">
                <a:latin typeface="Comic Sans MS" pitchFamily="66" charset="0"/>
              </a:rPr>
              <a:t> of these eggs is very low; only 2-3 eggs out of 100 will hatch.  Tortoises can live very long lives.  Many reach the age of 30, and some will even reach the age of 80 before dying.  </a:t>
            </a:r>
          </a:p>
          <a:p>
            <a:r>
              <a:rPr lang="en-US" sz="1400" dirty="0">
                <a:latin typeface="Comic Sans MS" pitchFamily="66" charset="0"/>
              </a:rPr>
              <a:t> </a:t>
            </a:r>
          </a:p>
          <a:p>
            <a:endParaRPr lang="en-US" dirty="0"/>
          </a:p>
        </p:txBody>
      </p:sp>
      <p:sp>
        <p:nvSpPr>
          <p:cNvPr id="12" name="Rectangle 11"/>
          <p:cNvSpPr/>
          <p:nvPr/>
        </p:nvSpPr>
        <p:spPr>
          <a:xfrm>
            <a:off x="5559364" y="0"/>
            <a:ext cx="3584636" cy="830997"/>
          </a:xfrm>
          <a:prstGeom prst="rect">
            <a:avLst/>
          </a:prstGeom>
        </p:spPr>
        <p:txBody>
          <a:bodyPr wrap="none">
            <a:spAutoFit/>
          </a:bodyPr>
          <a:lstStyle/>
          <a:p>
            <a:r>
              <a:rPr lang="en-US" sz="4800" b="1" u="sng" dirty="0" smtClean="0">
                <a:latin typeface="HelloBoxStitch" pitchFamily="2" charset="0"/>
                <a:ea typeface="HelloBoxStitch" pitchFamily="2" charset="0"/>
              </a:rPr>
              <a:t>The Tortoise</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tortoise.png"/>
          <p:cNvPicPr>
            <a:picLocks noChangeAspect="1"/>
          </p:cNvPicPr>
          <p:nvPr/>
        </p:nvPicPr>
        <p:blipFill>
          <a:blip r:embed="rId4" cstate="print"/>
          <a:stretch>
            <a:fillRect/>
          </a:stretch>
        </p:blipFill>
        <p:spPr>
          <a:xfrm>
            <a:off x="0" y="152400"/>
            <a:ext cx="952233" cy="561909"/>
          </a:xfrm>
          <a:prstGeom prst="rect">
            <a:avLst/>
          </a:prstGeom>
        </p:spPr>
      </p:pic>
      <p:pic>
        <p:nvPicPr>
          <p:cNvPr id="16" name="Picture 15" descr="tortoise.png"/>
          <p:cNvPicPr>
            <a:picLocks noChangeAspect="1"/>
          </p:cNvPicPr>
          <p:nvPr/>
        </p:nvPicPr>
        <p:blipFill>
          <a:blip r:embed="rId4" cstate="print"/>
          <a:stretch>
            <a:fillRect/>
          </a:stretch>
        </p:blipFill>
        <p:spPr>
          <a:xfrm>
            <a:off x="4648200" y="228600"/>
            <a:ext cx="952233" cy="561909"/>
          </a:xfrm>
          <a:prstGeom prst="rect">
            <a:avLst/>
          </a:prstGeom>
        </p:spPr>
      </p:pic>
      <p:pic>
        <p:nvPicPr>
          <p:cNvPr id="17" name="Picture 16" descr="images (9).jpg"/>
          <p:cNvPicPr>
            <a:picLocks noChangeAspect="1"/>
          </p:cNvPicPr>
          <p:nvPr/>
        </p:nvPicPr>
        <p:blipFill>
          <a:blip r:embed="rId5" cstate="print"/>
          <a:stretch>
            <a:fillRect/>
          </a:stretch>
        </p:blipFill>
        <p:spPr>
          <a:xfrm>
            <a:off x="1143000" y="5545243"/>
            <a:ext cx="1752600" cy="1312758"/>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584636" cy="830997"/>
          </a:xfrm>
          <a:prstGeom prst="rect">
            <a:avLst/>
          </a:prstGeom>
        </p:spPr>
        <p:txBody>
          <a:bodyPr wrap="none">
            <a:spAutoFit/>
          </a:bodyPr>
          <a:lstStyle/>
          <a:p>
            <a:r>
              <a:rPr lang="en-US" sz="4800" b="1" u="sng" dirty="0" smtClean="0">
                <a:latin typeface="HelloBoxStitch" pitchFamily="2" charset="0"/>
                <a:ea typeface="HelloBoxStitch" pitchFamily="2" charset="0"/>
              </a:rPr>
              <a:t>The Tortoise</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031873"/>
          </a:xfrm>
          <a:prstGeom prst="rect">
            <a:avLst/>
          </a:prstGeom>
          <a:noFill/>
        </p:spPr>
        <p:txBody>
          <a:bodyPr wrap="square" rtlCol="0">
            <a:spAutoFit/>
          </a:bodyPr>
          <a:lstStyle/>
          <a:p>
            <a:r>
              <a:rPr lang="en-US" sz="1200" dirty="0" smtClean="0">
                <a:latin typeface="Comic Sans MS" pitchFamily="66" charset="0"/>
              </a:rPr>
              <a:t>The tortoise lives in the desert. It is able to stay cool in the desert by living inside deep </a:t>
            </a:r>
            <a:r>
              <a:rPr lang="en-US" sz="1200" b="1" dirty="0" smtClean="0">
                <a:latin typeface="Comic Sans MS" pitchFamily="66" charset="0"/>
              </a:rPr>
              <a:t>burrows</a:t>
            </a:r>
            <a:r>
              <a:rPr lang="en-US" sz="1200" dirty="0" smtClean="0">
                <a:latin typeface="Comic Sans MS" pitchFamily="66" charset="0"/>
              </a:rPr>
              <a:t> under the desert gravel. They like to live in rocky canyon bottoms, sandy washes, and other places that can collect water.  </a:t>
            </a:r>
          </a:p>
          <a:p>
            <a:endParaRPr lang="en-US" sz="1200" dirty="0" smtClean="0">
              <a:latin typeface="Comic Sans MS" pitchFamily="66" charset="0"/>
            </a:endParaRPr>
          </a:p>
          <a:p>
            <a:r>
              <a:rPr lang="en-US" sz="1200" dirty="0" smtClean="0">
                <a:latin typeface="Comic Sans MS" pitchFamily="66" charset="0"/>
              </a:rPr>
              <a:t>They like to eat grasses, fleshy cactus pads, and cactus blossoms.  They have sharp, jaws that look a lot like a bread knife.  This jaw helps them to shred the foods they like to eat, which are very tough.  </a:t>
            </a:r>
          </a:p>
          <a:p>
            <a:endParaRPr lang="en-US" sz="1200" dirty="0" smtClean="0">
              <a:latin typeface="Comic Sans MS" pitchFamily="66" charset="0"/>
            </a:endParaRPr>
          </a:p>
          <a:p>
            <a:r>
              <a:rPr lang="en-US" sz="1200" dirty="0" smtClean="0">
                <a:latin typeface="Comic Sans MS" pitchFamily="66" charset="0"/>
              </a:rPr>
              <a:t>The Desert Tortoise has a shell that is tan to dark brown with yellowish plates underneath and their bodies are reddish-brown. They rely on their tough shells to keep them safe!  If they are ever in any danger, they pull their legs and head inside their shell, making it hard for their </a:t>
            </a:r>
            <a:r>
              <a:rPr lang="en-US" sz="1200" b="1" dirty="0" smtClean="0">
                <a:latin typeface="Comic Sans MS" pitchFamily="66" charset="0"/>
              </a:rPr>
              <a:t>predators</a:t>
            </a:r>
            <a:r>
              <a:rPr lang="en-US" sz="1200" dirty="0" smtClean="0">
                <a:latin typeface="Comic Sans MS" pitchFamily="66" charset="0"/>
              </a:rPr>
              <a:t> to eat them.  The predators of the Desert Tortoise are ravens, Gila Monsters, kit foxes, badgers, road runners, coyotes, and fire ants.  These animals prey on eggs and young tortoises, but rarely the adults.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47426"/>
          </a:xfrm>
          <a:prstGeom prst="rect">
            <a:avLst/>
          </a:prstGeom>
          <a:noFill/>
        </p:spPr>
        <p:txBody>
          <a:bodyPr wrap="square" rtlCol="0">
            <a:spAutoFit/>
          </a:bodyPr>
          <a:lstStyle/>
          <a:p>
            <a:r>
              <a:rPr lang="en-US" sz="1200" dirty="0" smtClean="0">
                <a:latin typeface="Comic Sans MS" pitchFamily="66" charset="0"/>
              </a:rPr>
              <a:t>The tortoise can live in deserts that are up to 140 degrees Fahrenheit, because they are able to burrow into deep holes that they dig.  Their burrows are usually 3-6 feet deep!  They spend 95% of their time underground because of the heat.  </a:t>
            </a:r>
          </a:p>
          <a:p>
            <a:endParaRPr lang="en-US" sz="1200" dirty="0" smtClean="0">
              <a:latin typeface="Comic Sans MS" pitchFamily="66" charset="0"/>
            </a:endParaRPr>
          </a:p>
          <a:p>
            <a:r>
              <a:rPr lang="en-US" sz="1200" dirty="0" smtClean="0">
                <a:latin typeface="Comic Sans MS" pitchFamily="66" charset="0"/>
              </a:rPr>
              <a:t>They look for food in the spring, but they can go an entire year without access to water, because they have </a:t>
            </a:r>
            <a:r>
              <a:rPr lang="en-US" sz="1200" b="1" dirty="0" smtClean="0">
                <a:latin typeface="Comic Sans MS" pitchFamily="66" charset="0"/>
              </a:rPr>
              <a:t>sacs</a:t>
            </a:r>
            <a:r>
              <a:rPr lang="en-US" sz="1200" dirty="0" smtClean="0">
                <a:latin typeface="Comic Sans MS" pitchFamily="66" charset="0"/>
              </a:rPr>
              <a:t> under their shells that store the water.  In the winter, the Desert Tortoise can </a:t>
            </a:r>
            <a:r>
              <a:rPr lang="en-US" sz="1200" b="1" dirty="0" smtClean="0">
                <a:latin typeface="Comic Sans MS" pitchFamily="66" charset="0"/>
              </a:rPr>
              <a:t>hibernate</a:t>
            </a:r>
            <a:r>
              <a:rPr lang="en-US" sz="1200" dirty="0" smtClean="0">
                <a:latin typeface="Comic Sans MS" pitchFamily="66" charset="0"/>
              </a:rPr>
              <a:t>, which means they do not need to drink during this time. The tortoise is able to </a:t>
            </a:r>
            <a:r>
              <a:rPr lang="en-US" sz="1200" b="1" dirty="0" smtClean="0">
                <a:latin typeface="Comic Sans MS" pitchFamily="66" charset="0"/>
              </a:rPr>
              <a:t>adapt</a:t>
            </a:r>
            <a:r>
              <a:rPr lang="en-US" sz="1200" dirty="0" smtClean="0">
                <a:latin typeface="Comic Sans MS" pitchFamily="66" charset="0"/>
              </a:rPr>
              <a:t> to the severe weather change.</a:t>
            </a:r>
          </a:p>
          <a:p>
            <a:endParaRPr lang="en-US" sz="1200" dirty="0" smtClean="0">
              <a:latin typeface="Comic Sans MS" pitchFamily="66" charset="0"/>
            </a:endParaRPr>
          </a:p>
          <a:p>
            <a:r>
              <a:rPr lang="en-US" sz="1200" dirty="0" smtClean="0">
                <a:latin typeface="Comic Sans MS" pitchFamily="66" charset="0"/>
              </a:rPr>
              <a:t>The Desert Tortoise’ females can lay 4-6 eggs at a time, and do not begin laying eggs until they are 15-20 years old.  These eggs are the size and shape of ping pong balls. Only 2-3 eggs out of 100 will hatch.  Tortoises can live very long lives.  Many reach the age of 30, and some will even reach the age of 80 before dying. The Desert Tortoise grows to be 9 – 14 inches long. </a:t>
            </a:r>
          </a:p>
          <a:p>
            <a:r>
              <a:rPr lang="en-US" sz="1400" dirty="0">
                <a:latin typeface="Comic Sans MS" pitchFamily="66" charset="0"/>
              </a:rPr>
              <a:t> </a:t>
            </a:r>
          </a:p>
          <a:p>
            <a:endParaRPr lang="en-US" dirty="0"/>
          </a:p>
        </p:txBody>
      </p:sp>
      <p:sp>
        <p:nvSpPr>
          <p:cNvPr id="12" name="Rectangle 11"/>
          <p:cNvSpPr/>
          <p:nvPr/>
        </p:nvSpPr>
        <p:spPr>
          <a:xfrm>
            <a:off x="5559364" y="0"/>
            <a:ext cx="3584636" cy="830997"/>
          </a:xfrm>
          <a:prstGeom prst="rect">
            <a:avLst/>
          </a:prstGeom>
        </p:spPr>
        <p:txBody>
          <a:bodyPr wrap="none">
            <a:spAutoFit/>
          </a:bodyPr>
          <a:lstStyle/>
          <a:p>
            <a:r>
              <a:rPr lang="en-US" sz="4800" b="1" u="sng" dirty="0" smtClean="0">
                <a:latin typeface="HelloBoxStitch" pitchFamily="2" charset="0"/>
                <a:ea typeface="HelloBoxStitch" pitchFamily="2" charset="0"/>
              </a:rPr>
              <a:t>The Tortoise</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tortoise.png"/>
          <p:cNvPicPr>
            <a:picLocks noChangeAspect="1"/>
          </p:cNvPicPr>
          <p:nvPr/>
        </p:nvPicPr>
        <p:blipFill>
          <a:blip r:embed="rId4" cstate="print"/>
          <a:stretch>
            <a:fillRect/>
          </a:stretch>
        </p:blipFill>
        <p:spPr>
          <a:xfrm>
            <a:off x="0" y="152400"/>
            <a:ext cx="952233" cy="561909"/>
          </a:xfrm>
          <a:prstGeom prst="rect">
            <a:avLst/>
          </a:prstGeom>
        </p:spPr>
      </p:pic>
      <p:pic>
        <p:nvPicPr>
          <p:cNvPr id="16" name="Picture 15" descr="tortoise.png"/>
          <p:cNvPicPr>
            <a:picLocks noChangeAspect="1"/>
          </p:cNvPicPr>
          <p:nvPr/>
        </p:nvPicPr>
        <p:blipFill>
          <a:blip r:embed="rId4" cstate="print"/>
          <a:stretch>
            <a:fillRect/>
          </a:stretch>
        </p:blipFill>
        <p:spPr>
          <a:xfrm>
            <a:off x="4648200" y="228600"/>
            <a:ext cx="952233" cy="561909"/>
          </a:xfrm>
          <a:prstGeom prst="rect">
            <a:avLst/>
          </a:prstGeom>
        </p:spPr>
      </p:pic>
      <p:pic>
        <p:nvPicPr>
          <p:cNvPr id="17" name="Picture 16" descr="images (9).jpg"/>
          <p:cNvPicPr>
            <a:picLocks noChangeAspect="1"/>
          </p:cNvPicPr>
          <p:nvPr/>
        </p:nvPicPr>
        <p:blipFill>
          <a:blip r:embed="rId5" cstate="print"/>
          <a:stretch>
            <a:fillRect/>
          </a:stretch>
        </p:blipFill>
        <p:spPr>
          <a:xfrm>
            <a:off x="1143000" y="5545243"/>
            <a:ext cx="1752600" cy="1312758"/>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584636" cy="830997"/>
          </a:xfrm>
          <a:prstGeom prst="rect">
            <a:avLst/>
          </a:prstGeom>
        </p:spPr>
        <p:txBody>
          <a:bodyPr wrap="none">
            <a:spAutoFit/>
          </a:bodyPr>
          <a:lstStyle/>
          <a:p>
            <a:r>
              <a:rPr lang="en-US" sz="4800" b="1" u="sng" dirty="0" smtClean="0">
                <a:latin typeface="HelloBoxStitch" pitchFamily="2" charset="0"/>
                <a:ea typeface="HelloBoxStitch" pitchFamily="2" charset="0"/>
              </a:rPr>
              <a:t>The Tortoise</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370427"/>
          </a:xfrm>
          <a:prstGeom prst="rect">
            <a:avLst/>
          </a:prstGeom>
          <a:noFill/>
        </p:spPr>
        <p:txBody>
          <a:bodyPr wrap="square" rtlCol="0">
            <a:spAutoFit/>
          </a:bodyPr>
          <a:lstStyle/>
          <a:p>
            <a:r>
              <a:rPr lang="en-US" sz="1400" dirty="0" smtClean="0">
                <a:latin typeface="Comic Sans MS" pitchFamily="66" charset="0"/>
              </a:rPr>
              <a:t>The tortoise lives in the desert. </a:t>
            </a:r>
          </a:p>
          <a:p>
            <a:endParaRPr lang="en-US" sz="1400" dirty="0" smtClean="0">
              <a:latin typeface="Comic Sans MS" pitchFamily="66" charset="0"/>
            </a:endParaRPr>
          </a:p>
          <a:p>
            <a:r>
              <a:rPr lang="en-US" sz="1400" dirty="0" smtClean="0">
                <a:latin typeface="Comic Sans MS" pitchFamily="66" charset="0"/>
              </a:rPr>
              <a:t>They live in </a:t>
            </a:r>
            <a:r>
              <a:rPr lang="en-US" sz="1400" b="1" dirty="0" smtClean="0">
                <a:latin typeface="Comic Sans MS" pitchFamily="66" charset="0"/>
              </a:rPr>
              <a:t>burrows</a:t>
            </a:r>
            <a:r>
              <a:rPr lang="en-US" sz="1400" dirty="0" smtClean="0">
                <a:latin typeface="Comic Sans MS" pitchFamily="66" charset="0"/>
              </a:rPr>
              <a:t> under the sand. </a:t>
            </a:r>
          </a:p>
          <a:p>
            <a:endParaRPr lang="en-US" sz="1400" dirty="0" smtClean="0">
              <a:latin typeface="Comic Sans MS" pitchFamily="66" charset="0"/>
            </a:endParaRPr>
          </a:p>
          <a:p>
            <a:r>
              <a:rPr lang="en-US" sz="1400" dirty="0" smtClean="0">
                <a:latin typeface="Comic Sans MS" pitchFamily="66" charset="0"/>
              </a:rPr>
              <a:t>They like to live near water.</a:t>
            </a:r>
          </a:p>
          <a:p>
            <a:endParaRPr lang="en-US" sz="1400" dirty="0" smtClean="0">
              <a:latin typeface="Comic Sans MS" pitchFamily="66" charset="0"/>
            </a:endParaRPr>
          </a:p>
          <a:p>
            <a:r>
              <a:rPr lang="en-US" sz="1400" dirty="0" smtClean="0">
                <a:latin typeface="Comic Sans MS" pitchFamily="66" charset="0"/>
              </a:rPr>
              <a:t>They like to eat grasses, fleshy cactus pads, and cactus blossoms.  </a:t>
            </a:r>
          </a:p>
          <a:p>
            <a:endParaRPr lang="en-US" sz="1400" dirty="0" smtClean="0">
              <a:latin typeface="Comic Sans MS" pitchFamily="66" charset="0"/>
            </a:endParaRPr>
          </a:p>
          <a:p>
            <a:r>
              <a:rPr lang="en-US" sz="1400" dirty="0" smtClean="0">
                <a:latin typeface="Comic Sans MS" pitchFamily="66" charset="0"/>
              </a:rPr>
              <a:t>They have sharp jaws.</a:t>
            </a:r>
          </a:p>
          <a:p>
            <a:endParaRPr lang="en-US" sz="1400" dirty="0" smtClean="0">
              <a:latin typeface="Comic Sans MS" pitchFamily="66" charset="0"/>
            </a:endParaRPr>
          </a:p>
          <a:p>
            <a:r>
              <a:rPr lang="en-US" sz="1400" dirty="0" smtClean="0">
                <a:latin typeface="Comic Sans MS" pitchFamily="66" charset="0"/>
              </a:rPr>
              <a:t>The Desert Tortoise has a shell that is tan to dark brown with yellowish plates.</a:t>
            </a:r>
          </a:p>
          <a:p>
            <a:endParaRPr lang="en-US" sz="1400" dirty="0" smtClean="0">
              <a:latin typeface="Comic Sans MS" pitchFamily="66" charset="0"/>
            </a:endParaRPr>
          </a:p>
          <a:p>
            <a:r>
              <a:rPr lang="en-US" sz="1400" dirty="0" smtClean="0">
                <a:latin typeface="Comic Sans MS" pitchFamily="66" charset="0"/>
              </a:rPr>
              <a:t>Their bodies are reddish-brown. </a:t>
            </a:r>
          </a:p>
          <a:p>
            <a:endParaRPr lang="en-US" sz="1400" dirty="0" smtClean="0">
              <a:latin typeface="Comic Sans MS" pitchFamily="66" charset="0"/>
            </a:endParaRPr>
          </a:p>
          <a:p>
            <a:r>
              <a:rPr lang="en-US" sz="1400" dirty="0" smtClean="0">
                <a:latin typeface="Comic Sans MS" pitchFamily="66" charset="0"/>
              </a:rPr>
              <a:t>Their hard shells keep them safe. </a:t>
            </a: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109091"/>
          </a:xfrm>
          <a:prstGeom prst="rect">
            <a:avLst/>
          </a:prstGeom>
          <a:noFill/>
        </p:spPr>
        <p:txBody>
          <a:bodyPr wrap="square" rtlCol="0">
            <a:spAutoFit/>
          </a:bodyPr>
          <a:lstStyle/>
          <a:p>
            <a:r>
              <a:rPr lang="en-US" sz="1400" dirty="0" smtClean="0">
                <a:latin typeface="Comic Sans MS" pitchFamily="66" charset="0"/>
              </a:rPr>
              <a:t>If they are scared they will tuck their legs and head in their shell.</a:t>
            </a:r>
          </a:p>
          <a:p>
            <a:endParaRPr lang="en-US" sz="1400" dirty="0" smtClean="0">
              <a:latin typeface="Comic Sans MS" pitchFamily="66" charset="0"/>
            </a:endParaRPr>
          </a:p>
          <a:p>
            <a:r>
              <a:rPr lang="en-US" sz="1400" dirty="0" smtClean="0">
                <a:latin typeface="Comic Sans MS" pitchFamily="66" charset="0"/>
              </a:rPr>
              <a:t>Ravens, Gila Monsters, kit foxes, badgers, road runners, coyotes, and fire ants like to eat baby Tortoises.</a:t>
            </a:r>
          </a:p>
          <a:p>
            <a:endParaRPr lang="en-US" sz="1400" dirty="0" smtClean="0">
              <a:latin typeface="Comic Sans MS" pitchFamily="66" charset="0"/>
            </a:endParaRPr>
          </a:p>
          <a:p>
            <a:r>
              <a:rPr lang="en-US" sz="1400" dirty="0" smtClean="0">
                <a:latin typeface="Comic Sans MS" pitchFamily="66" charset="0"/>
              </a:rPr>
              <a:t>They spend almost all their time under the ground.</a:t>
            </a:r>
          </a:p>
          <a:p>
            <a:endParaRPr lang="en-US" sz="1400" dirty="0" smtClean="0">
              <a:latin typeface="Comic Sans MS" pitchFamily="66" charset="0"/>
            </a:endParaRPr>
          </a:p>
          <a:p>
            <a:r>
              <a:rPr lang="en-US" sz="1400" dirty="0" smtClean="0">
                <a:latin typeface="Comic Sans MS" pitchFamily="66" charset="0"/>
              </a:rPr>
              <a:t>They have </a:t>
            </a:r>
            <a:r>
              <a:rPr lang="en-US" sz="1400" b="1" dirty="0" smtClean="0">
                <a:latin typeface="Comic Sans MS" pitchFamily="66" charset="0"/>
              </a:rPr>
              <a:t>sacs</a:t>
            </a:r>
            <a:r>
              <a:rPr lang="en-US" sz="1400" dirty="0" smtClean="0">
                <a:latin typeface="Comic Sans MS" pitchFamily="66" charset="0"/>
              </a:rPr>
              <a:t> under their shells that store the water.  </a:t>
            </a:r>
          </a:p>
          <a:p>
            <a:endParaRPr lang="en-US" sz="1400" dirty="0" smtClean="0">
              <a:latin typeface="Comic Sans MS" pitchFamily="66" charset="0"/>
            </a:endParaRPr>
          </a:p>
          <a:p>
            <a:r>
              <a:rPr lang="en-US" sz="1400" dirty="0" smtClean="0">
                <a:latin typeface="Comic Sans MS" pitchFamily="66" charset="0"/>
              </a:rPr>
              <a:t>They can go a year without water.</a:t>
            </a:r>
          </a:p>
          <a:p>
            <a:endParaRPr lang="en-US" sz="1400" dirty="0" smtClean="0">
              <a:latin typeface="Comic Sans MS" pitchFamily="66" charset="0"/>
            </a:endParaRPr>
          </a:p>
          <a:p>
            <a:r>
              <a:rPr lang="en-US" sz="1400" dirty="0" smtClean="0">
                <a:latin typeface="Comic Sans MS" pitchFamily="66" charset="0"/>
              </a:rPr>
              <a:t>Only 2-3 eggs out of 100 eggs will hatch.  </a:t>
            </a:r>
          </a:p>
          <a:p>
            <a:endParaRPr lang="en-US" sz="1400" dirty="0" smtClean="0">
              <a:latin typeface="Comic Sans MS" pitchFamily="66" charset="0"/>
            </a:endParaRPr>
          </a:p>
          <a:p>
            <a:r>
              <a:rPr lang="en-US" sz="1400" dirty="0" smtClean="0">
                <a:latin typeface="Comic Sans MS" pitchFamily="66" charset="0"/>
              </a:rPr>
              <a:t>They can live to be 30 to 80 years old.</a:t>
            </a:r>
          </a:p>
          <a:p>
            <a:endParaRPr lang="en-US" sz="1400" dirty="0" smtClean="0">
              <a:latin typeface="Comic Sans MS" pitchFamily="66" charset="0"/>
            </a:endParaRPr>
          </a:p>
          <a:p>
            <a:r>
              <a:rPr lang="en-US" sz="1400" dirty="0" smtClean="0">
                <a:latin typeface="Comic Sans MS" pitchFamily="66" charset="0"/>
              </a:rPr>
              <a:t>The Desert Tortoise grows to be 9 – 14 inches long. </a:t>
            </a:r>
          </a:p>
          <a:p>
            <a:r>
              <a:rPr lang="en-US" sz="1400" dirty="0">
                <a:latin typeface="Comic Sans MS" pitchFamily="66" charset="0"/>
              </a:rPr>
              <a:t> </a:t>
            </a:r>
          </a:p>
          <a:p>
            <a:endParaRPr lang="en-US" dirty="0"/>
          </a:p>
        </p:txBody>
      </p:sp>
      <p:sp>
        <p:nvSpPr>
          <p:cNvPr id="12" name="Rectangle 11"/>
          <p:cNvSpPr/>
          <p:nvPr/>
        </p:nvSpPr>
        <p:spPr>
          <a:xfrm>
            <a:off x="5559364" y="0"/>
            <a:ext cx="3584636" cy="830997"/>
          </a:xfrm>
          <a:prstGeom prst="rect">
            <a:avLst/>
          </a:prstGeom>
        </p:spPr>
        <p:txBody>
          <a:bodyPr wrap="none">
            <a:spAutoFit/>
          </a:bodyPr>
          <a:lstStyle/>
          <a:p>
            <a:r>
              <a:rPr lang="en-US" sz="4800" b="1" u="sng" dirty="0" smtClean="0">
                <a:latin typeface="HelloBoxStitch" pitchFamily="2" charset="0"/>
                <a:ea typeface="HelloBoxStitch" pitchFamily="2" charset="0"/>
              </a:rPr>
              <a:t>The Tortoise</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tortoise.png"/>
          <p:cNvPicPr>
            <a:picLocks noChangeAspect="1"/>
          </p:cNvPicPr>
          <p:nvPr/>
        </p:nvPicPr>
        <p:blipFill>
          <a:blip r:embed="rId4" cstate="print"/>
          <a:stretch>
            <a:fillRect/>
          </a:stretch>
        </p:blipFill>
        <p:spPr>
          <a:xfrm>
            <a:off x="0" y="152400"/>
            <a:ext cx="952233" cy="561909"/>
          </a:xfrm>
          <a:prstGeom prst="rect">
            <a:avLst/>
          </a:prstGeom>
        </p:spPr>
      </p:pic>
      <p:pic>
        <p:nvPicPr>
          <p:cNvPr id="16" name="Picture 15" descr="tortoise.png"/>
          <p:cNvPicPr>
            <a:picLocks noChangeAspect="1"/>
          </p:cNvPicPr>
          <p:nvPr/>
        </p:nvPicPr>
        <p:blipFill>
          <a:blip r:embed="rId4" cstate="print"/>
          <a:stretch>
            <a:fillRect/>
          </a:stretch>
        </p:blipFill>
        <p:spPr>
          <a:xfrm>
            <a:off x="4648200" y="228600"/>
            <a:ext cx="952233" cy="561909"/>
          </a:xfrm>
          <a:prstGeom prst="rect">
            <a:avLst/>
          </a:prstGeom>
        </p:spPr>
      </p:pic>
      <p:pic>
        <p:nvPicPr>
          <p:cNvPr id="17" name="Picture 16" descr="images (9).jpg"/>
          <p:cNvPicPr>
            <a:picLocks noChangeAspect="1"/>
          </p:cNvPicPr>
          <p:nvPr/>
        </p:nvPicPr>
        <p:blipFill>
          <a:blip r:embed="rId5" cstate="print"/>
          <a:stretch>
            <a:fillRect/>
          </a:stretch>
        </p:blipFill>
        <p:spPr>
          <a:xfrm>
            <a:off x="1143000" y="5545243"/>
            <a:ext cx="1752600" cy="1312758"/>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13).jpg"/>
          <p:cNvPicPr>
            <a:picLocks noChangeAspect="1"/>
          </p:cNvPicPr>
          <p:nvPr/>
        </p:nvPicPr>
        <p:blipFill>
          <a:blip r:embed="rId2" cstate="print"/>
          <a:stretch>
            <a:fillRect/>
          </a:stretch>
        </p:blipFill>
        <p:spPr>
          <a:xfrm>
            <a:off x="1524000" y="1828800"/>
            <a:ext cx="5576887" cy="4177282"/>
          </a:xfrm>
          <a:prstGeom prst="rect">
            <a:avLst/>
          </a:prstGeom>
        </p:spPr>
      </p:pic>
      <p:sp>
        <p:nvSpPr>
          <p:cNvPr id="4" name="TextBox 3"/>
          <p:cNvSpPr txBox="1"/>
          <p:nvPr/>
        </p:nvSpPr>
        <p:spPr>
          <a:xfrm>
            <a:off x="1066800" y="152400"/>
            <a:ext cx="7321235"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Tortoise</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0" y="60960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7391400" y="10668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019800" y="60960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315200" y="47244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696200" y="28194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667000" y="16764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8382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219200" y="5638800"/>
            <a:ext cx="6096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962400" y="2209800"/>
            <a:ext cx="1981200" cy="228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172200" y="3581400"/>
            <a:ext cx="14478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705600" y="1752600"/>
            <a:ext cx="685800" cy="304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858000" y="2514600"/>
            <a:ext cx="838200" cy="685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105400" y="5715000"/>
            <a:ext cx="914400" cy="762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0"/>
            <a:ext cx="2715808" cy="923330"/>
          </a:xfrm>
          <a:prstGeom prst="rect">
            <a:avLst/>
          </a:prstGeom>
        </p:spPr>
        <p:txBody>
          <a:bodyPr wrap="none">
            <a:spAutoFit/>
          </a:bodyPr>
          <a:lstStyle/>
          <a:p>
            <a:r>
              <a:rPr lang="en-US" sz="5400" b="1" u="sng" dirty="0" smtClean="0">
                <a:latin typeface="HelloBoxStitch" pitchFamily="2" charset="0"/>
                <a:ea typeface="HelloBoxStitch" pitchFamily="2" charset="0"/>
              </a:rPr>
              <a:t>Tortoise</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438400" y="2438400"/>
            <a:ext cx="44196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Tortoises</a:t>
            </a:r>
            <a:endParaRPr lang="en-US" sz="5400" dirty="0">
              <a:latin typeface="HelloBoxStitch" pitchFamily="2" charset="0"/>
              <a:ea typeface="HelloBoxStitch" pitchFamily="2" charset="0"/>
            </a:endParaRPr>
          </a:p>
        </p:txBody>
      </p:sp>
      <p:pic>
        <p:nvPicPr>
          <p:cNvPr id="6" name="Picture 5" descr="tortoise.png"/>
          <p:cNvPicPr>
            <a:picLocks noChangeAspect="1"/>
          </p:cNvPicPr>
          <p:nvPr/>
        </p:nvPicPr>
        <p:blipFill>
          <a:blip r:embed="rId2" cstate="print"/>
          <a:stretch>
            <a:fillRect/>
          </a:stretch>
        </p:blipFill>
        <p:spPr>
          <a:xfrm>
            <a:off x="0" y="5104352"/>
            <a:ext cx="2971800" cy="1753648"/>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8024954"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Tortoise</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3163045" cy="923330"/>
          </a:xfrm>
          <a:prstGeom prst="rect">
            <a:avLst/>
          </a:prstGeom>
        </p:spPr>
        <p:txBody>
          <a:bodyPr wrap="none">
            <a:spAutoFit/>
          </a:bodyPr>
          <a:lstStyle/>
          <a:p>
            <a:r>
              <a:rPr lang="en-US" sz="5400" b="1" u="sng" dirty="0" smtClean="0">
                <a:latin typeface="HelloBoxStitch" pitchFamily="2" charset="0"/>
                <a:ea typeface="HelloBoxStitch" pitchFamily="2" charset="0"/>
              </a:rPr>
              <a:t>Tortoises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2"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3" cstate="print"/>
          <a:stretch>
            <a:fillRect/>
          </a:stretch>
        </p:blipFill>
        <p:spPr>
          <a:xfrm>
            <a:off x="0" y="4168551"/>
            <a:ext cx="1752600" cy="2689449"/>
          </a:xfrm>
          <a:prstGeom prst="rect">
            <a:avLst/>
          </a:prstGeom>
        </p:spPr>
      </p:pic>
      <p:pic>
        <p:nvPicPr>
          <p:cNvPr id="23" name="Picture 22" descr="tortoise.png"/>
          <p:cNvPicPr>
            <a:picLocks noChangeAspect="1"/>
          </p:cNvPicPr>
          <p:nvPr/>
        </p:nvPicPr>
        <p:blipFill>
          <a:blip r:embed="rId4" cstate="print"/>
          <a:stretch>
            <a:fillRect/>
          </a:stretch>
        </p:blipFill>
        <p:spPr>
          <a:xfrm>
            <a:off x="1905000" y="5913729"/>
            <a:ext cx="1600200" cy="944272"/>
          </a:xfrm>
          <a:prstGeom prst="rect">
            <a:avLst/>
          </a:prstGeom>
        </p:spPr>
      </p:pic>
      <p:pic>
        <p:nvPicPr>
          <p:cNvPr id="24" name="Picture 23" descr="tortoise.png"/>
          <p:cNvPicPr>
            <a:picLocks noChangeAspect="1"/>
          </p:cNvPicPr>
          <p:nvPr/>
        </p:nvPicPr>
        <p:blipFill>
          <a:blip r:embed="rId4" cstate="print"/>
          <a:stretch>
            <a:fillRect/>
          </a:stretch>
        </p:blipFill>
        <p:spPr>
          <a:xfrm flipH="1">
            <a:off x="5181600" y="5913728"/>
            <a:ext cx="1600200" cy="944272"/>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228600"/>
            <a:ext cx="3070071" cy="923330"/>
          </a:xfrm>
          <a:prstGeom prst="rect">
            <a:avLst/>
          </a:prstGeom>
        </p:spPr>
        <p:txBody>
          <a:bodyPr wrap="none">
            <a:spAutoFit/>
          </a:bodyPr>
          <a:lstStyle/>
          <a:p>
            <a:r>
              <a:rPr lang="en-US" sz="5400" b="1" u="sng" dirty="0" smtClean="0">
                <a:latin typeface="HelloBoxStitch" pitchFamily="2" charset="0"/>
                <a:ea typeface="HelloBoxStitch" pitchFamily="2" charset="0"/>
              </a:rPr>
              <a:t>Tortoises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tortoise.png"/>
          <p:cNvPicPr>
            <a:picLocks noChangeAspect="1"/>
          </p:cNvPicPr>
          <p:nvPr/>
        </p:nvPicPr>
        <p:blipFill>
          <a:blip r:embed="rId2" cstate="print"/>
          <a:stretch>
            <a:fillRect/>
          </a:stretch>
        </p:blipFill>
        <p:spPr>
          <a:xfrm>
            <a:off x="1600200" y="0"/>
            <a:ext cx="914400" cy="539584"/>
          </a:xfrm>
          <a:prstGeom prst="rect">
            <a:avLst/>
          </a:prstGeom>
        </p:spPr>
      </p:pic>
      <p:pic>
        <p:nvPicPr>
          <p:cNvPr id="12" name="Picture 11" descr="tortoise.png"/>
          <p:cNvPicPr>
            <a:picLocks noChangeAspect="1"/>
          </p:cNvPicPr>
          <p:nvPr/>
        </p:nvPicPr>
        <p:blipFill>
          <a:blip r:embed="rId2" cstate="print"/>
          <a:stretch>
            <a:fillRect/>
          </a:stretch>
        </p:blipFill>
        <p:spPr>
          <a:xfrm flipH="1">
            <a:off x="6477000" y="0"/>
            <a:ext cx="914400" cy="539584"/>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228600"/>
            <a:ext cx="3070071" cy="923330"/>
          </a:xfrm>
          <a:prstGeom prst="rect">
            <a:avLst/>
          </a:prstGeom>
        </p:spPr>
        <p:txBody>
          <a:bodyPr wrap="none">
            <a:spAutoFit/>
          </a:bodyPr>
          <a:lstStyle/>
          <a:p>
            <a:r>
              <a:rPr lang="en-US" sz="5400" b="1" u="sng" dirty="0" smtClean="0">
                <a:latin typeface="HelloBoxStitch" pitchFamily="2" charset="0"/>
                <a:ea typeface="HelloBoxStitch" pitchFamily="2" charset="0"/>
              </a:rPr>
              <a:t>Tortoises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tortoise.png"/>
          <p:cNvPicPr>
            <a:picLocks noChangeAspect="1"/>
          </p:cNvPicPr>
          <p:nvPr/>
        </p:nvPicPr>
        <p:blipFill>
          <a:blip r:embed="rId2" cstate="print"/>
          <a:stretch>
            <a:fillRect/>
          </a:stretch>
        </p:blipFill>
        <p:spPr>
          <a:xfrm>
            <a:off x="1905000" y="0"/>
            <a:ext cx="914400" cy="539584"/>
          </a:xfrm>
          <a:prstGeom prst="rect">
            <a:avLst/>
          </a:prstGeom>
        </p:spPr>
      </p:pic>
      <p:pic>
        <p:nvPicPr>
          <p:cNvPr id="7" name="Picture 6" descr="tortoise.png"/>
          <p:cNvPicPr>
            <a:picLocks noChangeAspect="1"/>
          </p:cNvPicPr>
          <p:nvPr/>
        </p:nvPicPr>
        <p:blipFill>
          <a:blip r:embed="rId2" cstate="print"/>
          <a:stretch>
            <a:fillRect/>
          </a:stretch>
        </p:blipFill>
        <p:spPr>
          <a:xfrm flipH="1">
            <a:off x="6781800" y="0"/>
            <a:ext cx="914400" cy="5395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990600"/>
            <a:ext cx="83058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685800" y="22860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685800" y="3505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85800" y="4648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685800" y="5791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1295400"/>
            <a:ext cx="619080" cy="276999"/>
          </a:xfrm>
          <a:prstGeom prst="rect">
            <a:avLst/>
          </a:prstGeom>
          <a:noFill/>
        </p:spPr>
        <p:txBody>
          <a:bodyPr wrap="none" rtlCol="0">
            <a:spAutoFit/>
          </a:bodyPr>
          <a:lstStyle/>
          <a:p>
            <a:r>
              <a:rPr lang="en-US" sz="1200" dirty="0" smtClean="0">
                <a:latin typeface="Comic Sans MS" pitchFamily="66" charset="0"/>
              </a:rPr>
              <a:t>Topic:</a:t>
            </a:r>
            <a:endParaRPr lang="en-US" sz="1200" dirty="0">
              <a:latin typeface="Comic Sans MS" pitchFamily="66" charset="0"/>
            </a:endParaRPr>
          </a:p>
        </p:txBody>
      </p:sp>
      <p:sp>
        <p:nvSpPr>
          <p:cNvPr id="10" name="Rectangle 9"/>
          <p:cNvSpPr/>
          <p:nvPr/>
        </p:nvSpPr>
        <p:spPr>
          <a:xfrm>
            <a:off x="0" y="2514600"/>
            <a:ext cx="668773" cy="276999"/>
          </a:xfrm>
          <a:prstGeom prst="rect">
            <a:avLst/>
          </a:prstGeom>
        </p:spPr>
        <p:txBody>
          <a:bodyPr wrap="none">
            <a:spAutoFit/>
          </a:bodyPr>
          <a:lstStyle/>
          <a:p>
            <a:r>
              <a:rPr lang="en-US" sz="1200" dirty="0" smtClean="0">
                <a:latin typeface="Comic Sans MS" pitchFamily="66" charset="0"/>
              </a:rPr>
              <a:t>Fact 1:</a:t>
            </a:r>
            <a:endParaRPr lang="en-US" sz="1200" dirty="0"/>
          </a:p>
        </p:txBody>
      </p:sp>
      <p:sp>
        <p:nvSpPr>
          <p:cNvPr id="11" name="Rectangle 10"/>
          <p:cNvSpPr/>
          <p:nvPr/>
        </p:nvSpPr>
        <p:spPr>
          <a:xfrm>
            <a:off x="0" y="3810000"/>
            <a:ext cx="694421" cy="276999"/>
          </a:xfrm>
          <a:prstGeom prst="rect">
            <a:avLst/>
          </a:prstGeom>
        </p:spPr>
        <p:txBody>
          <a:bodyPr wrap="none">
            <a:spAutoFit/>
          </a:bodyPr>
          <a:lstStyle/>
          <a:p>
            <a:r>
              <a:rPr lang="en-US" sz="1200" dirty="0" smtClean="0">
                <a:latin typeface="Comic Sans MS" pitchFamily="66" charset="0"/>
              </a:rPr>
              <a:t>Fact 2:</a:t>
            </a:r>
            <a:endParaRPr lang="en-US" sz="1200" dirty="0"/>
          </a:p>
        </p:txBody>
      </p:sp>
      <p:sp>
        <p:nvSpPr>
          <p:cNvPr id="12" name="Rectangle 11"/>
          <p:cNvSpPr/>
          <p:nvPr/>
        </p:nvSpPr>
        <p:spPr>
          <a:xfrm>
            <a:off x="0" y="4953000"/>
            <a:ext cx="694421" cy="276999"/>
          </a:xfrm>
          <a:prstGeom prst="rect">
            <a:avLst/>
          </a:prstGeom>
        </p:spPr>
        <p:txBody>
          <a:bodyPr wrap="none">
            <a:spAutoFit/>
          </a:bodyPr>
          <a:lstStyle/>
          <a:p>
            <a:r>
              <a:rPr lang="en-US" sz="1200" dirty="0" smtClean="0">
                <a:latin typeface="Comic Sans MS" pitchFamily="66" charset="0"/>
              </a:rPr>
              <a:t>Fact 3:</a:t>
            </a:r>
            <a:endParaRPr lang="en-US" sz="1200" dirty="0"/>
          </a:p>
        </p:txBody>
      </p:sp>
      <p:sp>
        <p:nvSpPr>
          <p:cNvPr id="13" name="Rectangle 12"/>
          <p:cNvSpPr/>
          <p:nvPr/>
        </p:nvSpPr>
        <p:spPr>
          <a:xfrm>
            <a:off x="0" y="6019800"/>
            <a:ext cx="726481" cy="276999"/>
          </a:xfrm>
          <a:prstGeom prst="rect">
            <a:avLst/>
          </a:prstGeom>
        </p:spPr>
        <p:txBody>
          <a:bodyPr wrap="none">
            <a:spAutoFit/>
          </a:bodyPr>
          <a:lstStyle/>
          <a:p>
            <a:r>
              <a:rPr lang="en-US" sz="1200" dirty="0" smtClean="0">
                <a:latin typeface="Comic Sans MS" pitchFamily="66" charset="0"/>
              </a:rPr>
              <a:t>Closing:</a:t>
            </a:r>
            <a:endParaRPr lang="en-US" sz="1200" dirty="0">
              <a:latin typeface="Comic Sans MS" pitchFamily="66" charset="0"/>
            </a:endParaRPr>
          </a:p>
        </p:txBody>
      </p:sp>
      <p:cxnSp>
        <p:nvCxnSpPr>
          <p:cNvPr id="15" name="Straight Connector 14"/>
          <p:cNvCxnSpPr/>
          <p:nvPr/>
        </p:nvCxnSpPr>
        <p:spPr>
          <a:xfrm>
            <a:off x="1447800" y="609600"/>
            <a:ext cx="662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715808" cy="923330"/>
          </a:xfrm>
          <a:prstGeom prst="rect">
            <a:avLst/>
          </a:prstGeom>
        </p:spPr>
        <p:txBody>
          <a:bodyPr wrap="none">
            <a:spAutoFit/>
          </a:bodyPr>
          <a:lstStyle/>
          <a:p>
            <a:r>
              <a:rPr lang="en-US" sz="5400" b="1" u="sng" dirty="0" smtClean="0">
                <a:latin typeface="HelloBoxStitch" pitchFamily="2" charset="0"/>
                <a:ea typeface="HelloBoxStitch" pitchFamily="2" charset="0"/>
              </a:rPr>
              <a:t>Tortoise</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tortoise.png"/>
          <p:cNvPicPr>
            <a:picLocks noChangeAspect="1"/>
          </p:cNvPicPr>
          <p:nvPr/>
        </p:nvPicPr>
        <p:blipFill>
          <a:blip r:embed="rId2" cstate="print"/>
          <a:stretch>
            <a:fillRect/>
          </a:stretch>
        </p:blipFill>
        <p:spPr>
          <a:xfrm>
            <a:off x="0" y="5638800"/>
            <a:ext cx="2066104" cy="1219200"/>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807" y="152400"/>
            <a:ext cx="8720657"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My Tortoise Adventure Story</a:t>
            </a:r>
            <a:r>
              <a:rPr lang="en-US" sz="2800" b="1" u="sng" dirty="0" smtClean="0">
                <a:latin typeface="the bubble letters" pitchFamily="2" charset="0"/>
              </a:rPr>
              <a:t>!</a:t>
            </a:r>
            <a:endParaRPr lang="en-US" sz="2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mages (3).jpg"/>
          <p:cNvPicPr>
            <a:picLocks noChangeAspect="1"/>
          </p:cNvPicPr>
          <p:nvPr/>
        </p:nvPicPr>
        <p:blipFill>
          <a:blip r:embed="rId2" cstate="print"/>
          <a:stretch>
            <a:fillRect/>
          </a:stretch>
        </p:blipFill>
        <p:spPr>
          <a:xfrm>
            <a:off x="914400" y="1981200"/>
            <a:ext cx="2286000" cy="3036277"/>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
            <a:ext cx="3209533" cy="646331"/>
          </a:xfrm>
          <a:prstGeom prst="rect">
            <a:avLst/>
          </a:prstGeom>
        </p:spPr>
        <p:txBody>
          <a:bodyPr wrap="none">
            <a:spAutoFit/>
          </a:bodyPr>
          <a:lstStyle/>
          <a:p>
            <a:r>
              <a:rPr lang="en-US" sz="3600" b="1" u="sng" dirty="0" smtClean="0">
                <a:latin typeface="HelloBoxStitch" pitchFamily="2" charset="0"/>
                <a:ea typeface="HelloBoxStitch" pitchFamily="2" charset="0"/>
              </a:rPr>
              <a:t>The Jackrabbit</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770537"/>
          </a:xfrm>
          <a:prstGeom prst="rect">
            <a:avLst/>
          </a:prstGeom>
          <a:noFill/>
        </p:spPr>
        <p:txBody>
          <a:bodyPr wrap="square" rtlCol="0">
            <a:spAutoFit/>
          </a:bodyPr>
          <a:lstStyle/>
          <a:p>
            <a:r>
              <a:rPr lang="en-US" sz="1200" dirty="0" smtClean="0">
                <a:latin typeface="Comic Sans MS" pitchFamily="66" charset="0"/>
              </a:rPr>
              <a:t>The Antelope Jackrabbit is named after the fast, long-legged antelopes of Africa.  They can run as fast as 50 miles per hour, and they can jump as high as 5 feet and as far as 22 feet.  They can be up to two feet in length, and their nearly one foot long ears help them to hear even the faintest of sounds.  When it is hot in the desert, the Jackrabbit’s ears stand straight up and </a:t>
            </a:r>
            <a:r>
              <a:rPr lang="en-US" sz="1200" b="1" dirty="0" smtClean="0">
                <a:latin typeface="Comic Sans MS" pitchFamily="66" charset="0"/>
              </a:rPr>
              <a:t>emit</a:t>
            </a:r>
            <a:r>
              <a:rPr lang="en-US" sz="1200" dirty="0" smtClean="0">
                <a:latin typeface="Comic Sans MS" pitchFamily="66" charset="0"/>
              </a:rPr>
              <a:t> heat.  When it is cool, the ears are wrapped around the body and can help keep the Jackrabbit warm.  The ears also become tall when the jackrabbit feels alarmed.</a:t>
            </a:r>
          </a:p>
          <a:p>
            <a:endParaRPr lang="en-US" sz="1200" dirty="0" smtClean="0">
              <a:latin typeface="Comic Sans MS" pitchFamily="66" charset="0"/>
            </a:endParaRPr>
          </a:p>
          <a:p>
            <a:r>
              <a:rPr lang="en-US" sz="1200" dirty="0" smtClean="0">
                <a:latin typeface="Comic Sans MS" pitchFamily="66" charset="0"/>
              </a:rPr>
              <a:t>Most of the Antelope Jackrabbit’s </a:t>
            </a:r>
            <a:r>
              <a:rPr lang="en-US" sz="1200" b="1" dirty="0" smtClean="0">
                <a:latin typeface="Comic Sans MS" pitchFamily="66" charset="0"/>
              </a:rPr>
              <a:t>nutrition</a:t>
            </a:r>
            <a:r>
              <a:rPr lang="en-US" sz="1200" dirty="0" smtClean="0">
                <a:latin typeface="Comic Sans MS" pitchFamily="66" charset="0"/>
              </a:rPr>
              <a:t> comes from grasses, herbs, soft cacti, twigs, and bark.  They do not drink much water, but get the </a:t>
            </a:r>
            <a:r>
              <a:rPr lang="en-US" sz="1200" b="1" dirty="0" smtClean="0">
                <a:latin typeface="Comic Sans MS" pitchFamily="66" charset="0"/>
              </a:rPr>
              <a:t>moisture</a:t>
            </a:r>
            <a:r>
              <a:rPr lang="en-US" sz="1200" dirty="0" smtClean="0">
                <a:latin typeface="Comic Sans MS" pitchFamily="66" charset="0"/>
              </a:rPr>
              <a:t> they need from the plants they eat. </a:t>
            </a:r>
          </a:p>
          <a:p>
            <a:endParaRPr lang="en-US" sz="1200" dirty="0" smtClean="0">
              <a:latin typeface="Comic Sans MS" pitchFamily="66" charset="0"/>
            </a:endParaRPr>
          </a:p>
          <a:p>
            <a:r>
              <a:rPr lang="en-US" sz="1200" dirty="0" smtClean="0">
                <a:latin typeface="Comic Sans MS" pitchFamily="66" charset="0"/>
              </a:rPr>
              <a:t> The Antelope jackrabbit can normally be found in northern Mexico and Arizona, and its natural habitat is grasslands or deserts where grass grows under shrubs.  </a:t>
            </a:r>
          </a:p>
          <a:p>
            <a:endParaRPr lang="en-US" sz="1200" dirty="0" smtClean="0">
              <a:latin typeface="Comic Sans MS" pitchFamily="66" charset="0"/>
            </a:endParaRPr>
          </a:p>
          <a:p>
            <a:r>
              <a:rPr lang="en-US" sz="1200" dirty="0" smtClean="0">
                <a:latin typeface="Comic Sans MS" pitchFamily="66" charset="0"/>
              </a:rPr>
              <a:t>The jackrabbit is </a:t>
            </a:r>
            <a:r>
              <a:rPr lang="en-US" sz="1200" b="1" dirty="0" smtClean="0">
                <a:latin typeface="Comic Sans MS" pitchFamily="66" charset="0"/>
              </a:rPr>
              <a:t>nocturnal</a:t>
            </a:r>
            <a:r>
              <a:rPr lang="en-US" sz="1200" dirty="0" smtClean="0">
                <a:latin typeface="Comic Sans MS" pitchFamily="66" charset="0"/>
              </a:rPr>
              <a:t>, so it spends most of the daylight hours under shrub, resting.  They are active at night, which is when they find food.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170099"/>
          </a:xfrm>
          <a:prstGeom prst="rect">
            <a:avLst/>
          </a:prstGeom>
          <a:noFill/>
        </p:spPr>
        <p:txBody>
          <a:bodyPr wrap="square" rtlCol="0">
            <a:spAutoFit/>
          </a:bodyPr>
          <a:lstStyle/>
          <a:p>
            <a:r>
              <a:rPr lang="en-US" sz="1200" dirty="0" smtClean="0">
                <a:latin typeface="Comic Sans MS" pitchFamily="66" charset="0"/>
              </a:rPr>
              <a:t>The Antelope Jackrabbit, which is actually a </a:t>
            </a:r>
            <a:r>
              <a:rPr lang="en-US" sz="1200" b="1" dirty="0" smtClean="0">
                <a:latin typeface="Comic Sans MS" pitchFamily="66" charset="0"/>
              </a:rPr>
              <a:t>hare</a:t>
            </a:r>
            <a:r>
              <a:rPr lang="en-US" sz="1200" dirty="0" smtClean="0">
                <a:latin typeface="Comic Sans MS" pitchFamily="66" charset="0"/>
              </a:rPr>
              <a:t>, not a rabbit, has eyes placed so that it has nearly 360 degrees of visibility, which helps them avoid being preyed upon.  Even better than their eyesight is their hearing, and they are able to quickly </a:t>
            </a:r>
            <a:r>
              <a:rPr lang="en-US" sz="1200" b="1" dirty="0" smtClean="0">
                <a:latin typeface="Comic Sans MS" pitchFamily="66" charset="0"/>
              </a:rPr>
              <a:t>detect</a:t>
            </a:r>
            <a:r>
              <a:rPr lang="en-US" sz="1200" dirty="0" smtClean="0">
                <a:latin typeface="Comic Sans MS" pitchFamily="66" charset="0"/>
              </a:rPr>
              <a:t> where danger is coming from.  </a:t>
            </a:r>
          </a:p>
          <a:p>
            <a:endParaRPr lang="en-US" sz="1200" dirty="0" smtClean="0">
              <a:latin typeface="Comic Sans MS" pitchFamily="66" charset="0"/>
            </a:endParaRPr>
          </a:p>
          <a:p>
            <a:r>
              <a:rPr lang="en-US" sz="1200" dirty="0" smtClean="0">
                <a:latin typeface="Comic Sans MS" pitchFamily="66" charset="0"/>
              </a:rPr>
              <a:t>The Antelope jackrabbit is </a:t>
            </a:r>
            <a:r>
              <a:rPr lang="en-US" sz="1200" dirty="0" err="1" smtClean="0">
                <a:latin typeface="Comic Sans MS" pitchFamily="66" charset="0"/>
              </a:rPr>
              <a:t>greyish</a:t>
            </a:r>
            <a:r>
              <a:rPr lang="en-US" sz="1200" dirty="0" smtClean="0">
                <a:latin typeface="Comic Sans MS" pitchFamily="66" charset="0"/>
              </a:rPr>
              <a:t>-brown above, with its lower sides being mostly white.  They have a brown face, throat, and ears.  Their tail is mostly white. When they are sleeping during the day, the jackrabbit blends in with its surroundings and avoids being found by its </a:t>
            </a:r>
            <a:r>
              <a:rPr lang="en-US" sz="1200" b="1" dirty="0" smtClean="0">
                <a:latin typeface="Comic Sans MS" pitchFamily="66" charset="0"/>
              </a:rPr>
              <a:t>predators</a:t>
            </a:r>
            <a:r>
              <a:rPr lang="en-US" sz="1200" dirty="0" smtClean="0">
                <a:latin typeface="Comic Sans MS" pitchFamily="66" charset="0"/>
              </a:rPr>
              <a:t>, which include coyotes, rattlesnakes, bobcats, and cougars.  </a:t>
            </a:r>
          </a:p>
          <a:p>
            <a:r>
              <a:rPr lang="en-US" sz="1400" dirty="0">
                <a:latin typeface="Comic Sans MS" pitchFamily="66" charset="0"/>
              </a:rPr>
              <a:t> </a:t>
            </a:r>
          </a:p>
          <a:p>
            <a:endParaRPr lang="en-US" dirty="0"/>
          </a:p>
        </p:txBody>
      </p:sp>
      <p:sp>
        <p:nvSpPr>
          <p:cNvPr id="12" name="Rectangle 11"/>
          <p:cNvSpPr/>
          <p:nvPr/>
        </p:nvSpPr>
        <p:spPr>
          <a:xfrm>
            <a:off x="5638800" y="152400"/>
            <a:ext cx="3209533" cy="646331"/>
          </a:xfrm>
          <a:prstGeom prst="rect">
            <a:avLst/>
          </a:prstGeom>
        </p:spPr>
        <p:txBody>
          <a:bodyPr wrap="none">
            <a:spAutoFit/>
          </a:bodyPr>
          <a:lstStyle/>
          <a:p>
            <a:r>
              <a:rPr lang="en-US" sz="3600" b="1" u="sng" dirty="0" smtClean="0">
                <a:latin typeface="HelloBoxStitch" pitchFamily="2" charset="0"/>
                <a:ea typeface="HelloBoxStitch" pitchFamily="2" charset="0"/>
              </a:rPr>
              <a:t>The Jackrabbit</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3).jpg"/>
          <p:cNvPicPr>
            <a:picLocks noChangeAspect="1"/>
          </p:cNvPicPr>
          <p:nvPr/>
        </p:nvPicPr>
        <p:blipFill>
          <a:blip r:embed="rId4" cstate="print"/>
          <a:stretch>
            <a:fillRect/>
          </a:stretch>
        </p:blipFill>
        <p:spPr>
          <a:xfrm>
            <a:off x="228600" y="0"/>
            <a:ext cx="533400" cy="708464"/>
          </a:xfrm>
          <a:prstGeom prst="rect">
            <a:avLst/>
          </a:prstGeom>
        </p:spPr>
      </p:pic>
      <p:pic>
        <p:nvPicPr>
          <p:cNvPr id="16" name="Picture 15" descr="images (3).jpg"/>
          <p:cNvPicPr>
            <a:picLocks noChangeAspect="1"/>
          </p:cNvPicPr>
          <p:nvPr/>
        </p:nvPicPr>
        <p:blipFill>
          <a:blip r:embed="rId4" cstate="print"/>
          <a:stretch>
            <a:fillRect/>
          </a:stretch>
        </p:blipFill>
        <p:spPr>
          <a:xfrm>
            <a:off x="5029200" y="0"/>
            <a:ext cx="533400" cy="708464"/>
          </a:xfrm>
          <a:prstGeom prst="rect">
            <a:avLst/>
          </a:prstGeom>
        </p:spPr>
      </p:pic>
      <p:pic>
        <p:nvPicPr>
          <p:cNvPr id="17" name="Picture 16" descr="download (3).jpg"/>
          <p:cNvPicPr>
            <a:picLocks noChangeAspect="1"/>
          </p:cNvPicPr>
          <p:nvPr/>
        </p:nvPicPr>
        <p:blipFill>
          <a:blip r:embed="rId5" cstate="print"/>
          <a:stretch>
            <a:fillRect/>
          </a:stretch>
        </p:blipFill>
        <p:spPr>
          <a:xfrm>
            <a:off x="1219200" y="5318185"/>
            <a:ext cx="1371600" cy="1539815"/>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
            <a:ext cx="3209533" cy="646331"/>
          </a:xfrm>
          <a:prstGeom prst="rect">
            <a:avLst/>
          </a:prstGeom>
        </p:spPr>
        <p:txBody>
          <a:bodyPr wrap="none">
            <a:spAutoFit/>
          </a:bodyPr>
          <a:lstStyle/>
          <a:p>
            <a:r>
              <a:rPr lang="en-US" sz="3600" b="1" u="sng" dirty="0" smtClean="0">
                <a:latin typeface="HelloBoxStitch" pitchFamily="2" charset="0"/>
                <a:ea typeface="HelloBoxStitch" pitchFamily="2" charset="0"/>
              </a:rPr>
              <a:t>The Jackrabbit</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401205"/>
          </a:xfrm>
          <a:prstGeom prst="rect">
            <a:avLst/>
          </a:prstGeom>
          <a:noFill/>
        </p:spPr>
        <p:txBody>
          <a:bodyPr wrap="square" rtlCol="0">
            <a:spAutoFit/>
          </a:bodyPr>
          <a:lstStyle/>
          <a:p>
            <a:r>
              <a:rPr lang="en-US" sz="1200" dirty="0" smtClean="0">
                <a:latin typeface="Comic Sans MS" pitchFamily="66" charset="0"/>
              </a:rPr>
              <a:t>The Antelope Jackrabbit can run as fast as 50 miles per hour, and they can jump as high as 5 feet and as far as 22 feet.  They can be up to two feet in length, and their nearly one foot long ears help them to hear. When it is hot in the desert, the Jackrabbit’s ears stand straight up and heat leaves their ears so they can stay cool. When it is cool, the ears are wrapped around the body and can help keep the Jackrabbit warm.  The ears also become tall when the jackrabbit feels </a:t>
            </a:r>
            <a:r>
              <a:rPr lang="en-US" sz="1200" b="1" dirty="0" smtClean="0">
                <a:latin typeface="Comic Sans MS" pitchFamily="66" charset="0"/>
              </a:rPr>
              <a:t>alarmed</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The Antelope Jackrabbit’s eats</a:t>
            </a:r>
            <a:r>
              <a:rPr lang="en-US" sz="1200" b="1" dirty="0" smtClean="0">
                <a:latin typeface="Comic Sans MS" pitchFamily="66" charset="0"/>
              </a:rPr>
              <a:t> </a:t>
            </a:r>
            <a:r>
              <a:rPr lang="en-US" sz="1200" dirty="0" smtClean="0">
                <a:latin typeface="Comic Sans MS" pitchFamily="66" charset="0"/>
              </a:rPr>
              <a:t>grasses, herbs, soft cacti, twigs, and bark.  They do not drink much water, but get the water</a:t>
            </a:r>
            <a:r>
              <a:rPr lang="en-US" sz="1200" b="1" dirty="0" smtClean="0">
                <a:latin typeface="Comic Sans MS" pitchFamily="66" charset="0"/>
              </a:rPr>
              <a:t> </a:t>
            </a:r>
            <a:r>
              <a:rPr lang="en-US" sz="1200" dirty="0" smtClean="0">
                <a:latin typeface="Comic Sans MS" pitchFamily="66" charset="0"/>
              </a:rPr>
              <a:t>they need from the plants they eat. </a:t>
            </a:r>
          </a:p>
          <a:p>
            <a:endParaRPr lang="en-US" sz="1200" dirty="0" smtClean="0">
              <a:latin typeface="Comic Sans MS" pitchFamily="66" charset="0"/>
            </a:endParaRPr>
          </a:p>
          <a:p>
            <a:r>
              <a:rPr lang="en-US" sz="1200" dirty="0" smtClean="0">
                <a:latin typeface="Comic Sans MS" pitchFamily="66" charset="0"/>
              </a:rPr>
              <a:t> The Antelope jackrabbit can be found in northern Mexico and Arizona, and they love grasslands or deserts where grass grows under shrubs.  </a:t>
            </a:r>
          </a:p>
          <a:p>
            <a:endParaRPr lang="en-US" sz="1200" dirty="0" smtClean="0">
              <a:latin typeface="Comic Sans MS" pitchFamily="66" charset="0"/>
            </a:endParaRPr>
          </a:p>
          <a:p>
            <a:r>
              <a:rPr lang="en-US" sz="1200" dirty="0" smtClean="0">
                <a:latin typeface="Comic Sans MS" pitchFamily="66" charset="0"/>
              </a:rPr>
              <a:t>The jackrabbit is </a:t>
            </a:r>
            <a:r>
              <a:rPr lang="en-US" sz="1200" b="1" dirty="0" smtClean="0">
                <a:latin typeface="Comic Sans MS" pitchFamily="66" charset="0"/>
              </a:rPr>
              <a:t>nocturnal</a:t>
            </a:r>
            <a:r>
              <a:rPr lang="en-US" sz="1200" dirty="0" smtClean="0">
                <a:latin typeface="Comic Sans MS" pitchFamily="66" charset="0"/>
              </a:rPr>
              <a:t>, so it spends most of the day under shrub, resting.  They are active at night, which is when they find food.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2985433"/>
          </a:xfrm>
          <a:prstGeom prst="rect">
            <a:avLst/>
          </a:prstGeom>
          <a:noFill/>
        </p:spPr>
        <p:txBody>
          <a:bodyPr wrap="square" rtlCol="0">
            <a:spAutoFit/>
          </a:bodyPr>
          <a:lstStyle/>
          <a:p>
            <a:r>
              <a:rPr lang="en-US" sz="1200" dirty="0" smtClean="0">
                <a:latin typeface="Comic Sans MS" pitchFamily="66" charset="0"/>
              </a:rPr>
              <a:t>The Antelope Jackrabbit, which is actually a </a:t>
            </a:r>
            <a:r>
              <a:rPr lang="en-US" sz="1200" b="1" dirty="0" smtClean="0">
                <a:latin typeface="Comic Sans MS" pitchFamily="66" charset="0"/>
              </a:rPr>
              <a:t>hare</a:t>
            </a:r>
            <a:r>
              <a:rPr lang="en-US" sz="1200" dirty="0" smtClean="0">
                <a:latin typeface="Comic Sans MS" pitchFamily="66" charset="0"/>
              </a:rPr>
              <a:t>, not a rabbit, has eyes so it can see all the way around him, which helps them see predators. They have even better hearing, and they are able to quickly </a:t>
            </a:r>
            <a:r>
              <a:rPr lang="en-US" sz="1200" b="1" dirty="0" smtClean="0">
                <a:latin typeface="Comic Sans MS" pitchFamily="66" charset="0"/>
              </a:rPr>
              <a:t>detect</a:t>
            </a:r>
            <a:r>
              <a:rPr lang="en-US" sz="1200" dirty="0" smtClean="0">
                <a:latin typeface="Comic Sans MS" pitchFamily="66" charset="0"/>
              </a:rPr>
              <a:t> where danger is coming from.  </a:t>
            </a:r>
          </a:p>
          <a:p>
            <a:endParaRPr lang="en-US" sz="1200" dirty="0" smtClean="0">
              <a:latin typeface="Comic Sans MS" pitchFamily="66" charset="0"/>
            </a:endParaRPr>
          </a:p>
          <a:p>
            <a:r>
              <a:rPr lang="en-US" sz="1200" dirty="0" smtClean="0">
                <a:latin typeface="Comic Sans MS" pitchFamily="66" charset="0"/>
              </a:rPr>
              <a:t>The Antelope jackrabbit is </a:t>
            </a:r>
            <a:r>
              <a:rPr lang="en-US" sz="1200" dirty="0" err="1" smtClean="0">
                <a:latin typeface="Comic Sans MS" pitchFamily="66" charset="0"/>
              </a:rPr>
              <a:t>greyish</a:t>
            </a:r>
            <a:r>
              <a:rPr lang="en-US" sz="1200" dirty="0" smtClean="0">
                <a:latin typeface="Comic Sans MS" pitchFamily="66" charset="0"/>
              </a:rPr>
              <a:t>-brown above, with its lower sides being mostly white.  They have a brown face, throat, and ears.  Their tail is mostly white. When they are sleeping during the day, the jackrabbit blends in with its surroundings  (</a:t>
            </a:r>
            <a:r>
              <a:rPr lang="en-US" sz="1200" b="1" dirty="0" smtClean="0">
                <a:latin typeface="Comic Sans MS" pitchFamily="66" charset="0"/>
              </a:rPr>
              <a:t>camouflage</a:t>
            </a:r>
            <a:r>
              <a:rPr lang="en-US" sz="1200" dirty="0" smtClean="0">
                <a:latin typeface="Comic Sans MS" pitchFamily="66" charset="0"/>
              </a:rPr>
              <a:t>) and avoids being found by its </a:t>
            </a:r>
            <a:r>
              <a:rPr lang="en-US" sz="1200" b="1" dirty="0" smtClean="0">
                <a:latin typeface="Comic Sans MS" pitchFamily="66" charset="0"/>
              </a:rPr>
              <a:t>predators</a:t>
            </a:r>
            <a:r>
              <a:rPr lang="en-US" sz="1200" dirty="0" smtClean="0">
                <a:latin typeface="Comic Sans MS" pitchFamily="66" charset="0"/>
              </a:rPr>
              <a:t>, which include coyotes, rattlesnakes, bobcats, and cougars.  </a:t>
            </a:r>
          </a:p>
          <a:p>
            <a:r>
              <a:rPr lang="en-US" sz="1400" dirty="0">
                <a:latin typeface="Comic Sans MS" pitchFamily="66" charset="0"/>
              </a:rPr>
              <a:t> </a:t>
            </a:r>
          </a:p>
          <a:p>
            <a:endParaRPr lang="en-US" dirty="0"/>
          </a:p>
        </p:txBody>
      </p:sp>
      <p:sp>
        <p:nvSpPr>
          <p:cNvPr id="12" name="Rectangle 11"/>
          <p:cNvSpPr/>
          <p:nvPr/>
        </p:nvSpPr>
        <p:spPr>
          <a:xfrm>
            <a:off x="5638800" y="152400"/>
            <a:ext cx="3209533" cy="646331"/>
          </a:xfrm>
          <a:prstGeom prst="rect">
            <a:avLst/>
          </a:prstGeom>
        </p:spPr>
        <p:txBody>
          <a:bodyPr wrap="none">
            <a:spAutoFit/>
          </a:bodyPr>
          <a:lstStyle/>
          <a:p>
            <a:r>
              <a:rPr lang="en-US" sz="3600" b="1" u="sng" dirty="0" smtClean="0">
                <a:latin typeface="HelloBoxStitch" pitchFamily="2" charset="0"/>
                <a:ea typeface="HelloBoxStitch" pitchFamily="2" charset="0"/>
              </a:rPr>
              <a:t>The Jackrabbit</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3).jpg"/>
          <p:cNvPicPr>
            <a:picLocks noChangeAspect="1"/>
          </p:cNvPicPr>
          <p:nvPr/>
        </p:nvPicPr>
        <p:blipFill>
          <a:blip r:embed="rId4" cstate="print"/>
          <a:stretch>
            <a:fillRect/>
          </a:stretch>
        </p:blipFill>
        <p:spPr>
          <a:xfrm>
            <a:off x="228600" y="0"/>
            <a:ext cx="533400" cy="708464"/>
          </a:xfrm>
          <a:prstGeom prst="rect">
            <a:avLst/>
          </a:prstGeom>
        </p:spPr>
      </p:pic>
      <p:pic>
        <p:nvPicPr>
          <p:cNvPr id="16" name="Picture 15" descr="images (3).jpg"/>
          <p:cNvPicPr>
            <a:picLocks noChangeAspect="1"/>
          </p:cNvPicPr>
          <p:nvPr/>
        </p:nvPicPr>
        <p:blipFill>
          <a:blip r:embed="rId4" cstate="print"/>
          <a:stretch>
            <a:fillRect/>
          </a:stretch>
        </p:blipFill>
        <p:spPr>
          <a:xfrm>
            <a:off x="5029200" y="0"/>
            <a:ext cx="533400" cy="708464"/>
          </a:xfrm>
          <a:prstGeom prst="rect">
            <a:avLst/>
          </a:prstGeom>
        </p:spPr>
      </p:pic>
      <p:pic>
        <p:nvPicPr>
          <p:cNvPr id="17" name="Picture 16" descr="download (3).jpg"/>
          <p:cNvPicPr>
            <a:picLocks noChangeAspect="1"/>
          </p:cNvPicPr>
          <p:nvPr/>
        </p:nvPicPr>
        <p:blipFill>
          <a:blip r:embed="rId5" cstate="print"/>
          <a:stretch>
            <a:fillRect/>
          </a:stretch>
        </p:blipFill>
        <p:spPr>
          <a:xfrm>
            <a:off x="1219200" y="5318185"/>
            <a:ext cx="1371600" cy="1539815"/>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
            <a:ext cx="3209533" cy="646331"/>
          </a:xfrm>
          <a:prstGeom prst="rect">
            <a:avLst/>
          </a:prstGeom>
        </p:spPr>
        <p:txBody>
          <a:bodyPr wrap="none">
            <a:spAutoFit/>
          </a:bodyPr>
          <a:lstStyle/>
          <a:p>
            <a:r>
              <a:rPr lang="en-US" sz="3600" b="1" u="sng" dirty="0" smtClean="0">
                <a:latin typeface="HelloBoxStitch" pitchFamily="2" charset="0"/>
                <a:ea typeface="HelloBoxStitch" pitchFamily="2" charset="0"/>
              </a:rPr>
              <a:t>The Jackrabbit</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031873"/>
          </a:xfrm>
          <a:prstGeom prst="rect">
            <a:avLst/>
          </a:prstGeom>
          <a:noFill/>
        </p:spPr>
        <p:txBody>
          <a:bodyPr wrap="square" rtlCol="0">
            <a:spAutoFit/>
          </a:bodyPr>
          <a:lstStyle/>
          <a:p>
            <a:r>
              <a:rPr lang="en-US" sz="1200" dirty="0" smtClean="0">
                <a:latin typeface="Comic Sans MS" pitchFamily="66" charset="0"/>
              </a:rPr>
              <a:t>The Antelope Jackrabbit is 2 feet long.</a:t>
            </a:r>
          </a:p>
          <a:p>
            <a:endParaRPr lang="en-US" sz="1200" dirty="0" smtClean="0">
              <a:latin typeface="Comic Sans MS" pitchFamily="66" charset="0"/>
            </a:endParaRPr>
          </a:p>
          <a:p>
            <a:r>
              <a:rPr lang="en-US" sz="1200" dirty="0" smtClean="0">
                <a:latin typeface="Comic Sans MS" pitchFamily="66" charset="0"/>
              </a:rPr>
              <a:t>Their ears are 1 foot long.</a:t>
            </a:r>
          </a:p>
          <a:p>
            <a:endParaRPr lang="en-US" sz="1200" dirty="0" smtClean="0">
              <a:latin typeface="Comic Sans MS" pitchFamily="66" charset="0"/>
            </a:endParaRPr>
          </a:p>
          <a:p>
            <a:r>
              <a:rPr lang="en-US" sz="1200" dirty="0" smtClean="0">
                <a:latin typeface="Comic Sans MS" pitchFamily="66" charset="0"/>
              </a:rPr>
              <a:t>When it is hot their ears stand up.</a:t>
            </a:r>
          </a:p>
          <a:p>
            <a:endParaRPr lang="en-US" sz="1200" dirty="0" smtClean="0">
              <a:latin typeface="Comic Sans MS" pitchFamily="66" charset="0"/>
            </a:endParaRPr>
          </a:p>
          <a:p>
            <a:r>
              <a:rPr lang="en-US" sz="1200" dirty="0" smtClean="0">
                <a:latin typeface="Comic Sans MS" pitchFamily="66" charset="0"/>
              </a:rPr>
              <a:t> When it is cool, the ears wrap around to keep them warm.</a:t>
            </a:r>
          </a:p>
          <a:p>
            <a:endParaRPr lang="en-US" sz="1200" dirty="0" smtClean="0">
              <a:latin typeface="Comic Sans MS" pitchFamily="66" charset="0"/>
            </a:endParaRPr>
          </a:p>
          <a:p>
            <a:r>
              <a:rPr lang="en-US" sz="1200" dirty="0" smtClean="0">
                <a:latin typeface="Comic Sans MS" pitchFamily="66" charset="0"/>
              </a:rPr>
              <a:t>If it is scared, the ears will stand up too.</a:t>
            </a:r>
          </a:p>
          <a:p>
            <a:endParaRPr lang="en-US" sz="1200" dirty="0" smtClean="0">
              <a:latin typeface="Comic Sans MS" pitchFamily="66" charset="0"/>
            </a:endParaRPr>
          </a:p>
          <a:p>
            <a:r>
              <a:rPr lang="en-US" sz="1200" dirty="0" smtClean="0">
                <a:latin typeface="Comic Sans MS" pitchFamily="66" charset="0"/>
              </a:rPr>
              <a:t>The Antelope Jackrabbit’s eats</a:t>
            </a:r>
            <a:r>
              <a:rPr lang="en-US" sz="1200" b="1" dirty="0" smtClean="0">
                <a:latin typeface="Comic Sans MS" pitchFamily="66" charset="0"/>
              </a:rPr>
              <a:t> </a:t>
            </a:r>
            <a:r>
              <a:rPr lang="en-US" sz="1200" dirty="0" smtClean="0">
                <a:latin typeface="Comic Sans MS" pitchFamily="66" charset="0"/>
              </a:rPr>
              <a:t>grasses, herbs, soft cacti, twigs, and bark.  They get water from the plants they eat. </a:t>
            </a:r>
          </a:p>
          <a:p>
            <a:endParaRPr lang="en-US" sz="1200" dirty="0" smtClean="0">
              <a:latin typeface="Comic Sans MS" pitchFamily="66" charset="0"/>
            </a:endParaRPr>
          </a:p>
          <a:p>
            <a:r>
              <a:rPr lang="en-US" sz="1200" dirty="0" smtClean="0">
                <a:latin typeface="Comic Sans MS" pitchFamily="66" charset="0"/>
              </a:rPr>
              <a:t> The Antelope jackrabbit can be found in northern Mexico and Arizona.</a:t>
            </a:r>
          </a:p>
          <a:p>
            <a:endParaRPr lang="en-US" sz="1200" dirty="0" smtClean="0">
              <a:latin typeface="Comic Sans MS" pitchFamily="66" charset="0"/>
            </a:endParaRPr>
          </a:p>
          <a:p>
            <a:r>
              <a:rPr lang="en-US" sz="1200" dirty="0" smtClean="0">
                <a:latin typeface="Comic Sans MS" pitchFamily="66" charset="0"/>
              </a:rPr>
              <a:t>They like to lay under </a:t>
            </a:r>
            <a:r>
              <a:rPr lang="en-US" sz="1200" b="1" dirty="0" smtClean="0">
                <a:latin typeface="Comic Sans MS" pitchFamily="66" charset="0"/>
              </a:rPr>
              <a:t>shrubs</a:t>
            </a:r>
            <a:r>
              <a:rPr lang="en-US" sz="1200" dirty="0" smtClean="0">
                <a:latin typeface="Comic Sans MS" pitchFamily="66" charset="0"/>
              </a:rPr>
              <a:t> (bushes)</a:t>
            </a:r>
          </a:p>
          <a:p>
            <a:endParaRPr lang="en-US" sz="1200" dirty="0" smtClean="0">
              <a:latin typeface="Comic Sans MS" pitchFamily="66" charset="0"/>
            </a:endParaRPr>
          </a:p>
          <a:p>
            <a:r>
              <a:rPr lang="en-US" sz="1200" dirty="0" smtClean="0">
                <a:latin typeface="Comic Sans MS" pitchFamily="66" charset="0"/>
              </a:rPr>
              <a:t>The jackrabbit gets food at night and sleeps in the day.</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2800767"/>
          </a:xfrm>
          <a:prstGeom prst="rect">
            <a:avLst/>
          </a:prstGeom>
          <a:noFill/>
        </p:spPr>
        <p:txBody>
          <a:bodyPr wrap="square" rtlCol="0">
            <a:spAutoFit/>
          </a:bodyPr>
          <a:lstStyle/>
          <a:p>
            <a:r>
              <a:rPr lang="en-US" sz="1200" dirty="0" smtClean="0">
                <a:latin typeface="Comic Sans MS" pitchFamily="66" charset="0"/>
              </a:rPr>
              <a:t>Their eyes can see all the way around them.</a:t>
            </a:r>
          </a:p>
          <a:p>
            <a:endParaRPr lang="en-US" sz="1200" dirty="0" smtClean="0">
              <a:latin typeface="Comic Sans MS" pitchFamily="66" charset="0"/>
            </a:endParaRPr>
          </a:p>
          <a:p>
            <a:r>
              <a:rPr lang="en-US" sz="1200" dirty="0" smtClean="0">
                <a:latin typeface="Comic Sans MS" pitchFamily="66" charset="0"/>
              </a:rPr>
              <a:t>They have super hearing.</a:t>
            </a:r>
          </a:p>
          <a:p>
            <a:endParaRPr lang="en-US" sz="1200" dirty="0" smtClean="0">
              <a:latin typeface="Comic Sans MS" pitchFamily="66" charset="0"/>
            </a:endParaRPr>
          </a:p>
          <a:p>
            <a:r>
              <a:rPr lang="en-US" sz="1200" dirty="0" smtClean="0">
                <a:latin typeface="Comic Sans MS" pitchFamily="66" charset="0"/>
              </a:rPr>
              <a:t>The Antelope jackrabbit is </a:t>
            </a:r>
            <a:r>
              <a:rPr lang="en-US" sz="1200" dirty="0" err="1" smtClean="0">
                <a:latin typeface="Comic Sans MS" pitchFamily="66" charset="0"/>
              </a:rPr>
              <a:t>greyish</a:t>
            </a:r>
            <a:r>
              <a:rPr lang="en-US" sz="1200" dirty="0" smtClean="0">
                <a:latin typeface="Comic Sans MS" pitchFamily="66" charset="0"/>
              </a:rPr>
              <a:t>-brown with a white belly.  This blends in to the desert.</a:t>
            </a:r>
          </a:p>
          <a:p>
            <a:endParaRPr lang="en-US" sz="1200" dirty="0" smtClean="0">
              <a:latin typeface="Comic Sans MS" pitchFamily="66" charset="0"/>
            </a:endParaRPr>
          </a:p>
          <a:p>
            <a:r>
              <a:rPr lang="en-US" sz="1200" dirty="0" smtClean="0">
                <a:latin typeface="Comic Sans MS" pitchFamily="66" charset="0"/>
              </a:rPr>
              <a:t>They have a brown face, throat, and ears.  Their tail is mostly white. </a:t>
            </a:r>
          </a:p>
          <a:p>
            <a:endParaRPr lang="en-US" sz="1200" dirty="0" smtClean="0">
              <a:latin typeface="Comic Sans MS" pitchFamily="66" charset="0"/>
            </a:endParaRPr>
          </a:p>
          <a:p>
            <a:r>
              <a:rPr lang="en-US" sz="1200" dirty="0" smtClean="0">
                <a:latin typeface="Comic Sans MS" pitchFamily="66" charset="0"/>
              </a:rPr>
              <a:t>Coyotes, rattlesnakes, bobcats, and cougars like to eat them. </a:t>
            </a:r>
          </a:p>
          <a:p>
            <a:r>
              <a:rPr lang="en-US" sz="1400" dirty="0">
                <a:latin typeface="Comic Sans MS" pitchFamily="66" charset="0"/>
              </a:rPr>
              <a:t> </a:t>
            </a:r>
          </a:p>
          <a:p>
            <a:endParaRPr lang="en-US" dirty="0"/>
          </a:p>
        </p:txBody>
      </p:sp>
      <p:sp>
        <p:nvSpPr>
          <p:cNvPr id="12" name="Rectangle 11"/>
          <p:cNvSpPr/>
          <p:nvPr/>
        </p:nvSpPr>
        <p:spPr>
          <a:xfrm>
            <a:off x="5638800" y="152400"/>
            <a:ext cx="3209533" cy="646331"/>
          </a:xfrm>
          <a:prstGeom prst="rect">
            <a:avLst/>
          </a:prstGeom>
        </p:spPr>
        <p:txBody>
          <a:bodyPr wrap="none">
            <a:spAutoFit/>
          </a:bodyPr>
          <a:lstStyle/>
          <a:p>
            <a:r>
              <a:rPr lang="en-US" sz="3600" b="1" u="sng" dirty="0" smtClean="0">
                <a:latin typeface="HelloBoxStitch" pitchFamily="2" charset="0"/>
                <a:ea typeface="HelloBoxStitch" pitchFamily="2" charset="0"/>
              </a:rPr>
              <a:t>The Jackrabbit</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3).jpg"/>
          <p:cNvPicPr>
            <a:picLocks noChangeAspect="1"/>
          </p:cNvPicPr>
          <p:nvPr/>
        </p:nvPicPr>
        <p:blipFill>
          <a:blip r:embed="rId4" cstate="print"/>
          <a:stretch>
            <a:fillRect/>
          </a:stretch>
        </p:blipFill>
        <p:spPr>
          <a:xfrm>
            <a:off x="228600" y="0"/>
            <a:ext cx="533400" cy="708464"/>
          </a:xfrm>
          <a:prstGeom prst="rect">
            <a:avLst/>
          </a:prstGeom>
        </p:spPr>
      </p:pic>
      <p:pic>
        <p:nvPicPr>
          <p:cNvPr id="16" name="Picture 15" descr="images (3).jpg"/>
          <p:cNvPicPr>
            <a:picLocks noChangeAspect="1"/>
          </p:cNvPicPr>
          <p:nvPr/>
        </p:nvPicPr>
        <p:blipFill>
          <a:blip r:embed="rId4" cstate="print"/>
          <a:stretch>
            <a:fillRect/>
          </a:stretch>
        </p:blipFill>
        <p:spPr>
          <a:xfrm>
            <a:off x="5029200" y="0"/>
            <a:ext cx="533400" cy="708464"/>
          </a:xfrm>
          <a:prstGeom prst="rect">
            <a:avLst/>
          </a:prstGeom>
        </p:spPr>
      </p:pic>
      <p:pic>
        <p:nvPicPr>
          <p:cNvPr id="17" name="Picture 16" descr="download (3).jpg"/>
          <p:cNvPicPr>
            <a:picLocks noChangeAspect="1"/>
          </p:cNvPicPr>
          <p:nvPr/>
        </p:nvPicPr>
        <p:blipFill>
          <a:blip r:embed="rId5" cstate="print"/>
          <a:stretch>
            <a:fillRect/>
          </a:stretch>
        </p:blipFill>
        <p:spPr>
          <a:xfrm>
            <a:off x="1219200" y="5318185"/>
            <a:ext cx="1371600" cy="1539815"/>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14).jpg"/>
          <p:cNvPicPr>
            <a:picLocks noChangeAspect="1"/>
          </p:cNvPicPr>
          <p:nvPr/>
        </p:nvPicPr>
        <p:blipFill>
          <a:blip r:embed="rId2" cstate="print"/>
          <a:stretch>
            <a:fillRect/>
          </a:stretch>
        </p:blipFill>
        <p:spPr>
          <a:xfrm>
            <a:off x="2667000" y="1371600"/>
            <a:ext cx="3138488" cy="4168556"/>
          </a:xfrm>
          <a:prstGeom prst="rect">
            <a:avLst/>
          </a:prstGeom>
        </p:spPr>
      </p:pic>
      <p:sp>
        <p:nvSpPr>
          <p:cNvPr id="4" name="TextBox 3"/>
          <p:cNvSpPr txBox="1"/>
          <p:nvPr/>
        </p:nvSpPr>
        <p:spPr>
          <a:xfrm>
            <a:off x="609600" y="152400"/>
            <a:ext cx="8032968"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Jackrabbit</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914400" y="59436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248400" y="12192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638800" y="45720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315200" y="22098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362200" y="14478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685800" cy="1447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133600" y="5257800"/>
            <a:ext cx="1600200" cy="685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733800" y="1828800"/>
            <a:ext cx="990600" cy="152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800600" y="3505200"/>
            <a:ext cx="838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10200" y="1905000"/>
            <a:ext cx="838200" cy="1066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791200" y="2895600"/>
            <a:ext cx="1524000" cy="381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400800" y="36576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5486400" y="3657600"/>
            <a:ext cx="914400" cy="381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334000" y="5562600"/>
            <a:ext cx="533400" cy="381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0"/>
            <a:ext cx="3781805" cy="923330"/>
          </a:xfrm>
          <a:prstGeom prst="rect">
            <a:avLst/>
          </a:prstGeom>
        </p:spPr>
        <p:txBody>
          <a:bodyPr wrap="none">
            <a:spAutoFit/>
          </a:bodyPr>
          <a:lstStyle/>
          <a:p>
            <a:r>
              <a:rPr lang="en-US" sz="5400" b="1" u="sng" dirty="0" smtClean="0">
                <a:latin typeface="HelloBoxStitch" pitchFamily="2" charset="0"/>
                <a:ea typeface="HelloBoxStitch" pitchFamily="2" charset="0"/>
              </a:rPr>
              <a:t>Jackrabbits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1905000" y="2514600"/>
            <a:ext cx="53340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Jackrabbits</a:t>
            </a:r>
            <a:endParaRPr lang="en-US" sz="5400" dirty="0">
              <a:latin typeface="HelloBoxStitch" pitchFamily="2" charset="0"/>
              <a:ea typeface="HelloBoxStitch" pitchFamily="2" charset="0"/>
            </a:endParaRPr>
          </a:p>
        </p:txBody>
      </p:sp>
      <p:pic>
        <p:nvPicPr>
          <p:cNvPr id="6" name="Picture 5" descr="images (3).jpg"/>
          <p:cNvPicPr>
            <a:picLocks noChangeAspect="1"/>
          </p:cNvPicPr>
          <p:nvPr/>
        </p:nvPicPr>
        <p:blipFill>
          <a:blip r:embed="rId2" cstate="print"/>
          <a:stretch>
            <a:fillRect/>
          </a:stretch>
        </p:blipFill>
        <p:spPr>
          <a:xfrm>
            <a:off x="0" y="4530190"/>
            <a:ext cx="1752600" cy="2327810"/>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8736687"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Jackrabbit</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3874779" cy="923330"/>
          </a:xfrm>
          <a:prstGeom prst="rect">
            <a:avLst/>
          </a:prstGeom>
        </p:spPr>
        <p:txBody>
          <a:bodyPr wrap="none">
            <a:spAutoFit/>
          </a:bodyPr>
          <a:lstStyle/>
          <a:p>
            <a:r>
              <a:rPr lang="en-US" sz="5400" b="1" u="sng" dirty="0" smtClean="0">
                <a:latin typeface="HelloBoxStitch" pitchFamily="2" charset="0"/>
                <a:ea typeface="HelloBoxStitch" pitchFamily="2" charset="0"/>
              </a:rPr>
              <a:t>Jackrabbits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2"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3" cstate="print"/>
          <a:stretch>
            <a:fillRect/>
          </a:stretch>
        </p:blipFill>
        <p:spPr>
          <a:xfrm>
            <a:off x="0" y="4168551"/>
            <a:ext cx="1752600" cy="2689449"/>
          </a:xfrm>
          <a:prstGeom prst="rect">
            <a:avLst/>
          </a:prstGeom>
        </p:spPr>
      </p:pic>
      <p:pic>
        <p:nvPicPr>
          <p:cNvPr id="23" name="Picture 22" descr="images (3).jpg"/>
          <p:cNvPicPr>
            <a:picLocks noChangeAspect="1"/>
          </p:cNvPicPr>
          <p:nvPr/>
        </p:nvPicPr>
        <p:blipFill>
          <a:blip r:embed="rId4" cstate="print"/>
          <a:stretch>
            <a:fillRect/>
          </a:stretch>
        </p:blipFill>
        <p:spPr>
          <a:xfrm flipH="1">
            <a:off x="5562600" y="5339863"/>
            <a:ext cx="1143000" cy="1518137"/>
          </a:xfrm>
          <a:prstGeom prst="rect">
            <a:avLst/>
          </a:prstGeom>
        </p:spPr>
      </p:pic>
      <p:pic>
        <p:nvPicPr>
          <p:cNvPr id="24" name="Picture 23" descr="images (3).jpg"/>
          <p:cNvPicPr>
            <a:picLocks noChangeAspect="1"/>
          </p:cNvPicPr>
          <p:nvPr/>
        </p:nvPicPr>
        <p:blipFill>
          <a:blip r:embed="rId4" cstate="print"/>
          <a:stretch>
            <a:fillRect/>
          </a:stretch>
        </p:blipFill>
        <p:spPr>
          <a:xfrm>
            <a:off x="2057400" y="5339863"/>
            <a:ext cx="1143000" cy="1518137"/>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667000" y="-228600"/>
            <a:ext cx="3781805" cy="923330"/>
          </a:xfrm>
          <a:prstGeom prst="rect">
            <a:avLst/>
          </a:prstGeom>
        </p:spPr>
        <p:txBody>
          <a:bodyPr wrap="none">
            <a:spAutoFit/>
          </a:bodyPr>
          <a:lstStyle/>
          <a:p>
            <a:r>
              <a:rPr lang="en-US" sz="5400" b="1" u="sng" dirty="0" smtClean="0">
                <a:latin typeface="HelloBoxStitch" pitchFamily="2" charset="0"/>
                <a:ea typeface="HelloBoxStitch" pitchFamily="2" charset="0"/>
              </a:rPr>
              <a:t>Jackrabbits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images (3).jpg"/>
          <p:cNvPicPr>
            <a:picLocks noChangeAspect="1"/>
          </p:cNvPicPr>
          <p:nvPr/>
        </p:nvPicPr>
        <p:blipFill>
          <a:blip r:embed="rId2" cstate="print"/>
          <a:stretch>
            <a:fillRect/>
          </a:stretch>
        </p:blipFill>
        <p:spPr>
          <a:xfrm>
            <a:off x="1600200" y="0"/>
            <a:ext cx="457200" cy="607255"/>
          </a:xfrm>
          <a:prstGeom prst="rect">
            <a:avLst/>
          </a:prstGeom>
        </p:spPr>
      </p:pic>
      <p:pic>
        <p:nvPicPr>
          <p:cNvPr id="12" name="Picture 11" descr="images (3).jpg"/>
          <p:cNvPicPr>
            <a:picLocks noChangeAspect="1"/>
          </p:cNvPicPr>
          <p:nvPr/>
        </p:nvPicPr>
        <p:blipFill>
          <a:blip r:embed="rId2" cstate="print"/>
          <a:stretch>
            <a:fillRect/>
          </a:stretch>
        </p:blipFill>
        <p:spPr>
          <a:xfrm flipH="1">
            <a:off x="6934200" y="0"/>
            <a:ext cx="533400" cy="607255"/>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781805" cy="923330"/>
          </a:xfrm>
          <a:prstGeom prst="rect">
            <a:avLst/>
          </a:prstGeom>
        </p:spPr>
        <p:txBody>
          <a:bodyPr wrap="none">
            <a:spAutoFit/>
          </a:bodyPr>
          <a:lstStyle/>
          <a:p>
            <a:r>
              <a:rPr lang="en-US" sz="5400" b="1" u="sng" dirty="0" smtClean="0">
                <a:latin typeface="HelloBoxStitch" pitchFamily="2" charset="0"/>
                <a:ea typeface="HelloBoxStitch" pitchFamily="2" charset="0"/>
              </a:rPr>
              <a:t>Jackrabbits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images (3).jpg"/>
          <p:cNvPicPr>
            <a:picLocks noChangeAspect="1"/>
          </p:cNvPicPr>
          <p:nvPr/>
        </p:nvPicPr>
        <p:blipFill>
          <a:blip r:embed="rId2" cstate="print"/>
          <a:stretch>
            <a:fillRect/>
          </a:stretch>
        </p:blipFill>
        <p:spPr>
          <a:xfrm>
            <a:off x="1828800" y="0"/>
            <a:ext cx="457200" cy="607255"/>
          </a:xfrm>
          <a:prstGeom prst="rect">
            <a:avLst/>
          </a:prstGeom>
        </p:spPr>
      </p:pic>
      <p:pic>
        <p:nvPicPr>
          <p:cNvPr id="7" name="Picture 6" descr="images (3).jpg"/>
          <p:cNvPicPr>
            <a:picLocks noChangeAspect="1"/>
          </p:cNvPicPr>
          <p:nvPr/>
        </p:nvPicPr>
        <p:blipFill>
          <a:blip r:embed="rId2" cstate="print"/>
          <a:stretch>
            <a:fillRect/>
          </a:stretch>
        </p:blipFill>
        <p:spPr>
          <a:xfrm flipH="1">
            <a:off x="7162800" y="0"/>
            <a:ext cx="533400" cy="607255"/>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85800" y="-228600"/>
            <a:ext cx="3427541" cy="923330"/>
          </a:xfrm>
          <a:prstGeom prst="rect">
            <a:avLst/>
          </a:prstGeom>
        </p:spPr>
        <p:txBody>
          <a:bodyPr wrap="none">
            <a:spAutoFit/>
          </a:bodyPr>
          <a:lstStyle/>
          <a:p>
            <a:r>
              <a:rPr lang="en-US" sz="5400" b="1" u="sng" dirty="0" smtClean="0">
                <a:latin typeface="HelloBoxStitch" pitchFamily="2" charset="0"/>
                <a:ea typeface="HelloBoxStitch" pitchFamily="2" charset="0"/>
              </a:rPr>
              <a:t>Jackrabbit</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mages (3).jpg"/>
          <p:cNvPicPr>
            <a:picLocks noChangeAspect="1"/>
          </p:cNvPicPr>
          <p:nvPr/>
        </p:nvPicPr>
        <p:blipFill>
          <a:blip r:embed="rId2" cstate="print"/>
          <a:stretch>
            <a:fillRect/>
          </a:stretch>
        </p:blipFill>
        <p:spPr>
          <a:xfrm>
            <a:off x="0" y="5137445"/>
            <a:ext cx="1295400" cy="1720555"/>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659" y="152400"/>
            <a:ext cx="8452955" cy="830997"/>
          </a:xfrm>
          <a:prstGeom prst="rect">
            <a:avLst/>
          </a:prstGeom>
        </p:spPr>
        <p:txBody>
          <a:bodyPr wrap="none">
            <a:spAutoFit/>
          </a:bodyPr>
          <a:lstStyle/>
          <a:p>
            <a:pPr algn="ctr"/>
            <a:r>
              <a:rPr lang="en-US" sz="4800" b="1" u="sng" dirty="0" smtClean="0">
                <a:latin typeface="HelloBoxStitch" pitchFamily="2" charset="0"/>
                <a:ea typeface="HelloBoxStitch" pitchFamily="2" charset="0"/>
              </a:rPr>
              <a:t>My Jackrabbit Adventure Story</a:t>
            </a:r>
            <a:r>
              <a:rPr lang="en-US" sz="4800" b="1" u="sng" dirty="0" smtClean="0">
                <a:latin typeface="the bubble letters" pitchFamily="2" charset="0"/>
              </a:rPr>
              <a:t>!</a:t>
            </a:r>
            <a:endParaRPr lang="en-US" sz="4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descr="images (1).jpg"/>
          <p:cNvPicPr>
            <a:picLocks noChangeAspect="1"/>
          </p:cNvPicPr>
          <p:nvPr/>
        </p:nvPicPr>
        <p:blipFill>
          <a:blip r:embed="rId2" cstate="print"/>
          <a:stretch>
            <a:fillRect/>
          </a:stretch>
        </p:blipFill>
        <p:spPr>
          <a:xfrm>
            <a:off x="685800" y="2514600"/>
            <a:ext cx="2756834" cy="2098485"/>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270447" cy="830997"/>
          </a:xfrm>
          <a:prstGeom prst="rect">
            <a:avLst/>
          </a:prstGeom>
        </p:spPr>
        <p:txBody>
          <a:bodyPr wrap="none">
            <a:spAutoFit/>
          </a:bodyPr>
          <a:lstStyle/>
          <a:p>
            <a:r>
              <a:rPr lang="en-US" sz="4800" b="1" u="sng" dirty="0" smtClean="0">
                <a:latin typeface="HelloBoxStitch" pitchFamily="2" charset="0"/>
                <a:ea typeface="HelloBoxStitch" pitchFamily="2" charset="0"/>
              </a:rPr>
              <a:t>The Kit Fox</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216539"/>
          </a:xfrm>
          <a:prstGeom prst="rect">
            <a:avLst/>
          </a:prstGeom>
          <a:noFill/>
        </p:spPr>
        <p:txBody>
          <a:bodyPr wrap="square" rtlCol="0">
            <a:spAutoFit/>
          </a:bodyPr>
          <a:lstStyle/>
          <a:p>
            <a:r>
              <a:rPr lang="en-US" sz="1200" dirty="0" smtClean="0">
                <a:latin typeface="Comic Sans MS" pitchFamily="66" charset="0"/>
              </a:rPr>
              <a:t>The Kit Fox is the smallest  fox that lives in the desert.  It only weighs 3 to 5 pounds and is only 20 to 30 inches long from the tip of his tail to the tip of his </a:t>
            </a:r>
            <a:r>
              <a:rPr lang="en-US" sz="1200" b="1" dirty="0" smtClean="0">
                <a:latin typeface="Comic Sans MS" pitchFamily="66" charset="0"/>
              </a:rPr>
              <a:t>snout</a:t>
            </a:r>
            <a:r>
              <a:rPr lang="en-US" sz="1200" dirty="0" smtClean="0">
                <a:latin typeface="Comic Sans MS" pitchFamily="66" charset="0"/>
              </a:rPr>
              <a:t>.  </a:t>
            </a:r>
          </a:p>
          <a:p>
            <a:endParaRPr lang="en-US" sz="1200" dirty="0" smtClean="0">
              <a:latin typeface="Comic Sans MS" pitchFamily="66" charset="0"/>
            </a:endParaRPr>
          </a:p>
          <a:p>
            <a:r>
              <a:rPr lang="en-US" sz="1200" dirty="0" smtClean="0">
                <a:latin typeface="Comic Sans MS" pitchFamily="66" charset="0"/>
              </a:rPr>
              <a:t>It likes to eat rodents, small birds, scorpions, insects, and spiders.  </a:t>
            </a:r>
          </a:p>
          <a:p>
            <a:endParaRPr lang="en-US" sz="1200" dirty="0" smtClean="0">
              <a:latin typeface="Comic Sans MS" pitchFamily="66" charset="0"/>
            </a:endParaRPr>
          </a:p>
          <a:p>
            <a:r>
              <a:rPr lang="en-US" sz="1200" dirty="0" smtClean="0">
                <a:latin typeface="Comic Sans MS" pitchFamily="66" charset="0"/>
              </a:rPr>
              <a:t>It is light tan-grey above with tan on sides and below.  It has a black tip on its tail.  Its ears are very large, which help it to </a:t>
            </a:r>
            <a:r>
              <a:rPr lang="en-US" sz="1200" b="1" dirty="0" smtClean="0">
                <a:latin typeface="Comic Sans MS" pitchFamily="66" charset="0"/>
              </a:rPr>
              <a:t>regulate</a:t>
            </a:r>
            <a:r>
              <a:rPr lang="en-US" sz="1200" dirty="0" smtClean="0">
                <a:latin typeface="Comic Sans MS" pitchFamily="66" charset="0"/>
              </a:rPr>
              <a:t> its body temperature.  It lives in southwestern United States, favoring the </a:t>
            </a:r>
            <a:r>
              <a:rPr lang="en-US" sz="1200" b="1" dirty="0" smtClean="0">
                <a:latin typeface="Comic Sans MS" pitchFamily="66" charset="0"/>
              </a:rPr>
              <a:t>arid</a:t>
            </a:r>
            <a:r>
              <a:rPr lang="en-US" sz="1200" dirty="0" smtClean="0">
                <a:latin typeface="Comic Sans MS" pitchFamily="66" charset="0"/>
              </a:rPr>
              <a:t> climate.</a:t>
            </a:r>
          </a:p>
          <a:p>
            <a:endParaRPr lang="en-US" sz="1200" dirty="0" smtClean="0">
              <a:latin typeface="Comic Sans MS" pitchFamily="66" charset="0"/>
            </a:endParaRPr>
          </a:p>
          <a:p>
            <a:r>
              <a:rPr lang="en-US" sz="1200" dirty="0" smtClean="0">
                <a:latin typeface="Comic Sans MS" pitchFamily="66" charset="0"/>
              </a:rPr>
              <a:t>The Kit Fox has adapted to living in the desert by living in the arid environment, such as desert scrub and grasslands.  They can also be found in urban areas.  They use their ears to regulate their temperature by lowering it when necessary.  The ears of the Kit Fox are also used for exceptional hearing.  Its tan-grey coat helps it to blend in with its surroundings (</a:t>
            </a:r>
            <a:r>
              <a:rPr lang="en-US" sz="1200" b="1" dirty="0" smtClean="0">
                <a:latin typeface="Comic Sans MS" pitchFamily="66" charset="0"/>
              </a:rPr>
              <a:t>camouflage</a:t>
            </a:r>
            <a:r>
              <a:rPr lang="en-US" sz="1200" dirty="0" smtClean="0">
                <a:latin typeface="Comic Sans MS" pitchFamily="66" charset="0"/>
              </a:rPr>
              <a:t>) but it is </a:t>
            </a:r>
            <a:r>
              <a:rPr lang="en-US" sz="1200" b="1" dirty="0" smtClean="0">
                <a:latin typeface="Comic Sans MS" pitchFamily="66" charset="0"/>
              </a:rPr>
              <a:t>nocturnal</a:t>
            </a:r>
            <a:r>
              <a:rPr lang="en-US" sz="1200" dirty="0" smtClean="0">
                <a:latin typeface="Comic Sans MS" pitchFamily="66" charset="0"/>
              </a:rPr>
              <a:t>, so it spends a majority of its time in the dark.</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462760"/>
          </a:xfrm>
          <a:prstGeom prst="rect">
            <a:avLst/>
          </a:prstGeom>
          <a:noFill/>
        </p:spPr>
        <p:txBody>
          <a:bodyPr wrap="square" rtlCol="0">
            <a:spAutoFit/>
          </a:bodyPr>
          <a:lstStyle/>
          <a:p>
            <a:r>
              <a:rPr lang="en-US" sz="1200" dirty="0" smtClean="0">
                <a:latin typeface="Comic Sans MS" pitchFamily="66" charset="0"/>
              </a:rPr>
              <a:t>The Kit Fox is primarily </a:t>
            </a:r>
            <a:r>
              <a:rPr lang="en-US" sz="1200" b="1" dirty="0" smtClean="0">
                <a:latin typeface="Comic Sans MS" pitchFamily="66" charset="0"/>
              </a:rPr>
              <a:t>carnivorous</a:t>
            </a:r>
            <a:r>
              <a:rPr lang="en-US" sz="1200" dirty="0" smtClean="0">
                <a:latin typeface="Comic Sans MS" pitchFamily="66" charset="0"/>
              </a:rPr>
              <a:t>, and hunts a large variety of </a:t>
            </a:r>
            <a:r>
              <a:rPr lang="en-US" sz="1200" b="1" dirty="0" smtClean="0">
                <a:latin typeface="Comic Sans MS" pitchFamily="66" charset="0"/>
              </a:rPr>
              <a:t>prey</a:t>
            </a:r>
            <a:r>
              <a:rPr lang="en-US" sz="1200" dirty="0" smtClean="0">
                <a:latin typeface="Comic Sans MS" pitchFamily="66" charset="0"/>
              </a:rPr>
              <a:t>, including kangaroo rats, cottontail rabbits,  black-tailed jackrabbits, meadow voles, hares, prairie dogs, insects, lizards, snakes, fish, and ground-dwelling birds.  It goes out to hunt shortly after sunset.  Even though the Kit Fox is primarily carnivorous, if it cannot find prey to eat, it has been known to eat tomatoes, cactus fruit, and other fruit.  Kit Fox families will hunt together, and can hunt in the same areas as other Kit Foxes, but they do not normally hunt together.  The Kit Fox is small, but it has even been known to snack on poisonous scorpions.</a:t>
            </a:r>
          </a:p>
          <a:p>
            <a:endParaRPr lang="en-US" sz="1200" dirty="0" smtClean="0">
              <a:latin typeface="Comic Sans MS" pitchFamily="66" charset="0"/>
            </a:endParaRPr>
          </a:p>
          <a:p>
            <a:r>
              <a:rPr lang="en-US" sz="1200" dirty="0" smtClean="0">
                <a:latin typeface="Comic Sans MS" pitchFamily="66" charset="0"/>
              </a:rPr>
              <a:t>To live in, the Kit Fox will either dig its own </a:t>
            </a:r>
            <a:r>
              <a:rPr lang="en-US" sz="1200" b="1" dirty="0" smtClean="0">
                <a:latin typeface="Comic Sans MS" pitchFamily="66" charset="0"/>
              </a:rPr>
              <a:t>dens</a:t>
            </a:r>
            <a:r>
              <a:rPr lang="en-US" sz="1200" dirty="0" smtClean="0">
                <a:latin typeface="Comic Sans MS" pitchFamily="66" charset="0"/>
              </a:rPr>
              <a:t> or move into and enlarge small </a:t>
            </a:r>
            <a:r>
              <a:rPr lang="en-US" sz="1200" b="1" dirty="0" smtClean="0">
                <a:latin typeface="Comic Sans MS" pitchFamily="66" charset="0"/>
              </a:rPr>
              <a:t>burrows</a:t>
            </a:r>
            <a:r>
              <a:rPr lang="en-US" sz="1200" dirty="0" smtClean="0">
                <a:latin typeface="Comic Sans MS" pitchFamily="66" charset="0"/>
              </a:rPr>
              <a:t> left behind by ground squirrels and kangaroo rats.  They use larger family dens during the months of December to February when they are expecting a litter.  Litters are born throughout March and April, averaging four pups per litter.  They become independent at five to six months.  Both parents take a part in raising their young.  Kits usually live 5 to 6 years.</a:t>
            </a:r>
            <a:r>
              <a:rPr lang="en-US" sz="1400" dirty="0">
                <a:latin typeface="Comic Sans MS" pitchFamily="66" charset="0"/>
              </a:rPr>
              <a:t> </a:t>
            </a:r>
          </a:p>
          <a:p>
            <a:endParaRPr lang="en-US" dirty="0"/>
          </a:p>
        </p:txBody>
      </p:sp>
      <p:sp>
        <p:nvSpPr>
          <p:cNvPr id="12" name="Rectangle 11"/>
          <p:cNvSpPr/>
          <p:nvPr/>
        </p:nvSpPr>
        <p:spPr>
          <a:xfrm>
            <a:off x="5791200" y="0"/>
            <a:ext cx="3270447" cy="830997"/>
          </a:xfrm>
          <a:prstGeom prst="rect">
            <a:avLst/>
          </a:prstGeom>
        </p:spPr>
        <p:txBody>
          <a:bodyPr wrap="none">
            <a:spAutoFit/>
          </a:bodyPr>
          <a:lstStyle/>
          <a:p>
            <a:r>
              <a:rPr lang="en-US" sz="4800" b="1" u="sng" dirty="0" smtClean="0">
                <a:latin typeface="HelloBoxStitch" pitchFamily="2" charset="0"/>
                <a:ea typeface="HelloBoxStitch" pitchFamily="2" charset="0"/>
              </a:rPr>
              <a:t>The Kit Fox</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1).jpg"/>
          <p:cNvPicPr>
            <a:picLocks noChangeAspect="1"/>
          </p:cNvPicPr>
          <p:nvPr/>
        </p:nvPicPr>
        <p:blipFill>
          <a:blip r:embed="rId4" cstate="print"/>
          <a:stretch>
            <a:fillRect/>
          </a:stretch>
        </p:blipFill>
        <p:spPr>
          <a:xfrm>
            <a:off x="0" y="0"/>
            <a:ext cx="1066800" cy="812042"/>
          </a:xfrm>
          <a:prstGeom prst="rect">
            <a:avLst/>
          </a:prstGeom>
        </p:spPr>
      </p:pic>
      <p:pic>
        <p:nvPicPr>
          <p:cNvPr id="16" name="Picture 15" descr="images (1).jpg"/>
          <p:cNvPicPr>
            <a:picLocks noChangeAspect="1"/>
          </p:cNvPicPr>
          <p:nvPr/>
        </p:nvPicPr>
        <p:blipFill>
          <a:blip r:embed="rId4" cstate="print"/>
          <a:stretch>
            <a:fillRect/>
          </a:stretch>
        </p:blipFill>
        <p:spPr>
          <a:xfrm>
            <a:off x="4800600" y="0"/>
            <a:ext cx="1066800" cy="812042"/>
          </a:xfrm>
          <a:prstGeom prst="rect">
            <a:avLst/>
          </a:prstGeom>
        </p:spPr>
      </p:pic>
      <p:pic>
        <p:nvPicPr>
          <p:cNvPr id="17" name="Picture 16" descr="download (5).jpg"/>
          <p:cNvPicPr>
            <a:picLocks noChangeAspect="1"/>
          </p:cNvPicPr>
          <p:nvPr/>
        </p:nvPicPr>
        <p:blipFill>
          <a:blip r:embed="rId5" cstate="print"/>
          <a:stretch>
            <a:fillRect/>
          </a:stretch>
        </p:blipFill>
        <p:spPr>
          <a:xfrm>
            <a:off x="1066801" y="5586678"/>
            <a:ext cx="1828800" cy="1271322"/>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270447" cy="830997"/>
          </a:xfrm>
          <a:prstGeom prst="rect">
            <a:avLst/>
          </a:prstGeom>
        </p:spPr>
        <p:txBody>
          <a:bodyPr wrap="none">
            <a:spAutoFit/>
          </a:bodyPr>
          <a:lstStyle/>
          <a:p>
            <a:r>
              <a:rPr lang="en-US" sz="4800" b="1" u="sng" dirty="0" smtClean="0">
                <a:latin typeface="HelloBoxStitch" pitchFamily="2" charset="0"/>
                <a:ea typeface="HelloBoxStitch" pitchFamily="2" charset="0"/>
              </a:rPr>
              <a:t>The Kit Fox</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62979"/>
          </a:xfrm>
          <a:prstGeom prst="rect">
            <a:avLst/>
          </a:prstGeom>
          <a:noFill/>
        </p:spPr>
        <p:txBody>
          <a:bodyPr wrap="square" rtlCol="0">
            <a:spAutoFit/>
          </a:bodyPr>
          <a:lstStyle/>
          <a:p>
            <a:r>
              <a:rPr lang="en-US" sz="1400" dirty="0" smtClean="0">
                <a:latin typeface="Comic Sans MS" pitchFamily="66" charset="0"/>
              </a:rPr>
              <a:t>The Kit Fox is the smallest  fox that lives in the desert.  It only weighs 3 to 5 pounds and is only 20 to 30 inches long from the tip of his tail to the tip of his </a:t>
            </a:r>
            <a:r>
              <a:rPr lang="en-US" sz="1400" b="1" dirty="0" smtClean="0">
                <a:latin typeface="Comic Sans MS" pitchFamily="66" charset="0"/>
              </a:rPr>
              <a:t>snout</a:t>
            </a:r>
            <a:r>
              <a:rPr lang="en-US" sz="1400" dirty="0" smtClean="0">
                <a:latin typeface="Comic Sans MS" pitchFamily="66" charset="0"/>
              </a:rPr>
              <a:t>.  </a:t>
            </a:r>
          </a:p>
          <a:p>
            <a:endParaRPr lang="en-US" sz="1400" dirty="0" smtClean="0">
              <a:latin typeface="Comic Sans MS" pitchFamily="66" charset="0"/>
            </a:endParaRPr>
          </a:p>
          <a:p>
            <a:r>
              <a:rPr lang="en-US" sz="1400" dirty="0" smtClean="0">
                <a:latin typeface="Comic Sans MS" pitchFamily="66" charset="0"/>
              </a:rPr>
              <a:t>It likes to eat rodents, small birds, scorpions, insects, and spiders.  </a:t>
            </a:r>
          </a:p>
          <a:p>
            <a:endParaRPr lang="en-US" sz="1400" dirty="0" smtClean="0">
              <a:latin typeface="Comic Sans MS" pitchFamily="66" charset="0"/>
            </a:endParaRPr>
          </a:p>
          <a:p>
            <a:r>
              <a:rPr lang="en-US" sz="1400" dirty="0" smtClean="0">
                <a:latin typeface="Comic Sans MS" pitchFamily="66" charset="0"/>
              </a:rPr>
              <a:t>It is light tan-grey above with tan on sides and below.  It has a black tip on its tail.  Its ears are very large. </a:t>
            </a:r>
          </a:p>
          <a:p>
            <a:endParaRPr lang="en-US" sz="1400" dirty="0" smtClean="0">
              <a:latin typeface="Comic Sans MS" pitchFamily="66" charset="0"/>
            </a:endParaRPr>
          </a:p>
          <a:p>
            <a:r>
              <a:rPr lang="en-US" sz="1400" dirty="0" smtClean="0">
                <a:latin typeface="Comic Sans MS" pitchFamily="66" charset="0"/>
              </a:rPr>
              <a:t>It lives in southwestern United States, favoring the dry</a:t>
            </a:r>
            <a:r>
              <a:rPr lang="en-US" sz="1400" b="1" dirty="0" smtClean="0">
                <a:latin typeface="Comic Sans MS" pitchFamily="66" charset="0"/>
              </a:rPr>
              <a:t> climate</a:t>
            </a:r>
            <a:r>
              <a:rPr lang="en-US" sz="1400" dirty="0" smtClean="0">
                <a:latin typeface="Comic Sans MS" pitchFamily="66" charset="0"/>
              </a:rPr>
              <a:t>. The Kit Fox lives in desert scrub and grasslands.  They can also be found in urban areas.  </a:t>
            </a:r>
          </a:p>
          <a:p>
            <a:endParaRPr lang="en-US" sz="1400" dirty="0" smtClean="0">
              <a:latin typeface="Comic Sans MS" pitchFamily="66" charset="0"/>
            </a:endParaRPr>
          </a:p>
          <a:p>
            <a:r>
              <a:rPr lang="en-US" sz="1400" dirty="0" smtClean="0">
                <a:latin typeface="Comic Sans MS" pitchFamily="66" charset="0"/>
              </a:rPr>
              <a:t>They use their ears to stay warm. The ears of the Kit Fox are also used for  hearing.  Its tan-grey coat helps it to blend in with the desert (</a:t>
            </a:r>
            <a:r>
              <a:rPr lang="en-US" sz="1400" b="1" dirty="0" smtClean="0">
                <a:latin typeface="Comic Sans MS" pitchFamily="66" charset="0"/>
              </a:rPr>
              <a:t>camouflage</a:t>
            </a:r>
            <a:r>
              <a:rPr lang="en-US" sz="1400" dirty="0" smtClean="0">
                <a:latin typeface="Comic Sans MS" pitchFamily="66" charset="0"/>
              </a:rPr>
              <a:t>) but it is </a:t>
            </a:r>
            <a:r>
              <a:rPr lang="en-US" sz="1400" b="1" dirty="0" smtClean="0">
                <a:latin typeface="Comic Sans MS" pitchFamily="66" charset="0"/>
              </a:rPr>
              <a:t>nocturnal</a:t>
            </a:r>
            <a:r>
              <a:rPr lang="en-US" sz="1400" dirty="0" smtClean="0">
                <a:latin typeface="Comic Sans MS" pitchFamily="66" charset="0"/>
              </a:rPr>
              <a:t>, so it spends its time in the dark.</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785652"/>
          </a:xfrm>
          <a:prstGeom prst="rect">
            <a:avLst/>
          </a:prstGeom>
          <a:noFill/>
        </p:spPr>
        <p:txBody>
          <a:bodyPr wrap="square" rtlCol="0">
            <a:spAutoFit/>
          </a:bodyPr>
          <a:lstStyle/>
          <a:p>
            <a:r>
              <a:rPr lang="en-US" sz="1400" dirty="0" smtClean="0">
                <a:latin typeface="Comic Sans MS" pitchFamily="66" charset="0"/>
              </a:rPr>
              <a:t>The Kit Fox is primarily </a:t>
            </a:r>
            <a:r>
              <a:rPr lang="en-US" sz="1400" b="1" dirty="0" smtClean="0">
                <a:latin typeface="Comic Sans MS" pitchFamily="66" charset="0"/>
              </a:rPr>
              <a:t>carnivorous</a:t>
            </a:r>
            <a:r>
              <a:rPr lang="en-US" sz="1400" dirty="0" smtClean="0">
                <a:latin typeface="Comic Sans MS" pitchFamily="66" charset="0"/>
              </a:rPr>
              <a:t>, and hunts a large variety of </a:t>
            </a:r>
            <a:r>
              <a:rPr lang="en-US" sz="1400" b="1" dirty="0" smtClean="0">
                <a:latin typeface="Comic Sans MS" pitchFamily="66" charset="0"/>
              </a:rPr>
              <a:t>prey</a:t>
            </a:r>
            <a:r>
              <a:rPr lang="en-US" sz="1400" dirty="0" smtClean="0">
                <a:latin typeface="Comic Sans MS" pitchFamily="66" charset="0"/>
              </a:rPr>
              <a:t>, including kangaroo rats, cottontail rabbits,  black-tailed jackrabbits, meadow voles, hares, prairie dogs, insects, lizards, snakes, fish, and ground-dwelling birds.  It goes out to hunt shortly after sunset. Kit Fox families will hunt together. The Kit Fox is small, but it has even been known to snack on poisonous scorpions.</a:t>
            </a:r>
          </a:p>
          <a:p>
            <a:endParaRPr lang="en-US" sz="1400" dirty="0" smtClean="0">
              <a:latin typeface="Comic Sans MS" pitchFamily="66" charset="0"/>
            </a:endParaRPr>
          </a:p>
          <a:p>
            <a:r>
              <a:rPr lang="en-US" sz="1400" dirty="0" smtClean="0">
                <a:latin typeface="Comic Sans MS" pitchFamily="66" charset="0"/>
              </a:rPr>
              <a:t>To live in, the Kit Fox will either dig its own </a:t>
            </a:r>
            <a:r>
              <a:rPr lang="en-US" sz="1400" b="1" dirty="0" smtClean="0">
                <a:latin typeface="Comic Sans MS" pitchFamily="66" charset="0"/>
              </a:rPr>
              <a:t>dens</a:t>
            </a:r>
            <a:r>
              <a:rPr lang="en-US" sz="1400" dirty="0" smtClean="0">
                <a:latin typeface="Comic Sans MS" pitchFamily="66" charset="0"/>
              </a:rPr>
              <a:t> or move into small </a:t>
            </a:r>
            <a:r>
              <a:rPr lang="en-US" sz="1400" b="1" dirty="0" smtClean="0">
                <a:latin typeface="Comic Sans MS" pitchFamily="66" charset="0"/>
              </a:rPr>
              <a:t>burrows</a:t>
            </a:r>
            <a:r>
              <a:rPr lang="en-US" sz="1400" dirty="0" smtClean="0">
                <a:latin typeface="Comic Sans MS" pitchFamily="66" charset="0"/>
              </a:rPr>
              <a:t> left behind by ground squirrels and kangaroo rats.  They use larger family dens  when they are expecting a litter.  Litters  have four pups per litter. Both parents take a part in raising their young.  Kits usually live 5 to 6 years</a:t>
            </a:r>
            <a:r>
              <a:rPr lang="en-US" sz="1600" dirty="0" smtClean="0">
                <a:latin typeface="Comic Sans MS" pitchFamily="66" charset="0"/>
              </a:rPr>
              <a:t>.</a:t>
            </a:r>
            <a:r>
              <a:rPr lang="en-US" sz="1600" dirty="0">
                <a:latin typeface="Comic Sans MS" pitchFamily="66" charset="0"/>
              </a:rPr>
              <a:t> </a:t>
            </a:r>
            <a:endParaRPr lang="en-US" sz="1600" dirty="0"/>
          </a:p>
        </p:txBody>
      </p:sp>
      <p:sp>
        <p:nvSpPr>
          <p:cNvPr id="12" name="Rectangle 11"/>
          <p:cNvSpPr/>
          <p:nvPr/>
        </p:nvSpPr>
        <p:spPr>
          <a:xfrm>
            <a:off x="5791200" y="0"/>
            <a:ext cx="3270447" cy="830997"/>
          </a:xfrm>
          <a:prstGeom prst="rect">
            <a:avLst/>
          </a:prstGeom>
        </p:spPr>
        <p:txBody>
          <a:bodyPr wrap="none">
            <a:spAutoFit/>
          </a:bodyPr>
          <a:lstStyle/>
          <a:p>
            <a:r>
              <a:rPr lang="en-US" sz="4800" b="1" u="sng" dirty="0" smtClean="0">
                <a:latin typeface="HelloBoxStitch" pitchFamily="2" charset="0"/>
                <a:ea typeface="HelloBoxStitch" pitchFamily="2" charset="0"/>
              </a:rPr>
              <a:t>The Kit Fox</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1).jpg"/>
          <p:cNvPicPr>
            <a:picLocks noChangeAspect="1"/>
          </p:cNvPicPr>
          <p:nvPr/>
        </p:nvPicPr>
        <p:blipFill>
          <a:blip r:embed="rId4" cstate="print"/>
          <a:stretch>
            <a:fillRect/>
          </a:stretch>
        </p:blipFill>
        <p:spPr>
          <a:xfrm>
            <a:off x="0" y="0"/>
            <a:ext cx="1066800" cy="812042"/>
          </a:xfrm>
          <a:prstGeom prst="rect">
            <a:avLst/>
          </a:prstGeom>
        </p:spPr>
      </p:pic>
      <p:pic>
        <p:nvPicPr>
          <p:cNvPr id="16" name="Picture 15" descr="images (1).jpg"/>
          <p:cNvPicPr>
            <a:picLocks noChangeAspect="1"/>
          </p:cNvPicPr>
          <p:nvPr/>
        </p:nvPicPr>
        <p:blipFill>
          <a:blip r:embed="rId4" cstate="print"/>
          <a:stretch>
            <a:fillRect/>
          </a:stretch>
        </p:blipFill>
        <p:spPr>
          <a:xfrm>
            <a:off x="4800600" y="0"/>
            <a:ext cx="1066800" cy="812042"/>
          </a:xfrm>
          <a:prstGeom prst="rect">
            <a:avLst/>
          </a:prstGeom>
        </p:spPr>
      </p:pic>
      <p:pic>
        <p:nvPicPr>
          <p:cNvPr id="17" name="Picture 16" descr="download (5).jpg"/>
          <p:cNvPicPr>
            <a:picLocks noChangeAspect="1"/>
          </p:cNvPicPr>
          <p:nvPr/>
        </p:nvPicPr>
        <p:blipFill>
          <a:blip r:embed="rId5" cstate="print"/>
          <a:stretch>
            <a:fillRect/>
          </a:stretch>
        </p:blipFill>
        <p:spPr>
          <a:xfrm>
            <a:off x="1066801" y="5586678"/>
            <a:ext cx="1828800" cy="1271322"/>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270447" cy="830997"/>
          </a:xfrm>
          <a:prstGeom prst="rect">
            <a:avLst/>
          </a:prstGeom>
        </p:spPr>
        <p:txBody>
          <a:bodyPr wrap="none">
            <a:spAutoFit/>
          </a:bodyPr>
          <a:lstStyle/>
          <a:p>
            <a:r>
              <a:rPr lang="en-US" sz="4800" b="1" u="sng" dirty="0" smtClean="0">
                <a:latin typeface="HelloBoxStitch" pitchFamily="2" charset="0"/>
                <a:ea typeface="HelloBoxStitch" pitchFamily="2" charset="0"/>
              </a:rPr>
              <a:t>The Kit Fox</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724644"/>
          </a:xfrm>
          <a:prstGeom prst="rect">
            <a:avLst/>
          </a:prstGeom>
          <a:noFill/>
        </p:spPr>
        <p:txBody>
          <a:bodyPr wrap="square" rtlCol="0">
            <a:spAutoFit/>
          </a:bodyPr>
          <a:lstStyle/>
          <a:p>
            <a:r>
              <a:rPr lang="en-US" dirty="0" smtClean="0">
                <a:latin typeface="Comic Sans MS" pitchFamily="66" charset="0"/>
              </a:rPr>
              <a:t>The Kit Fox is the smallest  fox that lives in the desert.  </a:t>
            </a:r>
          </a:p>
          <a:p>
            <a:endParaRPr lang="en-US" dirty="0" smtClean="0">
              <a:latin typeface="Comic Sans MS" pitchFamily="66" charset="0"/>
            </a:endParaRPr>
          </a:p>
          <a:p>
            <a:r>
              <a:rPr lang="en-US" dirty="0" smtClean="0">
                <a:latin typeface="Comic Sans MS" pitchFamily="66" charset="0"/>
              </a:rPr>
              <a:t>It only weighs 3 to 5 pounds and is only 20 to 30 inches long.</a:t>
            </a:r>
          </a:p>
          <a:p>
            <a:endParaRPr lang="en-US" dirty="0" smtClean="0">
              <a:latin typeface="Comic Sans MS" pitchFamily="66" charset="0"/>
            </a:endParaRPr>
          </a:p>
          <a:p>
            <a:r>
              <a:rPr lang="en-US" dirty="0" smtClean="0">
                <a:latin typeface="Comic Sans MS" pitchFamily="66" charset="0"/>
              </a:rPr>
              <a:t>It likes to eat rodents, small birds, scorpions, insects, and spiders.  </a:t>
            </a:r>
          </a:p>
          <a:p>
            <a:endParaRPr lang="en-US" dirty="0" smtClean="0">
              <a:latin typeface="Comic Sans MS" pitchFamily="66" charset="0"/>
            </a:endParaRPr>
          </a:p>
          <a:p>
            <a:r>
              <a:rPr lang="en-US" dirty="0" smtClean="0">
                <a:latin typeface="Comic Sans MS" pitchFamily="66" charset="0"/>
              </a:rPr>
              <a:t>It is light tan-grey.</a:t>
            </a:r>
          </a:p>
          <a:p>
            <a:endParaRPr lang="en-US" dirty="0" smtClean="0">
              <a:latin typeface="Comic Sans MS" pitchFamily="66" charset="0"/>
            </a:endParaRPr>
          </a:p>
          <a:p>
            <a:r>
              <a:rPr lang="en-US" dirty="0" smtClean="0">
                <a:latin typeface="Comic Sans MS" pitchFamily="66" charset="0"/>
              </a:rPr>
              <a:t>It has a black tip on its tail. </a:t>
            </a:r>
          </a:p>
          <a:p>
            <a:endParaRPr lang="en-US" dirty="0" smtClean="0">
              <a:latin typeface="Comic Sans MS" pitchFamily="66" charset="0"/>
            </a:endParaRPr>
          </a:p>
          <a:p>
            <a:r>
              <a:rPr lang="en-US" dirty="0" smtClean="0">
                <a:latin typeface="Comic Sans MS" pitchFamily="66" charset="0"/>
              </a:rPr>
              <a:t>Its ears are very large. </a:t>
            </a:r>
          </a:p>
          <a:p>
            <a:endParaRPr lang="en-US" dirty="0" smtClean="0">
              <a:latin typeface="Comic Sans MS" pitchFamily="66" charset="0"/>
            </a:endParaRPr>
          </a:p>
          <a:p>
            <a:r>
              <a:rPr lang="en-US" dirty="0" smtClean="0">
                <a:latin typeface="Comic Sans MS" pitchFamily="66" charset="0"/>
              </a:rPr>
              <a:t>It lives in southwestern United States.</a:t>
            </a:r>
          </a:p>
          <a:p>
            <a:r>
              <a:rPr lang="en-US" dirty="0" smtClean="0">
                <a:latin typeface="Comic Sans MS" pitchFamily="66" charset="0"/>
              </a:rPr>
              <a:t>Kits usually live 5 to 6 years. </a:t>
            </a:r>
            <a:endParaRPr lang="en-US" dirty="0" smtClean="0"/>
          </a:p>
          <a:p>
            <a:endParaRPr lang="en-US" dirty="0" smtClean="0">
              <a:latin typeface="Comic Sans MS" pitchFamily="66" charset="0"/>
            </a:endParaRP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801314"/>
          </a:xfrm>
          <a:prstGeom prst="rect">
            <a:avLst/>
          </a:prstGeom>
          <a:noFill/>
        </p:spPr>
        <p:txBody>
          <a:bodyPr wrap="square" rtlCol="0">
            <a:spAutoFit/>
          </a:bodyPr>
          <a:lstStyle/>
          <a:p>
            <a:r>
              <a:rPr lang="en-US" dirty="0" smtClean="0">
                <a:latin typeface="Comic Sans MS" pitchFamily="66" charset="0"/>
              </a:rPr>
              <a:t>The Kit Fox lives in desert scrub and grasslands.  </a:t>
            </a:r>
          </a:p>
          <a:p>
            <a:endParaRPr lang="en-US" dirty="0" smtClean="0">
              <a:latin typeface="Comic Sans MS" pitchFamily="66" charset="0"/>
            </a:endParaRPr>
          </a:p>
          <a:p>
            <a:r>
              <a:rPr lang="en-US" dirty="0" smtClean="0">
                <a:latin typeface="Comic Sans MS" pitchFamily="66" charset="0"/>
              </a:rPr>
              <a:t>They use their ears to stay warm.</a:t>
            </a:r>
          </a:p>
          <a:p>
            <a:endParaRPr lang="en-US" dirty="0" smtClean="0">
              <a:latin typeface="Comic Sans MS" pitchFamily="66" charset="0"/>
            </a:endParaRPr>
          </a:p>
          <a:p>
            <a:r>
              <a:rPr lang="en-US" dirty="0" smtClean="0">
                <a:latin typeface="Comic Sans MS" pitchFamily="66" charset="0"/>
              </a:rPr>
              <a:t> It spends its time in the dark.</a:t>
            </a:r>
          </a:p>
          <a:p>
            <a:endParaRPr lang="en-US" dirty="0" smtClean="0">
              <a:latin typeface="Comic Sans MS" pitchFamily="66" charset="0"/>
            </a:endParaRPr>
          </a:p>
          <a:p>
            <a:r>
              <a:rPr lang="en-US" dirty="0" smtClean="0">
                <a:latin typeface="Comic Sans MS" pitchFamily="66" charset="0"/>
              </a:rPr>
              <a:t>The Kit Fox eats kangaroo rats, cottontail rabbits,  black-tailed jackrabbits, meadow voles, hares, prairie dogs, insects, lizards, snakes, fish, and ground-dwelling birds.</a:t>
            </a:r>
          </a:p>
          <a:p>
            <a:endParaRPr lang="en-US" dirty="0" smtClean="0">
              <a:latin typeface="Comic Sans MS" pitchFamily="66" charset="0"/>
            </a:endParaRPr>
          </a:p>
          <a:p>
            <a:r>
              <a:rPr lang="en-US" dirty="0" smtClean="0">
                <a:latin typeface="Comic Sans MS" pitchFamily="66" charset="0"/>
              </a:rPr>
              <a:t>They live in dens. </a:t>
            </a:r>
          </a:p>
          <a:p>
            <a:endParaRPr lang="en-US" dirty="0" smtClean="0">
              <a:latin typeface="Comic Sans MS" pitchFamily="66" charset="0"/>
            </a:endParaRPr>
          </a:p>
          <a:p>
            <a:r>
              <a:rPr lang="en-US" dirty="0" smtClean="0">
                <a:latin typeface="Comic Sans MS" pitchFamily="66" charset="0"/>
              </a:rPr>
              <a:t>They have 4 pups at a time.</a:t>
            </a:r>
          </a:p>
          <a:p>
            <a:endParaRPr lang="en-US" dirty="0" smtClean="0">
              <a:latin typeface="Comic Sans MS" pitchFamily="66" charset="0"/>
            </a:endParaRPr>
          </a:p>
        </p:txBody>
      </p:sp>
      <p:sp>
        <p:nvSpPr>
          <p:cNvPr id="12" name="Rectangle 11"/>
          <p:cNvSpPr/>
          <p:nvPr/>
        </p:nvSpPr>
        <p:spPr>
          <a:xfrm>
            <a:off x="5791200" y="0"/>
            <a:ext cx="3270447" cy="830997"/>
          </a:xfrm>
          <a:prstGeom prst="rect">
            <a:avLst/>
          </a:prstGeom>
        </p:spPr>
        <p:txBody>
          <a:bodyPr wrap="none">
            <a:spAutoFit/>
          </a:bodyPr>
          <a:lstStyle/>
          <a:p>
            <a:r>
              <a:rPr lang="en-US" sz="4800" b="1" u="sng" dirty="0" smtClean="0">
                <a:latin typeface="HelloBoxStitch" pitchFamily="2" charset="0"/>
                <a:ea typeface="HelloBoxStitch" pitchFamily="2" charset="0"/>
              </a:rPr>
              <a:t>The Kit Fox</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1).jpg"/>
          <p:cNvPicPr>
            <a:picLocks noChangeAspect="1"/>
          </p:cNvPicPr>
          <p:nvPr/>
        </p:nvPicPr>
        <p:blipFill>
          <a:blip r:embed="rId4" cstate="print"/>
          <a:stretch>
            <a:fillRect/>
          </a:stretch>
        </p:blipFill>
        <p:spPr>
          <a:xfrm>
            <a:off x="0" y="0"/>
            <a:ext cx="1066800" cy="812042"/>
          </a:xfrm>
          <a:prstGeom prst="rect">
            <a:avLst/>
          </a:prstGeom>
        </p:spPr>
      </p:pic>
      <p:pic>
        <p:nvPicPr>
          <p:cNvPr id="16" name="Picture 15" descr="images (1).jpg"/>
          <p:cNvPicPr>
            <a:picLocks noChangeAspect="1"/>
          </p:cNvPicPr>
          <p:nvPr/>
        </p:nvPicPr>
        <p:blipFill>
          <a:blip r:embed="rId4" cstate="print"/>
          <a:stretch>
            <a:fillRect/>
          </a:stretch>
        </p:blipFill>
        <p:spPr>
          <a:xfrm>
            <a:off x="4800600" y="0"/>
            <a:ext cx="1066800" cy="812042"/>
          </a:xfrm>
          <a:prstGeom prst="rect">
            <a:avLst/>
          </a:prstGeom>
        </p:spPr>
      </p:pic>
      <p:pic>
        <p:nvPicPr>
          <p:cNvPr id="17" name="Picture 16" descr="download (5).jpg"/>
          <p:cNvPicPr>
            <a:picLocks noChangeAspect="1"/>
          </p:cNvPicPr>
          <p:nvPr/>
        </p:nvPicPr>
        <p:blipFill>
          <a:blip r:embed="rId5" cstate="print"/>
          <a:stretch>
            <a:fillRect/>
          </a:stretch>
        </p:blipFill>
        <p:spPr>
          <a:xfrm>
            <a:off x="1066801" y="5586678"/>
            <a:ext cx="1828800" cy="1271322"/>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1).jpg"/>
          <p:cNvPicPr>
            <a:picLocks noChangeAspect="1"/>
          </p:cNvPicPr>
          <p:nvPr/>
        </p:nvPicPr>
        <p:blipFill>
          <a:blip r:embed="rId2" cstate="print"/>
          <a:stretch>
            <a:fillRect/>
          </a:stretch>
        </p:blipFill>
        <p:spPr>
          <a:xfrm>
            <a:off x="2514600" y="1600200"/>
            <a:ext cx="3209925" cy="4301961"/>
          </a:xfrm>
          <a:prstGeom prst="rect">
            <a:avLst/>
          </a:prstGeom>
        </p:spPr>
      </p:pic>
      <p:sp>
        <p:nvSpPr>
          <p:cNvPr id="4" name="TextBox 3"/>
          <p:cNvSpPr txBox="1"/>
          <p:nvPr/>
        </p:nvSpPr>
        <p:spPr>
          <a:xfrm>
            <a:off x="1066800" y="152400"/>
            <a:ext cx="6968574"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Kit Fox</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304800" y="58674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5715000" y="59436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638800" y="45720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010400" y="25908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667000" y="16764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2438400"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524000" y="5334000"/>
            <a:ext cx="12192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2362200"/>
            <a:ext cx="685800" cy="152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648200" y="3886200"/>
            <a:ext cx="990600" cy="762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791200" y="1143000"/>
            <a:ext cx="3048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257800" y="2895600"/>
            <a:ext cx="1752600" cy="76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477000" y="36576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5257800" y="3200400"/>
            <a:ext cx="1219200" cy="838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181600" y="5867400"/>
            <a:ext cx="533400" cy="381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Habitat</a:t>
            </a:r>
            <a:endParaRPr lang="en-US" dirty="0">
              <a:latin typeface="Comic Sans MS" pitchFamily="66" charset="0"/>
            </a:endParaRPr>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Diet</a:t>
            </a:r>
            <a:endParaRPr lang="en-US" dirty="0">
              <a:latin typeface="Comic Sans MS" pitchFamily="66" charset="0"/>
            </a:endParaRPr>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Life Span</a:t>
            </a:r>
            <a:endParaRPr lang="en-US" dirty="0">
              <a:latin typeface="Comic Sans MS" pitchFamily="66" charset="0"/>
            </a:endParaRPr>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0"/>
            <a:ext cx="3066865" cy="923330"/>
          </a:xfrm>
          <a:prstGeom prst="rect">
            <a:avLst/>
          </a:prstGeom>
        </p:spPr>
        <p:txBody>
          <a:bodyPr wrap="none">
            <a:spAutoFit/>
          </a:bodyPr>
          <a:lstStyle/>
          <a:p>
            <a:r>
              <a:rPr lang="en-US" sz="5400" b="1" u="sng" dirty="0" smtClean="0">
                <a:latin typeface="HelloBoxStitch" pitchFamily="2" charset="0"/>
                <a:ea typeface="HelloBoxStitch" pitchFamily="2" charset="0"/>
              </a:rPr>
              <a:t>Kit Foxes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667000" y="2286000"/>
            <a:ext cx="3581400" cy="18288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Kit Foxes</a:t>
            </a:r>
            <a:endParaRPr lang="en-US" sz="5400" dirty="0">
              <a:latin typeface="HelloBoxStitch" pitchFamily="2" charset="0"/>
              <a:ea typeface="HelloBoxStitch" pitchFamily="2" charset="0"/>
            </a:endParaRPr>
          </a:p>
        </p:txBody>
      </p:sp>
      <p:pic>
        <p:nvPicPr>
          <p:cNvPr id="6" name="Picture 5" descr="images (1).jpg"/>
          <p:cNvPicPr>
            <a:picLocks noChangeAspect="1"/>
          </p:cNvPicPr>
          <p:nvPr/>
        </p:nvPicPr>
        <p:blipFill>
          <a:blip r:embed="rId2" cstate="print"/>
          <a:stretch>
            <a:fillRect/>
          </a:stretch>
        </p:blipFill>
        <p:spPr>
          <a:xfrm>
            <a:off x="-1" y="5029200"/>
            <a:ext cx="2402541" cy="1828800"/>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0"/>
            <a:ext cx="7672293"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Kit Fox</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mages (1).jpg"/>
          <p:cNvPicPr>
            <a:picLocks noChangeAspect="1"/>
          </p:cNvPicPr>
          <p:nvPr/>
        </p:nvPicPr>
        <p:blipFill>
          <a:blip r:embed="rId2" cstate="print"/>
          <a:stretch>
            <a:fillRect/>
          </a:stretch>
        </p:blipFill>
        <p:spPr>
          <a:xfrm>
            <a:off x="2743200" y="5697940"/>
            <a:ext cx="1524000" cy="1160060"/>
          </a:xfrm>
          <a:prstGeom prst="rect">
            <a:avLst/>
          </a:prstGeom>
        </p:spPr>
      </p:pic>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3159839" cy="923330"/>
          </a:xfrm>
          <a:prstGeom prst="rect">
            <a:avLst/>
          </a:prstGeom>
        </p:spPr>
        <p:txBody>
          <a:bodyPr wrap="none">
            <a:spAutoFit/>
          </a:bodyPr>
          <a:lstStyle/>
          <a:p>
            <a:r>
              <a:rPr lang="en-US" sz="5400" b="1" u="sng" dirty="0" smtClean="0">
                <a:latin typeface="HelloBoxStitch" pitchFamily="2" charset="0"/>
                <a:ea typeface="HelloBoxStitch" pitchFamily="2" charset="0"/>
              </a:rPr>
              <a:t>Kit Foxes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3"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4" cstate="print"/>
          <a:stretch>
            <a:fillRect/>
          </a:stretch>
        </p:blipFill>
        <p:spPr>
          <a:xfrm>
            <a:off x="0" y="4168551"/>
            <a:ext cx="1752600" cy="2689449"/>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228600"/>
            <a:ext cx="3066865" cy="923330"/>
          </a:xfrm>
          <a:prstGeom prst="rect">
            <a:avLst/>
          </a:prstGeom>
        </p:spPr>
        <p:txBody>
          <a:bodyPr wrap="none">
            <a:spAutoFit/>
          </a:bodyPr>
          <a:lstStyle/>
          <a:p>
            <a:r>
              <a:rPr lang="en-US" sz="5400" b="1" u="sng" dirty="0" smtClean="0">
                <a:latin typeface="HelloBoxStitch" pitchFamily="2" charset="0"/>
                <a:ea typeface="HelloBoxStitch" pitchFamily="2" charset="0"/>
              </a:rPr>
              <a:t>Kit Foxes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images (1).jpg"/>
          <p:cNvPicPr>
            <a:picLocks noChangeAspect="1"/>
          </p:cNvPicPr>
          <p:nvPr/>
        </p:nvPicPr>
        <p:blipFill>
          <a:blip r:embed="rId2" cstate="print"/>
          <a:stretch>
            <a:fillRect/>
          </a:stretch>
        </p:blipFill>
        <p:spPr>
          <a:xfrm>
            <a:off x="1524000" y="0"/>
            <a:ext cx="914400" cy="696036"/>
          </a:xfrm>
          <a:prstGeom prst="rect">
            <a:avLst/>
          </a:prstGeom>
        </p:spPr>
      </p:pic>
      <p:pic>
        <p:nvPicPr>
          <p:cNvPr id="12" name="Picture 11" descr="images (1).jpg"/>
          <p:cNvPicPr>
            <a:picLocks noChangeAspect="1"/>
          </p:cNvPicPr>
          <p:nvPr/>
        </p:nvPicPr>
        <p:blipFill>
          <a:blip r:embed="rId2" cstate="print"/>
          <a:stretch>
            <a:fillRect/>
          </a:stretch>
        </p:blipFill>
        <p:spPr>
          <a:xfrm flipH="1">
            <a:off x="6477000" y="0"/>
            <a:ext cx="838200" cy="696036"/>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52400"/>
            <a:ext cx="3066865" cy="923330"/>
          </a:xfrm>
          <a:prstGeom prst="rect">
            <a:avLst/>
          </a:prstGeom>
        </p:spPr>
        <p:txBody>
          <a:bodyPr wrap="none">
            <a:spAutoFit/>
          </a:bodyPr>
          <a:lstStyle/>
          <a:p>
            <a:r>
              <a:rPr lang="en-US" sz="5400" b="1" u="sng" dirty="0" smtClean="0">
                <a:latin typeface="HelloBoxStitch" pitchFamily="2" charset="0"/>
                <a:ea typeface="HelloBoxStitch" pitchFamily="2" charset="0"/>
              </a:rPr>
              <a:t>Kit Foxes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images (1).jpg"/>
          <p:cNvPicPr>
            <a:picLocks noChangeAspect="1"/>
          </p:cNvPicPr>
          <p:nvPr/>
        </p:nvPicPr>
        <p:blipFill>
          <a:blip r:embed="rId2" cstate="print"/>
          <a:stretch>
            <a:fillRect/>
          </a:stretch>
        </p:blipFill>
        <p:spPr>
          <a:xfrm>
            <a:off x="1524000" y="0"/>
            <a:ext cx="914400" cy="696036"/>
          </a:xfrm>
          <a:prstGeom prst="rect">
            <a:avLst/>
          </a:prstGeom>
        </p:spPr>
      </p:pic>
      <p:pic>
        <p:nvPicPr>
          <p:cNvPr id="7" name="Picture 6" descr="images (1).jpg"/>
          <p:cNvPicPr>
            <a:picLocks noChangeAspect="1"/>
          </p:cNvPicPr>
          <p:nvPr/>
        </p:nvPicPr>
        <p:blipFill>
          <a:blip r:embed="rId2" cstate="print"/>
          <a:stretch>
            <a:fillRect/>
          </a:stretch>
        </p:blipFill>
        <p:spPr>
          <a:xfrm flipH="1">
            <a:off x="6477000" y="0"/>
            <a:ext cx="838200" cy="696036"/>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363147" cy="923330"/>
          </a:xfrm>
          <a:prstGeom prst="rect">
            <a:avLst/>
          </a:prstGeom>
        </p:spPr>
        <p:txBody>
          <a:bodyPr wrap="none">
            <a:spAutoFit/>
          </a:bodyPr>
          <a:lstStyle/>
          <a:p>
            <a:r>
              <a:rPr lang="en-US" sz="5400" b="1" u="sng" dirty="0" smtClean="0">
                <a:latin typeface="HelloBoxStitch" pitchFamily="2" charset="0"/>
                <a:ea typeface="HelloBoxStitch" pitchFamily="2" charset="0"/>
              </a:rPr>
              <a:t>Kit Fox</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mages (1).jpg"/>
          <p:cNvPicPr>
            <a:picLocks noChangeAspect="1"/>
          </p:cNvPicPr>
          <p:nvPr/>
        </p:nvPicPr>
        <p:blipFill>
          <a:blip r:embed="rId2" cstate="print"/>
          <a:stretch>
            <a:fillRect/>
          </a:stretch>
        </p:blipFill>
        <p:spPr>
          <a:xfrm>
            <a:off x="-1" y="5334000"/>
            <a:ext cx="2002117" cy="152400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137" y="152400"/>
            <a:ext cx="8367996"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My Kit Fox Adventure Story</a:t>
            </a:r>
            <a:r>
              <a:rPr lang="en-US" sz="2800" b="1" u="sng" dirty="0" smtClean="0">
                <a:latin typeface="the bubble letters" pitchFamily="2" charset="0"/>
              </a:rPr>
              <a:t>!</a:t>
            </a:r>
            <a:endParaRPr lang="en-US" sz="2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mages (2).jpg"/>
          <p:cNvPicPr>
            <a:picLocks noChangeAspect="1"/>
          </p:cNvPicPr>
          <p:nvPr/>
        </p:nvPicPr>
        <p:blipFill>
          <a:blip r:embed="rId2" cstate="print"/>
          <a:stretch>
            <a:fillRect/>
          </a:stretch>
        </p:blipFill>
        <p:spPr>
          <a:xfrm>
            <a:off x="762000" y="2236134"/>
            <a:ext cx="2590800" cy="2476500"/>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629520" cy="830997"/>
          </a:xfrm>
          <a:prstGeom prst="rect">
            <a:avLst/>
          </a:prstGeom>
        </p:spPr>
        <p:txBody>
          <a:bodyPr wrap="none">
            <a:spAutoFit/>
          </a:bodyPr>
          <a:lstStyle/>
          <a:p>
            <a:r>
              <a:rPr lang="en-US" sz="4800" b="1" u="sng" dirty="0" smtClean="0">
                <a:latin typeface="HelloBoxStitch" pitchFamily="2" charset="0"/>
                <a:ea typeface="HelloBoxStitch" pitchFamily="2" charset="0"/>
              </a:rPr>
              <a:t>The </a:t>
            </a:r>
            <a:r>
              <a:rPr lang="en-US" sz="4800" b="1" u="sng" dirty="0" err="1" smtClean="0">
                <a:latin typeface="HelloBoxStitch" pitchFamily="2" charset="0"/>
                <a:ea typeface="HelloBoxStitch" pitchFamily="2" charset="0"/>
              </a:rPr>
              <a:t>Javelina</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585871"/>
          </a:xfrm>
          <a:prstGeom prst="rect">
            <a:avLst/>
          </a:prstGeom>
          <a:noFill/>
        </p:spPr>
        <p:txBody>
          <a:bodyPr wrap="square" rtlCol="0">
            <a:spAutoFit/>
          </a:bodyPr>
          <a:lstStyle/>
          <a:p>
            <a:r>
              <a:rPr lang="en-US" sz="1200" dirty="0" smtClean="0">
                <a:latin typeface="Comic Sans MS" pitchFamily="66" charset="0"/>
              </a:rPr>
              <a:t>The </a:t>
            </a:r>
            <a:r>
              <a:rPr lang="en-US" sz="1200" dirty="0" err="1" smtClean="0">
                <a:latin typeface="Comic Sans MS" pitchFamily="66" charset="0"/>
              </a:rPr>
              <a:t>Javelina</a:t>
            </a:r>
            <a:r>
              <a:rPr lang="en-US" sz="1200" dirty="0" smtClean="0">
                <a:latin typeface="Comic Sans MS" pitchFamily="66" charset="0"/>
              </a:rPr>
              <a:t>, or Peccary, is a pig-like animal, but is not actually a pig.  Typically, it grows to be nearly two feet tall, and weighs anywhere from 35 – 55 pounds when it reaches adulthood.  </a:t>
            </a:r>
          </a:p>
          <a:p>
            <a:endParaRPr lang="en-US" sz="1200" dirty="0" smtClean="0">
              <a:latin typeface="Comic Sans MS" pitchFamily="66" charset="0"/>
            </a:endParaRPr>
          </a:p>
          <a:p>
            <a:r>
              <a:rPr lang="en-US" sz="1200" dirty="0" smtClean="0">
                <a:latin typeface="Comic Sans MS" pitchFamily="66" charset="0"/>
              </a:rPr>
              <a:t>Like pigs, the </a:t>
            </a:r>
            <a:r>
              <a:rPr lang="en-US" sz="1200" dirty="0" err="1" smtClean="0">
                <a:latin typeface="Comic Sans MS" pitchFamily="66" charset="0"/>
              </a:rPr>
              <a:t>Javelina</a:t>
            </a:r>
            <a:r>
              <a:rPr lang="en-US" sz="1200" dirty="0" smtClean="0">
                <a:latin typeface="Comic Sans MS" pitchFamily="66" charset="0"/>
              </a:rPr>
              <a:t> has a snout and hoofed feet.  It has very sharp tusks that it uses to </a:t>
            </a:r>
            <a:r>
              <a:rPr lang="en-US" sz="1200" b="1" dirty="0" smtClean="0">
                <a:latin typeface="Comic Sans MS" pitchFamily="66" charset="0"/>
              </a:rPr>
              <a:t>charge</a:t>
            </a:r>
            <a:r>
              <a:rPr lang="en-US" sz="1200" dirty="0" smtClean="0">
                <a:latin typeface="Comic Sans MS" pitchFamily="66" charset="0"/>
              </a:rPr>
              <a:t> and to dig for food.  The tusks are what give the </a:t>
            </a:r>
            <a:r>
              <a:rPr lang="en-US" sz="1200" dirty="0" err="1" smtClean="0">
                <a:latin typeface="Comic Sans MS" pitchFamily="66" charset="0"/>
              </a:rPr>
              <a:t>Javelina</a:t>
            </a:r>
            <a:r>
              <a:rPr lang="en-US" sz="1200" dirty="0" smtClean="0">
                <a:latin typeface="Comic Sans MS" pitchFamily="66" charset="0"/>
              </a:rPr>
              <a:t> their name, because it is the Spanish word for “javelin.”  This animal came from South America, but there is a large amount found in Arizona, specifically the desert area.  </a:t>
            </a:r>
          </a:p>
          <a:p>
            <a:endParaRPr lang="en-US" sz="1200" dirty="0" smtClean="0">
              <a:latin typeface="Comic Sans MS" pitchFamily="66" charset="0"/>
            </a:endParaRPr>
          </a:p>
          <a:p>
            <a:r>
              <a:rPr lang="en-US" sz="1200" dirty="0" smtClean="0">
                <a:latin typeface="Comic Sans MS" pitchFamily="66" charset="0"/>
              </a:rPr>
              <a:t>The </a:t>
            </a:r>
            <a:r>
              <a:rPr lang="en-US" sz="1200" dirty="0" err="1" smtClean="0">
                <a:latin typeface="Comic Sans MS" pitchFamily="66" charset="0"/>
              </a:rPr>
              <a:t>Javelina</a:t>
            </a:r>
            <a:r>
              <a:rPr lang="en-US" sz="1200" dirty="0" smtClean="0">
                <a:latin typeface="Comic Sans MS" pitchFamily="66" charset="0"/>
              </a:rPr>
              <a:t> is grey or black, with a distinctive white color that runs from shoulder to shoulder.  It is not colored in a way that camouflages it, but this animal lives in </a:t>
            </a:r>
            <a:r>
              <a:rPr lang="en-US" sz="1200" b="1" dirty="0" smtClean="0">
                <a:latin typeface="Comic Sans MS" pitchFamily="66" charset="0"/>
              </a:rPr>
              <a:t>herds</a:t>
            </a:r>
            <a:r>
              <a:rPr lang="en-US" sz="1200" dirty="0" smtClean="0">
                <a:latin typeface="Comic Sans MS" pitchFamily="66" charset="0"/>
              </a:rPr>
              <a:t>.  They rely on each other to </a:t>
            </a:r>
            <a:r>
              <a:rPr lang="en-US" sz="1200" b="1" dirty="0" smtClean="0">
                <a:latin typeface="Comic Sans MS" pitchFamily="66" charset="0"/>
              </a:rPr>
              <a:t>defend</a:t>
            </a:r>
            <a:r>
              <a:rPr lang="en-US" sz="1200" dirty="0" smtClean="0">
                <a:latin typeface="Comic Sans MS" pitchFamily="66" charset="0"/>
              </a:rPr>
              <a:t> territory, protect against </a:t>
            </a:r>
            <a:r>
              <a:rPr lang="en-US" sz="1200" b="1" dirty="0" smtClean="0">
                <a:latin typeface="Comic Sans MS" pitchFamily="66" charset="0"/>
              </a:rPr>
              <a:t>predators</a:t>
            </a:r>
            <a:r>
              <a:rPr lang="en-US" sz="1200" dirty="0" smtClean="0">
                <a:latin typeface="Comic Sans MS" pitchFamily="66" charset="0"/>
              </a:rPr>
              <a:t>, regulate temperature, and interact </a:t>
            </a:r>
            <a:r>
              <a:rPr lang="en-US" sz="1200" b="1" dirty="0" smtClean="0">
                <a:latin typeface="Comic Sans MS" pitchFamily="66" charset="0"/>
              </a:rPr>
              <a:t>socially</a:t>
            </a:r>
            <a:r>
              <a:rPr lang="en-US" sz="1200" dirty="0" smtClean="0">
                <a:latin typeface="Comic Sans MS" pitchFamily="66" charset="0"/>
              </a:rPr>
              <a:t>.  When the desert is cold, the </a:t>
            </a:r>
            <a:r>
              <a:rPr lang="en-US" sz="1200" dirty="0" err="1" smtClean="0">
                <a:latin typeface="Comic Sans MS" pitchFamily="66" charset="0"/>
              </a:rPr>
              <a:t>Javelina</a:t>
            </a:r>
            <a:r>
              <a:rPr lang="en-US" sz="1200" dirty="0" smtClean="0">
                <a:latin typeface="Comic Sans MS" pitchFamily="66" charset="0"/>
              </a:rPr>
              <a:t> stand very close to other members in their herd to maintain body heat, but they are usually active at night, but during the day, they will roll around in water or mud to cool off.  They also like to live in areas of the desert that have water.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724096"/>
          </a:xfrm>
          <a:prstGeom prst="rect">
            <a:avLst/>
          </a:prstGeom>
          <a:noFill/>
        </p:spPr>
        <p:txBody>
          <a:bodyPr wrap="square" rtlCol="0">
            <a:spAutoFit/>
          </a:bodyPr>
          <a:lstStyle/>
          <a:p>
            <a:r>
              <a:rPr lang="en-US" sz="1200" dirty="0" smtClean="0">
                <a:latin typeface="Comic Sans MS" pitchFamily="66" charset="0"/>
              </a:rPr>
              <a:t> </a:t>
            </a:r>
            <a:r>
              <a:rPr lang="en-US" sz="1200" dirty="0" err="1" smtClean="0">
                <a:latin typeface="Comic Sans MS" pitchFamily="66" charset="0"/>
              </a:rPr>
              <a:t>Javelina</a:t>
            </a:r>
            <a:r>
              <a:rPr lang="en-US" sz="1200" dirty="0" smtClean="0">
                <a:latin typeface="Comic Sans MS" pitchFamily="66" charset="0"/>
              </a:rPr>
              <a:t> are found in many different habitats, so the food they eat varies.  They like to eat roots, fruit, cacti, and seeds.  Prickly pear cactus is a favorite of the </a:t>
            </a:r>
            <a:r>
              <a:rPr lang="en-US" sz="1200" dirty="0" err="1" smtClean="0">
                <a:latin typeface="Comic Sans MS" pitchFamily="66" charset="0"/>
              </a:rPr>
              <a:t>Javelina</a:t>
            </a:r>
            <a:r>
              <a:rPr lang="en-US" sz="1200" dirty="0" smtClean="0">
                <a:latin typeface="Comic Sans MS" pitchFamily="66" charset="0"/>
              </a:rPr>
              <a:t>. </a:t>
            </a:r>
          </a:p>
          <a:p>
            <a:endParaRPr lang="en-US" sz="1200" dirty="0" smtClean="0">
              <a:latin typeface="Comic Sans MS" pitchFamily="66" charset="0"/>
            </a:endParaRPr>
          </a:p>
          <a:p>
            <a:r>
              <a:rPr lang="en-US" sz="1200" dirty="0" smtClean="0">
                <a:latin typeface="Comic Sans MS" pitchFamily="66" charset="0"/>
              </a:rPr>
              <a:t> Its predators are coyotes and mountain lions.   </a:t>
            </a:r>
            <a:r>
              <a:rPr lang="en-US" sz="1200" dirty="0" err="1" smtClean="0">
                <a:latin typeface="Comic Sans MS" pitchFamily="66" charset="0"/>
              </a:rPr>
              <a:t>Javelina</a:t>
            </a:r>
            <a:r>
              <a:rPr lang="en-US" sz="1200" dirty="0" smtClean="0">
                <a:latin typeface="Comic Sans MS" pitchFamily="66" charset="0"/>
              </a:rPr>
              <a:t> will charge at their predators, and live in herds to help keep them safe.  Sometimes, when it looks like they are charging, they are actually running away from something.  </a:t>
            </a:r>
          </a:p>
          <a:p>
            <a:endParaRPr lang="en-US" sz="1200" dirty="0" smtClean="0">
              <a:latin typeface="Comic Sans MS" pitchFamily="66" charset="0"/>
            </a:endParaRPr>
          </a:p>
          <a:p>
            <a:r>
              <a:rPr lang="en-US" sz="1200" dirty="0" smtClean="0">
                <a:latin typeface="Comic Sans MS" pitchFamily="66" charset="0"/>
              </a:rPr>
              <a:t>Their eyesight is very poor, but they have a very keen sense of smell, which they use to their advantage when searching from food.  </a:t>
            </a:r>
          </a:p>
          <a:p>
            <a:endParaRPr lang="en-US" sz="1200" dirty="0" smtClean="0">
              <a:latin typeface="Comic Sans MS" pitchFamily="66" charset="0"/>
            </a:endParaRPr>
          </a:p>
          <a:p>
            <a:r>
              <a:rPr lang="en-US" sz="1200" dirty="0" smtClean="0">
                <a:latin typeface="Comic Sans MS" pitchFamily="66" charset="0"/>
              </a:rPr>
              <a:t>They breed year-round, and baby </a:t>
            </a:r>
            <a:r>
              <a:rPr lang="en-US" sz="1200" dirty="0" err="1" smtClean="0">
                <a:latin typeface="Comic Sans MS" pitchFamily="66" charset="0"/>
              </a:rPr>
              <a:t>Javelina</a:t>
            </a:r>
            <a:r>
              <a:rPr lang="en-US" sz="1200" dirty="0" smtClean="0">
                <a:latin typeface="Comic Sans MS" pitchFamily="66" charset="0"/>
              </a:rPr>
              <a:t> are born a reddish-brown color.</a:t>
            </a:r>
          </a:p>
          <a:p>
            <a:r>
              <a:rPr lang="en-US" sz="1400" dirty="0">
                <a:latin typeface="Comic Sans MS" pitchFamily="66" charset="0"/>
              </a:rPr>
              <a:t> </a:t>
            </a:r>
          </a:p>
          <a:p>
            <a:endParaRPr lang="en-US" dirty="0"/>
          </a:p>
        </p:txBody>
      </p:sp>
      <p:sp>
        <p:nvSpPr>
          <p:cNvPr id="12" name="Rectangle 11"/>
          <p:cNvSpPr/>
          <p:nvPr/>
        </p:nvSpPr>
        <p:spPr>
          <a:xfrm>
            <a:off x="5514480" y="0"/>
            <a:ext cx="3629520" cy="830997"/>
          </a:xfrm>
          <a:prstGeom prst="rect">
            <a:avLst/>
          </a:prstGeom>
        </p:spPr>
        <p:txBody>
          <a:bodyPr wrap="none">
            <a:spAutoFit/>
          </a:bodyPr>
          <a:lstStyle/>
          <a:p>
            <a:r>
              <a:rPr lang="en-US" sz="4800" b="1" u="sng" dirty="0" smtClean="0">
                <a:latin typeface="HelloBoxStitch" pitchFamily="2" charset="0"/>
                <a:ea typeface="HelloBoxStitch" pitchFamily="2" charset="0"/>
              </a:rPr>
              <a:t>The </a:t>
            </a:r>
            <a:r>
              <a:rPr lang="en-US" sz="4800" b="1" u="sng" dirty="0" err="1" smtClean="0">
                <a:latin typeface="HelloBoxStitch" pitchFamily="2" charset="0"/>
                <a:ea typeface="HelloBoxStitch" pitchFamily="2" charset="0"/>
              </a:rPr>
              <a:t>Javelina</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2).jpg"/>
          <p:cNvPicPr>
            <a:picLocks noChangeAspect="1"/>
          </p:cNvPicPr>
          <p:nvPr/>
        </p:nvPicPr>
        <p:blipFill>
          <a:blip r:embed="rId4" cstate="print"/>
          <a:stretch>
            <a:fillRect/>
          </a:stretch>
        </p:blipFill>
        <p:spPr>
          <a:xfrm>
            <a:off x="152400" y="152400"/>
            <a:ext cx="784860" cy="750234"/>
          </a:xfrm>
          <a:prstGeom prst="rect">
            <a:avLst/>
          </a:prstGeom>
        </p:spPr>
      </p:pic>
      <p:pic>
        <p:nvPicPr>
          <p:cNvPr id="16" name="Picture 15" descr="images (2).jpg"/>
          <p:cNvPicPr>
            <a:picLocks noChangeAspect="1"/>
          </p:cNvPicPr>
          <p:nvPr/>
        </p:nvPicPr>
        <p:blipFill>
          <a:blip r:embed="rId4" cstate="print"/>
          <a:stretch>
            <a:fillRect/>
          </a:stretch>
        </p:blipFill>
        <p:spPr>
          <a:xfrm>
            <a:off x="4724400" y="0"/>
            <a:ext cx="784860" cy="750234"/>
          </a:xfrm>
          <a:prstGeom prst="rect">
            <a:avLst/>
          </a:prstGeom>
        </p:spPr>
      </p:pic>
      <p:pic>
        <p:nvPicPr>
          <p:cNvPr id="17" name="Picture 16" descr="download (4).jpg"/>
          <p:cNvPicPr>
            <a:picLocks noChangeAspect="1"/>
          </p:cNvPicPr>
          <p:nvPr/>
        </p:nvPicPr>
        <p:blipFill>
          <a:blip r:embed="rId5" cstate="print"/>
          <a:stretch>
            <a:fillRect/>
          </a:stretch>
        </p:blipFill>
        <p:spPr>
          <a:xfrm>
            <a:off x="1066799" y="5638800"/>
            <a:ext cx="1832131" cy="121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Adaptations</a:t>
            </a:r>
            <a:endParaRPr lang="en-US" dirty="0">
              <a:latin typeface="Comic Sans MS" pitchFamily="66" charset="0"/>
            </a:endParaRPr>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Size</a:t>
            </a:r>
            <a:endParaRPr lang="en-US" dirty="0">
              <a:latin typeface="Comic Sans MS" pitchFamily="66" charset="0"/>
            </a:endParaRPr>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Babies</a:t>
            </a:r>
            <a:endParaRPr lang="en-US" dirty="0">
              <a:latin typeface="Comic Sans MS" pitchFamily="66" charset="0"/>
            </a:endParaRPr>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629520" cy="830997"/>
          </a:xfrm>
          <a:prstGeom prst="rect">
            <a:avLst/>
          </a:prstGeom>
        </p:spPr>
        <p:txBody>
          <a:bodyPr wrap="none">
            <a:spAutoFit/>
          </a:bodyPr>
          <a:lstStyle/>
          <a:p>
            <a:r>
              <a:rPr lang="en-US" sz="4800" b="1" u="sng" dirty="0" smtClean="0">
                <a:latin typeface="HelloBoxStitch" pitchFamily="2" charset="0"/>
                <a:ea typeface="HelloBoxStitch" pitchFamily="2" charset="0"/>
              </a:rPr>
              <a:t>The </a:t>
            </a:r>
            <a:r>
              <a:rPr lang="en-US" sz="4800" b="1" u="sng" dirty="0" err="1" smtClean="0">
                <a:latin typeface="HelloBoxStitch" pitchFamily="2" charset="0"/>
                <a:ea typeface="HelloBoxStitch" pitchFamily="2" charset="0"/>
              </a:rPr>
              <a:t>Javelina</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185761"/>
          </a:xfrm>
          <a:prstGeom prst="rect">
            <a:avLst/>
          </a:prstGeom>
          <a:noFill/>
        </p:spPr>
        <p:txBody>
          <a:bodyPr wrap="square" rtlCol="0">
            <a:spAutoFit/>
          </a:bodyPr>
          <a:lstStyle/>
          <a:p>
            <a:r>
              <a:rPr lang="en-US" sz="1400" dirty="0" smtClean="0">
                <a:latin typeface="Comic Sans MS" pitchFamily="66" charset="0"/>
              </a:rPr>
              <a:t>The </a:t>
            </a:r>
            <a:r>
              <a:rPr lang="en-US" sz="1400" dirty="0" err="1" smtClean="0">
                <a:latin typeface="Comic Sans MS" pitchFamily="66" charset="0"/>
              </a:rPr>
              <a:t>Javelina</a:t>
            </a:r>
            <a:r>
              <a:rPr lang="en-US" sz="1400" dirty="0" smtClean="0">
                <a:latin typeface="Comic Sans MS" pitchFamily="66" charset="0"/>
              </a:rPr>
              <a:t> is a pig-like animal, but is not actually a pig.  It grows to be nearly two feet tall, and weighs anywhere from 35 – 55 pounds. </a:t>
            </a:r>
          </a:p>
          <a:p>
            <a:endParaRPr lang="en-US" sz="1400" dirty="0" smtClean="0">
              <a:latin typeface="Comic Sans MS" pitchFamily="66" charset="0"/>
            </a:endParaRPr>
          </a:p>
          <a:p>
            <a:r>
              <a:rPr lang="en-US" sz="1400" dirty="0" smtClean="0">
                <a:latin typeface="Comic Sans MS" pitchFamily="66" charset="0"/>
              </a:rPr>
              <a:t>This animal came from South America, but there is a large amount found in Arizona, specifically the desert area. They also like to live in areas of the desert that have water. </a:t>
            </a:r>
          </a:p>
          <a:p>
            <a:endParaRPr lang="en-US" sz="1400" dirty="0" smtClean="0">
              <a:latin typeface="Comic Sans MS" pitchFamily="66" charset="0"/>
            </a:endParaRPr>
          </a:p>
          <a:p>
            <a:r>
              <a:rPr lang="en-US" sz="1400" dirty="0" smtClean="0">
                <a:latin typeface="Comic Sans MS" pitchFamily="66" charset="0"/>
              </a:rPr>
              <a:t>The </a:t>
            </a:r>
            <a:r>
              <a:rPr lang="en-US" sz="1400" dirty="0" err="1" smtClean="0">
                <a:latin typeface="Comic Sans MS" pitchFamily="66" charset="0"/>
              </a:rPr>
              <a:t>Javelina</a:t>
            </a:r>
            <a:r>
              <a:rPr lang="en-US" sz="1400" dirty="0" smtClean="0">
                <a:latin typeface="Comic Sans MS" pitchFamily="66" charset="0"/>
              </a:rPr>
              <a:t> is grey or black, with a white color that runs from shoulder to shoulder.  They live in </a:t>
            </a:r>
            <a:r>
              <a:rPr lang="en-US" sz="1400" b="1" dirty="0" smtClean="0">
                <a:latin typeface="Comic Sans MS" pitchFamily="66" charset="0"/>
              </a:rPr>
              <a:t>herds (</a:t>
            </a:r>
            <a:r>
              <a:rPr lang="en-US" sz="1400" dirty="0" smtClean="0">
                <a:latin typeface="Comic Sans MS" pitchFamily="66" charset="0"/>
              </a:rPr>
              <a:t>groups</a:t>
            </a:r>
            <a:r>
              <a:rPr lang="en-US" sz="1400" b="1" dirty="0" smtClean="0">
                <a:latin typeface="Comic Sans MS" pitchFamily="66" charset="0"/>
              </a:rPr>
              <a:t>)</a:t>
            </a:r>
            <a:r>
              <a:rPr lang="en-US" sz="1400" dirty="0" smtClean="0">
                <a:latin typeface="Comic Sans MS" pitchFamily="66" charset="0"/>
              </a:rPr>
              <a:t>.  They rely on each other to </a:t>
            </a:r>
            <a:r>
              <a:rPr lang="en-US" sz="1400" b="1" dirty="0" smtClean="0">
                <a:latin typeface="Comic Sans MS" pitchFamily="66" charset="0"/>
              </a:rPr>
              <a:t>defend</a:t>
            </a:r>
            <a:r>
              <a:rPr lang="en-US" sz="1400" dirty="0" smtClean="0">
                <a:latin typeface="Comic Sans MS" pitchFamily="66" charset="0"/>
              </a:rPr>
              <a:t> territory, protect against </a:t>
            </a:r>
            <a:r>
              <a:rPr lang="en-US" sz="1400" b="1" dirty="0" smtClean="0">
                <a:latin typeface="Comic Sans MS" pitchFamily="66" charset="0"/>
              </a:rPr>
              <a:t>predators</a:t>
            </a:r>
            <a:r>
              <a:rPr lang="en-US" sz="1400" dirty="0" smtClean="0">
                <a:latin typeface="Comic Sans MS" pitchFamily="66" charset="0"/>
              </a:rPr>
              <a:t>, stay warm, and talk to each other.  When the desert is cold, the </a:t>
            </a:r>
            <a:r>
              <a:rPr lang="en-US" sz="1400" dirty="0" err="1" smtClean="0">
                <a:latin typeface="Comic Sans MS" pitchFamily="66" charset="0"/>
              </a:rPr>
              <a:t>Javelina</a:t>
            </a:r>
            <a:r>
              <a:rPr lang="en-US" sz="1400" dirty="0" smtClean="0">
                <a:latin typeface="Comic Sans MS" pitchFamily="66" charset="0"/>
              </a:rPr>
              <a:t> stand very close to </a:t>
            </a:r>
            <a:r>
              <a:rPr lang="en-US" sz="1400" dirty="0" err="1" smtClean="0">
                <a:latin typeface="Comic Sans MS" pitchFamily="66" charset="0"/>
              </a:rPr>
              <a:t>eachother</a:t>
            </a:r>
            <a:r>
              <a:rPr lang="en-US" sz="1400" dirty="0" smtClean="0">
                <a:latin typeface="Comic Sans MS" pitchFamily="66" charset="0"/>
              </a:rPr>
              <a:t>. They are active at night, but during the day, they will roll around in water or mud to cool off.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462760"/>
          </a:xfrm>
          <a:prstGeom prst="rect">
            <a:avLst/>
          </a:prstGeom>
          <a:noFill/>
        </p:spPr>
        <p:txBody>
          <a:bodyPr wrap="square" rtlCol="0">
            <a:spAutoFit/>
          </a:bodyPr>
          <a:lstStyle/>
          <a:p>
            <a:r>
              <a:rPr lang="en-US" sz="1400" dirty="0" smtClean="0">
                <a:latin typeface="Comic Sans MS" pitchFamily="66" charset="0"/>
              </a:rPr>
              <a:t> Like pigs, the </a:t>
            </a:r>
            <a:r>
              <a:rPr lang="en-US" sz="1400" dirty="0" err="1" smtClean="0">
                <a:latin typeface="Comic Sans MS" pitchFamily="66" charset="0"/>
              </a:rPr>
              <a:t>Javelina</a:t>
            </a:r>
            <a:r>
              <a:rPr lang="en-US" sz="1400" dirty="0" smtClean="0">
                <a:latin typeface="Comic Sans MS" pitchFamily="66" charset="0"/>
              </a:rPr>
              <a:t> has a </a:t>
            </a:r>
            <a:r>
              <a:rPr lang="en-US" sz="1400" b="1" dirty="0" smtClean="0">
                <a:latin typeface="Comic Sans MS" pitchFamily="66" charset="0"/>
              </a:rPr>
              <a:t>snout</a:t>
            </a:r>
            <a:r>
              <a:rPr lang="en-US" sz="1400" dirty="0" smtClean="0">
                <a:latin typeface="Comic Sans MS" pitchFamily="66" charset="0"/>
              </a:rPr>
              <a:t> and hoofed feet.  It has very sharp tusks (javelin) that it uses to </a:t>
            </a:r>
            <a:r>
              <a:rPr lang="en-US" sz="1400" b="1" dirty="0" smtClean="0">
                <a:latin typeface="Comic Sans MS" pitchFamily="66" charset="0"/>
              </a:rPr>
              <a:t>charge</a:t>
            </a:r>
            <a:r>
              <a:rPr lang="en-US" sz="1400" dirty="0" smtClean="0">
                <a:latin typeface="Comic Sans MS" pitchFamily="66" charset="0"/>
              </a:rPr>
              <a:t> and to dig for food. </a:t>
            </a:r>
          </a:p>
          <a:p>
            <a:endParaRPr lang="en-US" sz="1400" dirty="0" smtClean="0">
              <a:latin typeface="Comic Sans MS" pitchFamily="66" charset="0"/>
            </a:endParaRPr>
          </a:p>
          <a:p>
            <a:r>
              <a:rPr lang="en-US" sz="1400" dirty="0" err="1" smtClean="0">
                <a:latin typeface="Comic Sans MS" pitchFamily="66" charset="0"/>
              </a:rPr>
              <a:t>Javelina</a:t>
            </a:r>
            <a:r>
              <a:rPr lang="en-US" sz="1400" dirty="0" smtClean="0">
                <a:latin typeface="Comic Sans MS" pitchFamily="66" charset="0"/>
              </a:rPr>
              <a:t> like to eat roots, fruit, cacti, and seeds.  Prickly pear cactus is a favorite of the </a:t>
            </a:r>
            <a:r>
              <a:rPr lang="en-US" sz="1400" dirty="0" err="1" smtClean="0">
                <a:latin typeface="Comic Sans MS" pitchFamily="66" charset="0"/>
              </a:rPr>
              <a:t>Javelina</a:t>
            </a:r>
            <a:r>
              <a:rPr lang="en-US" sz="1400" dirty="0" smtClean="0">
                <a:latin typeface="Comic Sans MS" pitchFamily="66" charset="0"/>
              </a:rPr>
              <a:t>. </a:t>
            </a:r>
          </a:p>
          <a:p>
            <a:endParaRPr lang="en-US" sz="1400" dirty="0" smtClean="0">
              <a:latin typeface="Comic Sans MS" pitchFamily="66" charset="0"/>
            </a:endParaRPr>
          </a:p>
          <a:p>
            <a:r>
              <a:rPr lang="en-US" sz="1400" dirty="0" smtClean="0">
                <a:latin typeface="Comic Sans MS" pitchFamily="66" charset="0"/>
              </a:rPr>
              <a:t> Its predators are coyotes and mountain lions.   </a:t>
            </a:r>
            <a:r>
              <a:rPr lang="en-US" sz="1400" dirty="0" err="1" smtClean="0">
                <a:latin typeface="Comic Sans MS" pitchFamily="66" charset="0"/>
              </a:rPr>
              <a:t>Javelina</a:t>
            </a:r>
            <a:r>
              <a:rPr lang="en-US" sz="1400" dirty="0" smtClean="0">
                <a:latin typeface="Comic Sans MS" pitchFamily="66" charset="0"/>
              </a:rPr>
              <a:t> will charge at their predators, and live in herds to help keep them safe.  Sometimes, when it looks like they are charging, they are really running away from something.  </a:t>
            </a:r>
          </a:p>
          <a:p>
            <a:endParaRPr lang="en-US" sz="1400" dirty="0" smtClean="0">
              <a:latin typeface="Comic Sans MS" pitchFamily="66" charset="0"/>
            </a:endParaRPr>
          </a:p>
          <a:p>
            <a:r>
              <a:rPr lang="en-US" sz="1400" dirty="0" smtClean="0">
                <a:latin typeface="Comic Sans MS" pitchFamily="66" charset="0"/>
              </a:rPr>
              <a:t>They cannot see very well, but they can smell! This helps them search for food!</a:t>
            </a:r>
          </a:p>
          <a:p>
            <a:endParaRPr lang="en-US" sz="1400" dirty="0" smtClean="0">
              <a:latin typeface="Comic Sans MS" pitchFamily="66" charset="0"/>
            </a:endParaRPr>
          </a:p>
          <a:p>
            <a:r>
              <a:rPr lang="en-US" sz="1400" dirty="0" smtClean="0">
                <a:latin typeface="Comic Sans MS" pitchFamily="66" charset="0"/>
              </a:rPr>
              <a:t>Baby </a:t>
            </a:r>
            <a:r>
              <a:rPr lang="en-US" sz="1400" dirty="0" err="1" smtClean="0">
                <a:latin typeface="Comic Sans MS" pitchFamily="66" charset="0"/>
              </a:rPr>
              <a:t>Javelinas</a:t>
            </a:r>
            <a:r>
              <a:rPr lang="en-US" sz="1400" dirty="0" smtClean="0">
                <a:latin typeface="Comic Sans MS" pitchFamily="66" charset="0"/>
              </a:rPr>
              <a:t> are born a reddish-brown color.</a:t>
            </a:r>
          </a:p>
          <a:p>
            <a:r>
              <a:rPr lang="en-US" sz="1400" dirty="0">
                <a:latin typeface="Comic Sans MS" pitchFamily="66" charset="0"/>
              </a:rPr>
              <a:t> </a:t>
            </a:r>
          </a:p>
          <a:p>
            <a:endParaRPr lang="en-US" dirty="0"/>
          </a:p>
        </p:txBody>
      </p:sp>
      <p:sp>
        <p:nvSpPr>
          <p:cNvPr id="12" name="Rectangle 11"/>
          <p:cNvSpPr/>
          <p:nvPr/>
        </p:nvSpPr>
        <p:spPr>
          <a:xfrm>
            <a:off x="5514480" y="0"/>
            <a:ext cx="3629520" cy="830997"/>
          </a:xfrm>
          <a:prstGeom prst="rect">
            <a:avLst/>
          </a:prstGeom>
        </p:spPr>
        <p:txBody>
          <a:bodyPr wrap="none">
            <a:spAutoFit/>
          </a:bodyPr>
          <a:lstStyle/>
          <a:p>
            <a:r>
              <a:rPr lang="en-US" sz="4800" b="1" u="sng" dirty="0" smtClean="0">
                <a:latin typeface="HelloBoxStitch" pitchFamily="2" charset="0"/>
                <a:ea typeface="HelloBoxStitch" pitchFamily="2" charset="0"/>
              </a:rPr>
              <a:t>The </a:t>
            </a:r>
            <a:r>
              <a:rPr lang="en-US" sz="4800" b="1" u="sng" dirty="0" err="1" smtClean="0">
                <a:latin typeface="HelloBoxStitch" pitchFamily="2" charset="0"/>
                <a:ea typeface="HelloBoxStitch" pitchFamily="2" charset="0"/>
              </a:rPr>
              <a:t>Javelina</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2).jpg"/>
          <p:cNvPicPr>
            <a:picLocks noChangeAspect="1"/>
          </p:cNvPicPr>
          <p:nvPr/>
        </p:nvPicPr>
        <p:blipFill>
          <a:blip r:embed="rId4" cstate="print"/>
          <a:stretch>
            <a:fillRect/>
          </a:stretch>
        </p:blipFill>
        <p:spPr>
          <a:xfrm>
            <a:off x="152400" y="152400"/>
            <a:ext cx="784860" cy="750234"/>
          </a:xfrm>
          <a:prstGeom prst="rect">
            <a:avLst/>
          </a:prstGeom>
        </p:spPr>
      </p:pic>
      <p:pic>
        <p:nvPicPr>
          <p:cNvPr id="16" name="Picture 15" descr="images (2).jpg"/>
          <p:cNvPicPr>
            <a:picLocks noChangeAspect="1"/>
          </p:cNvPicPr>
          <p:nvPr/>
        </p:nvPicPr>
        <p:blipFill>
          <a:blip r:embed="rId4" cstate="print"/>
          <a:stretch>
            <a:fillRect/>
          </a:stretch>
        </p:blipFill>
        <p:spPr>
          <a:xfrm>
            <a:off x="4724400" y="0"/>
            <a:ext cx="784860" cy="750234"/>
          </a:xfrm>
          <a:prstGeom prst="rect">
            <a:avLst/>
          </a:prstGeom>
        </p:spPr>
      </p:pic>
      <p:pic>
        <p:nvPicPr>
          <p:cNvPr id="17" name="Picture 16" descr="download (4).jpg"/>
          <p:cNvPicPr>
            <a:picLocks noChangeAspect="1"/>
          </p:cNvPicPr>
          <p:nvPr/>
        </p:nvPicPr>
        <p:blipFill>
          <a:blip r:embed="rId5" cstate="print"/>
          <a:stretch>
            <a:fillRect/>
          </a:stretch>
        </p:blipFill>
        <p:spPr>
          <a:xfrm>
            <a:off x="1066799" y="5638800"/>
            <a:ext cx="1832131" cy="1219200"/>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629520" cy="830997"/>
          </a:xfrm>
          <a:prstGeom prst="rect">
            <a:avLst/>
          </a:prstGeom>
        </p:spPr>
        <p:txBody>
          <a:bodyPr wrap="none">
            <a:spAutoFit/>
          </a:bodyPr>
          <a:lstStyle/>
          <a:p>
            <a:r>
              <a:rPr lang="en-US" sz="4800" b="1" u="sng" dirty="0" smtClean="0">
                <a:latin typeface="HelloBoxStitch" pitchFamily="2" charset="0"/>
                <a:ea typeface="HelloBoxStitch" pitchFamily="2" charset="0"/>
              </a:rPr>
              <a:t>The </a:t>
            </a:r>
            <a:r>
              <a:rPr lang="en-US" sz="4800" b="1" u="sng" dirty="0" err="1" smtClean="0">
                <a:latin typeface="HelloBoxStitch" pitchFamily="2" charset="0"/>
                <a:ea typeface="HelloBoxStitch" pitchFamily="2" charset="0"/>
              </a:rPr>
              <a:t>Javelina</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462760"/>
          </a:xfrm>
          <a:prstGeom prst="rect">
            <a:avLst/>
          </a:prstGeom>
          <a:noFill/>
        </p:spPr>
        <p:txBody>
          <a:bodyPr wrap="square" rtlCol="0">
            <a:spAutoFit/>
          </a:bodyPr>
          <a:lstStyle/>
          <a:p>
            <a:r>
              <a:rPr lang="en-US" sz="1600" dirty="0" smtClean="0">
                <a:latin typeface="Comic Sans MS" pitchFamily="66" charset="0"/>
              </a:rPr>
              <a:t>The </a:t>
            </a:r>
            <a:r>
              <a:rPr lang="en-US" sz="1600" dirty="0" err="1" smtClean="0">
                <a:latin typeface="Comic Sans MS" pitchFamily="66" charset="0"/>
              </a:rPr>
              <a:t>Javelina</a:t>
            </a:r>
            <a:r>
              <a:rPr lang="en-US" sz="1600" dirty="0" smtClean="0">
                <a:latin typeface="Comic Sans MS" pitchFamily="66" charset="0"/>
              </a:rPr>
              <a:t> looks like a pig but its not.</a:t>
            </a:r>
          </a:p>
          <a:p>
            <a:endParaRPr lang="en-US" sz="1600" dirty="0" smtClean="0">
              <a:latin typeface="Comic Sans MS" pitchFamily="66" charset="0"/>
            </a:endParaRPr>
          </a:p>
          <a:p>
            <a:r>
              <a:rPr lang="en-US" sz="1600" dirty="0" smtClean="0">
                <a:latin typeface="Comic Sans MS" pitchFamily="66" charset="0"/>
              </a:rPr>
              <a:t>It is 2 feet tall and weighs 35 – 55 pounds. </a:t>
            </a:r>
          </a:p>
          <a:p>
            <a:endParaRPr lang="en-US" sz="1600" dirty="0" smtClean="0">
              <a:latin typeface="Comic Sans MS" pitchFamily="66" charset="0"/>
            </a:endParaRPr>
          </a:p>
          <a:p>
            <a:r>
              <a:rPr lang="en-US" sz="1600" dirty="0" smtClean="0">
                <a:latin typeface="Comic Sans MS" pitchFamily="66" charset="0"/>
              </a:rPr>
              <a:t>They live in South America and Arizona. They live near water. </a:t>
            </a:r>
          </a:p>
          <a:p>
            <a:endParaRPr lang="en-US" sz="1600" dirty="0" smtClean="0">
              <a:latin typeface="Comic Sans MS" pitchFamily="66" charset="0"/>
            </a:endParaRPr>
          </a:p>
          <a:p>
            <a:r>
              <a:rPr lang="en-US" sz="1600" dirty="0" smtClean="0">
                <a:latin typeface="Comic Sans MS" pitchFamily="66" charset="0"/>
              </a:rPr>
              <a:t>The </a:t>
            </a:r>
            <a:r>
              <a:rPr lang="en-US" sz="1600" dirty="0" err="1" smtClean="0">
                <a:latin typeface="Comic Sans MS" pitchFamily="66" charset="0"/>
              </a:rPr>
              <a:t>Javelina</a:t>
            </a:r>
            <a:r>
              <a:rPr lang="en-US" sz="1600" dirty="0" smtClean="0">
                <a:latin typeface="Comic Sans MS" pitchFamily="66" charset="0"/>
              </a:rPr>
              <a:t> is grey or black, with a white color on its shoulder.</a:t>
            </a:r>
          </a:p>
          <a:p>
            <a:endParaRPr lang="en-US" sz="1600" dirty="0" smtClean="0">
              <a:latin typeface="Comic Sans MS" pitchFamily="66" charset="0"/>
            </a:endParaRPr>
          </a:p>
          <a:p>
            <a:r>
              <a:rPr lang="en-US" sz="1600" dirty="0" smtClean="0">
                <a:latin typeface="Comic Sans MS" pitchFamily="66" charset="0"/>
              </a:rPr>
              <a:t>They live in </a:t>
            </a:r>
            <a:r>
              <a:rPr lang="en-US" sz="1600" b="1" dirty="0" smtClean="0">
                <a:latin typeface="Comic Sans MS" pitchFamily="66" charset="0"/>
              </a:rPr>
              <a:t>herds (</a:t>
            </a:r>
            <a:r>
              <a:rPr lang="en-US" sz="1600" dirty="0" smtClean="0">
                <a:latin typeface="Comic Sans MS" pitchFamily="66" charset="0"/>
              </a:rPr>
              <a:t>groups</a:t>
            </a:r>
            <a:r>
              <a:rPr lang="en-US" sz="1600" b="1" dirty="0" smtClean="0">
                <a:latin typeface="Comic Sans MS" pitchFamily="66" charset="0"/>
              </a:rPr>
              <a:t>)</a:t>
            </a:r>
            <a:r>
              <a:rPr lang="en-US" sz="1600" dirty="0" smtClean="0">
                <a:latin typeface="Comic Sans MS" pitchFamily="66" charset="0"/>
              </a:rPr>
              <a:t>. </a:t>
            </a:r>
          </a:p>
          <a:p>
            <a:endParaRPr lang="en-US" sz="1600" dirty="0" smtClean="0">
              <a:latin typeface="Comic Sans MS" pitchFamily="66" charset="0"/>
            </a:endParaRPr>
          </a:p>
          <a:p>
            <a:r>
              <a:rPr lang="en-US" sz="1600" dirty="0" smtClean="0">
                <a:latin typeface="Comic Sans MS" pitchFamily="66" charset="0"/>
              </a:rPr>
              <a:t>They stay in groups to keep warm.</a:t>
            </a:r>
          </a:p>
          <a:p>
            <a:endParaRPr lang="en-US" sz="1600" dirty="0" smtClean="0">
              <a:latin typeface="Comic Sans MS" pitchFamily="66" charset="0"/>
            </a:endParaRPr>
          </a:p>
          <a:p>
            <a:r>
              <a:rPr lang="en-US" sz="1600" dirty="0" smtClean="0">
                <a:latin typeface="Comic Sans MS" pitchFamily="66" charset="0"/>
              </a:rPr>
              <a:t>They will roll around in water or mud to cool off.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278094"/>
          </a:xfrm>
          <a:prstGeom prst="rect">
            <a:avLst/>
          </a:prstGeom>
          <a:noFill/>
        </p:spPr>
        <p:txBody>
          <a:bodyPr wrap="square" rtlCol="0">
            <a:spAutoFit/>
          </a:bodyPr>
          <a:lstStyle/>
          <a:p>
            <a:r>
              <a:rPr lang="en-US" sz="1600" dirty="0" smtClean="0">
                <a:latin typeface="Comic Sans MS" pitchFamily="66" charset="0"/>
              </a:rPr>
              <a:t> It has a </a:t>
            </a:r>
            <a:r>
              <a:rPr lang="en-US" sz="1600" b="1" dirty="0" smtClean="0">
                <a:latin typeface="Comic Sans MS" pitchFamily="66" charset="0"/>
              </a:rPr>
              <a:t>snout</a:t>
            </a:r>
            <a:r>
              <a:rPr lang="en-US" sz="1600" dirty="0" smtClean="0">
                <a:latin typeface="Comic Sans MS" pitchFamily="66" charset="0"/>
              </a:rPr>
              <a:t> and hoofed feet.  </a:t>
            </a:r>
          </a:p>
          <a:p>
            <a:endParaRPr lang="en-US" sz="1600" dirty="0" smtClean="0">
              <a:latin typeface="Comic Sans MS" pitchFamily="66" charset="0"/>
            </a:endParaRPr>
          </a:p>
          <a:p>
            <a:r>
              <a:rPr lang="en-US" sz="1600" dirty="0" smtClean="0">
                <a:latin typeface="Comic Sans MS" pitchFamily="66" charset="0"/>
              </a:rPr>
              <a:t>It has very sharp tusks. It uses them to dig for food.</a:t>
            </a:r>
          </a:p>
          <a:p>
            <a:endParaRPr lang="en-US" sz="1600" dirty="0" smtClean="0">
              <a:latin typeface="Comic Sans MS" pitchFamily="66" charset="0"/>
            </a:endParaRPr>
          </a:p>
          <a:p>
            <a:r>
              <a:rPr lang="en-US" sz="1600" dirty="0" err="1" smtClean="0">
                <a:latin typeface="Comic Sans MS" pitchFamily="66" charset="0"/>
              </a:rPr>
              <a:t>Javelina</a:t>
            </a:r>
            <a:r>
              <a:rPr lang="en-US" sz="1600" dirty="0" smtClean="0">
                <a:latin typeface="Comic Sans MS" pitchFamily="66" charset="0"/>
              </a:rPr>
              <a:t> like to eat roots, fruit, cacti, prickly pear, and seeds.  </a:t>
            </a:r>
          </a:p>
          <a:p>
            <a:endParaRPr lang="en-US" sz="1600" dirty="0" smtClean="0">
              <a:latin typeface="Comic Sans MS" pitchFamily="66" charset="0"/>
            </a:endParaRPr>
          </a:p>
          <a:p>
            <a:r>
              <a:rPr lang="en-US" sz="1600" dirty="0" smtClean="0">
                <a:latin typeface="Comic Sans MS" pitchFamily="66" charset="0"/>
              </a:rPr>
              <a:t>Coyotes and mountain lions eat them.</a:t>
            </a:r>
          </a:p>
          <a:p>
            <a:endParaRPr lang="en-US" sz="1600" dirty="0" smtClean="0">
              <a:latin typeface="Comic Sans MS" pitchFamily="66" charset="0"/>
            </a:endParaRPr>
          </a:p>
          <a:p>
            <a:r>
              <a:rPr lang="en-US" sz="1600" dirty="0" smtClean="0">
                <a:latin typeface="Comic Sans MS" pitchFamily="66" charset="0"/>
              </a:rPr>
              <a:t>They cannot see very well, but they can smell! </a:t>
            </a:r>
          </a:p>
          <a:p>
            <a:endParaRPr lang="en-US" sz="1600" dirty="0" smtClean="0">
              <a:latin typeface="Comic Sans MS" pitchFamily="66" charset="0"/>
            </a:endParaRPr>
          </a:p>
          <a:p>
            <a:r>
              <a:rPr lang="en-US" sz="1600" dirty="0" smtClean="0">
                <a:latin typeface="Comic Sans MS" pitchFamily="66" charset="0"/>
              </a:rPr>
              <a:t>Baby </a:t>
            </a:r>
            <a:r>
              <a:rPr lang="en-US" sz="1600" dirty="0" err="1" smtClean="0">
                <a:latin typeface="Comic Sans MS" pitchFamily="66" charset="0"/>
              </a:rPr>
              <a:t>Javelinas</a:t>
            </a:r>
            <a:r>
              <a:rPr lang="en-US" sz="1600" dirty="0" smtClean="0">
                <a:latin typeface="Comic Sans MS" pitchFamily="66" charset="0"/>
              </a:rPr>
              <a:t> are born a reddish-brown color</a:t>
            </a:r>
            <a:r>
              <a:rPr lang="en-US" sz="1400" dirty="0" smtClean="0">
                <a:latin typeface="Comic Sans MS" pitchFamily="66" charset="0"/>
              </a:rPr>
              <a:t>.</a:t>
            </a:r>
          </a:p>
          <a:p>
            <a:r>
              <a:rPr lang="en-US" sz="1400" dirty="0">
                <a:latin typeface="Comic Sans MS" pitchFamily="66" charset="0"/>
              </a:rPr>
              <a:t> </a:t>
            </a:r>
          </a:p>
          <a:p>
            <a:endParaRPr lang="en-US" dirty="0"/>
          </a:p>
        </p:txBody>
      </p:sp>
      <p:sp>
        <p:nvSpPr>
          <p:cNvPr id="12" name="Rectangle 11"/>
          <p:cNvSpPr/>
          <p:nvPr/>
        </p:nvSpPr>
        <p:spPr>
          <a:xfrm>
            <a:off x="5514480" y="0"/>
            <a:ext cx="3629520" cy="830997"/>
          </a:xfrm>
          <a:prstGeom prst="rect">
            <a:avLst/>
          </a:prstGeom>
        </p:spPr>
        <p:txBody>
          <a:bodyPr wrap="none">
            <a:spAutoFit/>
          </a:bodyPr>
          <a:lstStyle/>
          <a:p>
            <a:r>
              <a:rPr lang="en-US" sz="4800" b="1" u="sng" dirty="0" smtClean="0">
                <a:latin typeface="HelloBoxStitch" pitchFamily="2" charset="0"/>
                <a:ea typeface="HelloBoxStitch" pitchFamily="2" charset="0"/>
              </a:rPr>
              <a:t>The </a:t>
            </a:r>
            <a:r>
              <a:rPr lang="en-US" sz="4800" b="1" u="sng" dirty="0" err="1" smtClean="0">
                <a:latin typeface="HelloBoxStitch" pitchFamily="2" charset="0"/>
                <a:ea typeface="HelloBoxStitch" pitchFamily="2" charset="0"/>
              </a:rPr>
              <a:t>Javelina</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2).jpg"/>
          <p:cNvPicPr>
            <a:picLocks noChangeAspect="1"/>
          </p:cNvPicPr>
          <p:nvPr/>
        </p:nvPicPr>
        <p:blipFill>
          <a:blip r:embed="rId4" cstate="print"/>
          <a:stretch>
            <a:fillRect/>
          </a:stretch>
        </p:blipFill>
        <p:spPr>
          <a:xfrm>
            <a:off x="152400" y="152400"/>
            <a:ext cx="784860" cy="750234"/>
          </a:xfrm>
          <a:prstGeom prst="rect">
            <a:avLst/>
          </a:prstGeom>
        </p:spPr>
      </p:pic>
      <p:pic>
        <p:nvPicPr>
          <p:cNvPr id="16" name="Picture 15" descr="images (2).jpg"/>
          <p:cNvPicPr>
            <a:picLocks noChangeAspect="1"/>
          </p:cNvPicPr>
          <p:nvPr/>
        </p:nvPicPr>
        <p:blipFill>
          <a:blip r:embed="rId4" cstate="print"/>
          <a:stretch>
            <a:fillRect/>
          </a:stretch>
        </p:blipFill>
        <p:spPr>
          <a:xfrm>
            <a:off x="4724400" y="0"/>
            <a:ext cx="784860" cy="750234"/>
          </a:xfrm>
          <a:prstGeom prst="rect">
            <a:avLst/>
          </a:prstGeom>
        </p:spPr>
      </p:pic>
      <p:pic>
        <p:nvPicPr>
          <p:cNvPr id="17" name="Picture 16" descr="download (4).jpg"/>
          <p:cNvPicPr>
            <a:picLocks noChangeAspect="1"/>
          </p:cNvPicPr>
          <p:nvPr/>
        </p:nvPicPr>
        <p:blipFill>
          <a:blip r:embed="rId5" cstate="print"/>
          <a:stretch>
            <a:fillRect/>
          </a:stretch>
        </p:blipFill>
        <p:spPr>
          <a:xfrm>
            <a:off x="1066799" y="5638800"/>
            <a:ext cx="1832131" cy="1219200"/>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eccary-coloring-page.jpg"/>
          <p:cNvPicPr>
            <a:picLocks noChangeAspect="1"/>
          </p:cNvPicPr>
          <p:nvPr/>
        </p:nvPicPr>
        <p:blipFill>
          <a:blip r:embed="rId2" cstate="print"/>
          <a:stretch>
            <a:fillRect/>
          </a:stretch>
        </p:blipFill>
        <p:spPr>
          <a:xfrm>
            <a:off x="2438400" y="838200"/>
            <a:ext cx="4295775" cy="5738630"/>
          </a:xfrm>
          <a:prstGeom prst="rect">
            <a:avLst/>
          </a:prstGeom>
        </p:spPr>
      </p:pic>
      <p:sp>
        <p:nvSpPr>
          <p:cNvPr id="4" name="TextBox 3"/>
          <p:cNvSpPr txBox="1"/>
          <p:nvPr/>
        </p:nvSpPr>
        <p:spPr>
          <a:xfrm>
            <a:off x="1066800" y="152400"/>
            <a:ext cx="7372531"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a:t>
            </a:r>
            <a:r>
              <a:rPr lang="en-US" sz="5400" b="1" u="sng" dirty="0" err="1" smtClean="0">
                <a:latin typeface="HelloBoxStitch" pitchFamily="2" charset="0"/>
                <a:ea typeface="HelloBoxStitch" pitchFamily="2" charset="0"/>
              </a:rPr>
              <a:t>Javelina</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228600" y="60960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267200" y="60960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638800" y="45720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696200" y="22860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667000" y="16764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685800" cy="228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447800" y="4419600"/>
            <a:ext cx="1371600" cy="1676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2438400"/>
            <a:ext cx="685800" cy="228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257800" y="3200400"/>
            <a:ext cx="381000" cy="1447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19800" y="1752600"/>
            <a:ext cx="533400" cy="1371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629400" y="2819400"/>
            <a:ext cx="1066800" cy="762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467600" y="37338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6400800" y="3810000"/>
            <a:ext cx="10668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267200" y="5562600"/>
            <a:ext cx="9144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3121367" cy="923330"/>
          </a:xfrm>
          <a:prstGeom prst="rect">
            <a:avLst/>
          </a:prstGeom>
        </p:spPr>
        <p:txBody>
          <a:bodyPr wrap="none">
            <a:spAutoFit/>
          </a:bodyPr>
          <a:lstStyle/>
          <a:p>
            <a:r>
              <a:rPr lang="en-US" sz="5400" b="1" u="sng" dirty="0" err="1" smtClean="0">
                <a:latin typeface="HelloBoxStitch" pitchFamily="2" charset="0"/>
                <a:ea typeface="HelloBoxStitch" pitchFamily="2" charset="0"/>
              </a:rPr>
              <a:t>Javelinas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362200" y="2438400"/>
            <a:ext cx="44958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smtClean="0">
                <a:latin typeface="HelloBoxStitch" pitchFamily="2" charset="0"/>
                <a:ea typeface="HelloBoxStitch" pitchFamily="2" charset="0"/>
              </a:rPr>
              <a:t>Javelinas</a:t>
            </a:r>
            <a:endParaRPr lang="en-US" sz="5400" dirty="0">
              <a:latin typeface="HelloBoxStitch" pitchFamily="2" charset="0"/>
              <a:ea typeface="HelloBoxStitch" pitchFamily="2" charset="0"/>
            </a:endParaRPr>
          </a:p>
        </p:txBody>
      </p:sp>
      <p:pic>
        <p:nvPicPr>
          <p:cNvPr id="6" name="Picture 5" descr="images (2).jpg"/>
          <p:cNvPicPr>
            <a:picLocks noChangeAspect="1"/>
          </p:cNvPicPr>
          <p:nvPr/>
        </p:nvPicPr>
        <p:blipFill>
          <a:blip r:embed="rId2" cstate="print"/>
          <a:stretch>
            <a:fillRect/>
          </a:stretch>
        </p:blipFill>
        <p:spPr>
          <a:xfrm>
            <a:off x="0" y="4876800"/>
            <a:ext cx="2072640" cy="198120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076250"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a:t>
            </a:r>
            <a:r>
              <a:rPr lang="en-US" sz="5400" b="1" u="sng" dirty="0" err="1" smtClean="0">
                <a:latin typeface="HelloBoxStitch" pitchFamily="2" charset="0"/>
                <a:ea typeface="HelloBoxStitch" pitchFamily="2" charset="0"/>
              </a:rPr>
              <a:t>Javelina</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3214341" cy="923330"/>
          </a:xfrm>
          <a:prstGeom prst="rect">
            <a:avLst/>
          </a:prstGeom>
        </p:spPr>
        <p:txBody>
          <a:bodyPr wrap="none">
            <a:spAutoFit/>
          </a:bodyPr>
          <a:lstStyle/>
          <a:p>
            <a:r>
              <a:rPr lang="en-US" sz="5400" b="1" u="sng" dirty="0" err="1" smtClean="0">
                <a:latin typeface="HelloBoxStitch" pitchFamily="2" charset="0"/>
                <a:ea typeface="HelloBoxStitch" pitchFamily="2" charset="0"/>
              </a:rPr>
              <a:t>Javelinas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2"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3" cstate="print"/>
          <a:stretch>
            <a:fillRect/>
          </a:stretch>
        </p:blipFill>
        <p:spPr>
          <a:xfrm>
            <a:off x="0" y="4168551"/>
            <a:ext cx="1752600" cy="2689449"/>
          </a:xfrm>
          <a:prstGeom prst="rect">
            <a:avLst/>
          </a:prstGeom>
        </p:spPr>
      </p:pic>
      <p:pic>
        <p:nvPicPr>
          <p:cNvPr id="23" name="Picture 22" descr="images (2).jpg"/>
          <p:cNvPicPr>
            <a:picLocks noChangeAspect="1"/>
          </p:cNvPicPr>
          <p:nvPr/>
        </p:nvPicPr>
        <p:blipFill>
          <a:blip r:embed="rId4" cstate="print"/>
          <a:stretch>
            <a:fillRect/>
          </a:stretch>
        </p:blipFill>
        <p:spPr>
          <a:xfrm>
            <a:off x="5181600" y="5328397"/>
            <a:ext cx="1600200" cy="1529603"/>
          </a:xfrm>
          <a:prstGeom prst="rect">
            <a:avLst/>
          </a:prstGeom>
        </p:spPr>
      </p:pic>
      <p:pic>
        <p:nvPicPr>
          <p:cNvPr id="24" name="Picture 23" descr="images (2).jpg"/>
          <p:cNvPicPr>
            <a:picLocks noChangeAspect="1"/>
          </p:cNvPicPr>
          <p:nvPr/>
        </p:nvPicPr>
        <p:blipFill>
          <a:blip r:embed="rId4" cstate="print"/>
          <a:stretch>
            <a:fillRect/>
          </a:stretch>
        </p:blipFill>
        <p:spPr>
          <a:xfrm flipH="1">
            <a:off x="1981200" y="5328397"/>
            <a:ext cx="1524000" cy="1529603"/>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228600"/>
            <a:ext cx="2767104" cy="923330"/>
          </a:xfrm>
          <a:prstGeom prst="rect">
            <a:avLst/>
          </a:prstGeom>
        </p:spPr>
        <p:txBody>
          <a:bodyPr wrap="none">
            <a:spAutoFit/>
          </a:bodyPr>
          <a:lstStyle/>
          <a:p>
            <a:r>
              <a:rPr lang="en-US" sz="5400" b="1" u="sng" dirty="0" err="1" smtClean="0">
                <a:latin typeface="HelloBoxStitch" pitchFamily="2" charset="0"/>
                <a:ea typeface="HelloBoxStitch" pitchFamily="2" charset="0"/>
              </a:rPr>
              <a:t>Javelina</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images (2).jpg"/>
          <p:cNvPicPr>
            <a:picLocks noChangeAspect="1"/>
          </p:cNvPicPr>
          <p:nvPr/>
        </p:nvPicPr>
        <p:blipFill>
          <a:blip r:embed="rId2" cstate="print"/>
          <a:stretch>
            <a:fillRect/>
          </a:stretch>
        </p:blipFill>
        <p:spPr>
          <a:xfrm>
            <a:off x="1676400" y="0"/>
            <a:ext cx="717452" cy="685800"/>
          </a:xfrm>
          <a:prstGeom prst="rect">
            <a:avLst/>
          </a:prstGeom>
        </p:spPr>
      </p:pic>
      <p:pic>
        <p:nvPicPr>
          <p:cNvPr id="12" name="Picture 11" descr="images (2).jpg"/>
          <p:cNvPicPr>
            <a:picLocks noChangeAspect="1"/>
          </p:cNvPicPr>
          <p:nvPr/>
        </p:nvPicPr>
        <p:blipFill>
          <a:blip r:embed="rId2" cstate="print"/>
          <a:stretch>
            <a:fillRect/>
          </a:stretch>
        </p:blipFill>
        <p:spPr>
          <a:xfrm>
            <a:off x="6858000" y="0"/>
            <a:ext cx="717452" cy="685800"/>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228600"/>
            <a:ext cx="2767104" cy="923330"/>
          </a:xfrm>
          <a:prstGeom prst="rect">
            <a:avLst/>
          </a:prstGeom>
        </p:spPr>
        <p:txBody>
          <a:bodyPr wrap="none">
            <a:spAutoFit/>
          </a:bodyPr>
          <a:lstStyle/>
          <a:p>
            <a:r>
              <a:rPr lang="en-US" sz="5400" b="1" u="sng" dirty="0" err="1" smtClean="0">
                <a:latin typeface="HelloBoxStitch" pitchFamily="2" charset="0"/>
                <a:ea typeface="HelloBoxStitch" pitchFamily="2" charset="0"/>
              </a:rPr>
              <a:t>Javelina</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images (2).jpg"/>
          <p:cNvPicPr>
            <a:picLocks noChangeAspect="1"/>
          </p:cNvPicPr>
          <p:nvPr/>
        </p:nvPicPr>
        <p:blipFill>
          <a:blip r:embed="rId2" cstate="print"/>
          <a:stretch>
            <a:fillRect/>
          </a:stretch>
        </p:blipFill>
        <p:spPr>
          <a:xfrm>
            <a:off x="1752600" y="0"/>
            <a:ext cx="717452" cy="685800"/>
          </a:xfrm>
          <a:prstGeom prst="rect">
            <a:avLst/>
          </a:prstGeom>
        </p:spPr>
      </p:pic>
      <p:pic>
        <p:nvPicPr>
          <p:cNvPr id="7" name="Picture 6" descr="images (2).jpg"/>
          <p:cNvPicPr>
            <a:picLocks noChangeAspect="1"/>
          </p:cNvPicPr>
          <p:nvPr/>
        </p:nvPicPr>
        <p:blipFill>
          <a:blip r:embed="rId2" cstate="print"/>
          <a:stretch>
            <a:fillRect/>
          </a:stretch>
        </p:blipFill>
        <p:spPr>
          <a:xfrm>
            <a:off x="6934200" y="0"/>
            <a:ext cx="717452" cy="685800"/>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767104" cy="923330"/>
          </a:xfrm>
          <a:prstGeom prst="rect">
            <a:avLst/>
          </a:prstGeom>
        </p:spPr>
        <p:txBody>
          <a:bodyPr wrap="none">
            <a:spAutoFit/>
          </a:bodyPr>
          <a:lstStyle/>
          <a:p>
            <a:r>
              <a:rPr lang="en-US" sz="5400" b="1" u="sng" dirty="0" err="1" smtClean="0">
                <a:latin typeface="HelloBoxStitch" pitchFamily="2" charset="0"/>
                <a:ea typeface="HelloBoxStitch" pitchFamily="2" charset="0"/>
              </a:rPr>
              <a:t>Javelina</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mages (2).jpg"/>
          <p:cNvPicPr>
            <a:picLocks noChangeAspect="1"/>
          </p:cNvPicPr>
          <p:nvPr/>
        </p:nvPicPr>
        <p:blipFill>
          <a:blip r:embed="rId2" cstate="print"/>
          <a:stretch>
            <a:fillRect/>
          </a:stretch>
        </p:blipFill>
        <p:spPr>
          <a:xfrm>
            <a:off x="0" y="5328397"/>
            <a:ext cx="1600200" cy="15296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228600"/>
            <a:ext cx="2383986" cy="923330"/>
          </a:xfrm>
          <a:prstGeom prst="rect">
            <a:avLst/>
          </a:prstGeom>
        </p:spPr>
        <p:txBody>
          <a:bodyPr wrap="none">
            <a:spAutoFit/>
          </a:bodyPr>
          <a:lstStyle/>
          <a:p>
            <a:r>
              <a:rPr lang="en-US" sz="5400" b="1" u="sng" dirty="0" smtClean="0">
                <a:latin typeface="HelloBoxStitch" pitchFamily="2" charset="0"/>
                <a:ea typeface="HelloBoxStitch" pitchFamily="2" charset="0"/>
              </a:rPr>
              <a:t>Coyotes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160" y="152400"/>
            <a:ext cx="8771953"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My </a:t>
            </a:r>
            <a:r>
              <a:rPr lang="en-US" sz="5400" b="1" u="sng" dirty="0" err="1" smtClean="0">
                <a:latin typeface="HelloBoxStitch" pitchFamily="2" charset="0"/>
                <a:ea typeface="HelloBoxStitch" pitchFamily="2" charset="0"/>
              </a:rPr>
              <a:t>Javelina</a:t>
            </a:r>
            <a:r>
              <a:rPr lang="en-US" sz="5400" b="1" u="sng" dirty="0" smtClean="0">
                <a:latin typeface="HelloBoxStitch" pitchFamily="2" charset="0"/>
                <a:ea typeface="HelloBoxStitch" pitchFamily="2" charset="0"/>
              </a:rPr>
              <a:t> Adventure Story</a:t>
            </a:r>
            <a:r>
              <a:rPr lang="en-US" sz="2800" b="1" u="sng" dirty="0" smtClean="0">
                <a:latin typeface="the bubble letters" pitchFamily="2" charset="0"/>
              </a:rPr>
              <a:t>!</a:t>
            </a:r>
            <a:endParaRPr lang="en-US" sz="2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mages (4).jpg"/>
          <p:cNvPicPr>
            <a:picLocks noChangeAspect="1"/>
          </p:cNvPicPr>
          <p:nvPr/>
        </p:nvPicPr>
        <p:blipFill>
          <a:blip r:embed="rId2" cstate="print"/>
          <a:stretch>
            <a:fillRect/>
          </a:stretch>
        </p:blipFill>
        <p:spPr>
          <a:xfrm>
            <a:off x="990600" y="2362200"/>
            <a:ext cx="2143125" cy="2143125"/>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100529" cy="830997"/>
          </a:xfrm>
          <a:prstGeom prst="rect">
            <a:avLst/>
          </a:prstGeom>
        </p:spPr>
        <p:txBody>
          <a:bodyPr wrap="none">
            <a:spAutoFit/>
          </a:bodyPr>
          <a:lstStyle/>
          <a:p>
            <a:r>
              <a:rPr lang="en-US" sz="4800" b="1" u="sng" dirty="0" smtClean="0">
                <a:latin typeface="HelloBoxStitch" pitchFamily="2" charset="0"/>
                <a:ea typeface="HelloBoxStitch" pitchFamily="2" charset="0"/>
              </a:rPr>
              <a:t>The Elf Owl</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031873"/>
          </a:xfrm>
          <a:prstGeom prst="rect">
            <a:avLst/>
          </a:prstGeom>
          <a:noFill/>
        </p:spPr>
        <p:txBody>
          <a:bodyPr wrap="square" rtlCol="0">
            <a:spAutoFit/>
          </a:bodyPr>
          <a:lstStyle/>
          <a:p>
            <a:r>
              <a:rPr lang="en-US" sz="1200" dirty="0" smtClean="0">
                <a:latin typeface="Comic Sans MS" pitchFamily="66" charset="0"/>
              </a:rPr>
              <a:t>This owl is very small, standing only 6 inches tall at full height, making it one of the smallest owls in the desert.  It mainly lives in the </a:t>
            </a:r>
            <a:r>
              <a:rPr lang="en-US" sz="1200" dirty="0" err="1" smtClean="0">
                <a:latin typeface="Comic Sans MS" pitchFamily="66" charset="0"/>
              </a:rPr>
              <a:t>Sonoran</a:t>
            </a:r>
            <a:r>
              <a:rPr lang="en-US" sz="1200" dirty="0" smtClean="0">
                <a:latin typeface="Comic Sans MS" pitchFamily="66" charset="0"/>
              </a:rPr>
              <a:t> Desert in Arizona, and likes to live in </a:t>
            </a:r>
            <a:r>
              <a:rPr lang="en-US" sz="1200" b="1" dirty="0" smtClean="0">
                <a:latin typeface="Comic Sans MS" pitchFamily="66" charset="0"/>
              </a:rPr>
              <a:t>riparian</a:t>
            </a:r>
            <a:r>
              <a:rPr lang="en-US" sz="1200" dirty="0" smtClean="0">
                <a:latin typeface="Comic Sans MS" pitchFamily="66" charset="0"/>
              </a:rPr>
              <a:t> habitats, which means it lives in the parts of the desert with water nearby.  </a:t>
            </a:r>
          </a:p>
          <a:p>
            <a:endParaRPr lang="en-US" sz="1200" dirty="0" smtClean="0">
              <a:latin typeface="Comic Sans MS" pitchFamily="66" charset="0"/>
            </a:endParaRPr>
          </a:p>
          <a:p>
            <a:r>
              <a:rPr lang="en-US" sz="1200" dirty="0" smtClean="0">
                <a:latin typeface="Comic Sans MS" pitchFamily="66" charset="0"/>
              </a:rPr>
              <a:t>They find many things to eat in the desert, mostly feasting on moths, crickets, centipedes, and beetles.  Its talons and beak are very sharp, so it can even eat scorpions!  Because it is so small, it cannot eat animals that are much larger.</a:t>
            </a:r>
          </a:p>
          <a:p>
            <a:endParaRPr lang="en-US" sz="1200" dirty="0" smtClean="0">
              <a:latin typeface="Comic Sans MS" pitchFamily="66" charset="0"/>
            </a:endParaRPr>
          </a:p>
          <a:p>
            <a:r>
              <a:rPr lang="en-US" sz="1200" dirty="0" smtClean="0">
                <a:latin typeface="Comic Sans MS" pitchFamily="66" charset="0"/>
              </a:rPr>
              <a:t>The Elf Owl is colored to match its environment. It has light brown and white feathers, which helps it to blend into its surrounding area.  This means it </a:t>
            </a:r>
            <a:r>
              <a:rPr lang="en-US" sz="1200" b="1" dirty="0" smtClean="0">
                <a:latin typeface="Comic Sans MS" pitchFamily="66" charset="0"/>
              </a:rPr>
              <a:t>camouflages</a:t>
            </a:r>
            <a:r>
              <a:rPr lang="en-US" sz="1200" dirty="0" smtClean="0">
                <a:latin typeface="Comic Sans MS" pitchFamily="66" charset="0"/>
              </a:rPr>
              <a:t> itself.  They have thin, white eyebrows, and the only body part giving them away is their pair of bright yellow eyes.  If it is found, the Elf Owl will play dead until all danger has passed.  They would rather not fight with other animals, but choose to fly away instead if they feel they are in danger.</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47426"/>
          </a:xfrm>
          <a:prstGeom prst="rect">
            <a:avLst/>
          </a:prstGeom>
          <a:noFill/>
        </p:spPr>
        <p:txBody>
          <a:bodyPr wrap="square" rtlCol="0">
            <a:spAutoFit/>
          </a:bodyPr>
          <a:lstStyle/>
          <a:p>
            <a:r>
              <a:rPr lang="en-US" sz="1200" dirty="0" smtClean="0">
                <a:latin typeface="Comic Sans MS" pitchFamily="66" charset="0"/>
              </a:rPr>
              <a:t>The Elf Owl lives in natural </a:t>
            </a:r>
            <a:r>
              <a:rPr lang="en-US" sz="1200" b="1" dirty="0" smtClean="0">
                <a:latin typeface="Comic Sans MS" pitchFamily="66" charset="0"/>
              </a:rPr>
              <a:t>tree cavities </a:t>
            </a:r>
            <a:r>
              <a:rPr lang="en-US" sz="1200" dirty="0" smtClean="0">
                <a:latin typeface="Comic Sans MS" pitchFamily="66" charset="0"/>
              </a:rPr>
              <a:t>or holes in cacti, oak trees, and sycamores that have been </a:t>
            </a:r>
            <a:r>
              <a:rPr lang="en-US" sz="1200" b="1" dirty="0" smtClean="0">
                <a:latin typeface="Comic Sans MS" pitchFamily="66" charset="0"/>
              </a:rPr>
              <a:t>abandoned</a:t>
            </a:r>
            <a:r>
              <a:rPr lang="en-US" sz="1200" dirty="0" smtClean="0">
                <a:latin typeface="Comic Sans MS" pitchFamily="66" charset="0"/>
              </a:rPr>
              <a:t> by woodpeckers. The nests are 15 – 35 feet off the ground, so many </a:t>
            </a:r>
            <a:r>
              <a:rPr lang="en-US" sz="1200" b="1" dirty="0" smtClean="0">
                <a:latin typeface="Comic Sans MS" pitchFamily="66" charset="0"/>
              </a:rPr>
              <a:t>predators</a:t>
            </a:r>
            <a:r>
              <a:rPr lang="en-US" sz="1200" dirty="0" smtClean="0">
                <a:latin typeface="Comic Sans MS" pitchFamily="66" charset="0"/>
              </a:rPr>
              <a:t> of the elf owl find it difficult to find the owls nests that are in the saguaro cacti. The predators of the Elf Owl include other owls, snakes, coyotes, bobcats, and ringtails.  In these nests, the female Elf Owls lay 2 to 4 small, white eggs that are about the size of jelly beans!  </a:t>
            </a:r>
          </a:p>
          <a:p>
            <a:endParaRPr lang="en-US" sz="1200" dirty="0" smtClean="0">
              <a:latin typeface="Comic Sans MS" pitchFamily="66" charset="0"/>
            </a:endParaRPr>
          </a:p>
          <a:p>
            <a:r>
              <a:rPr lang="en-US" sz="1200" dirty="0" smtClean="0">
                <a:latin typeface="Comic Sans MS" pitchFamily="66" charset="0"/>
              </a:rPr>
              <a:t>The Elf Owls have some characteristics that are similar to other owls, like their excellent </a:t>
            </a:r>
            <a:r>
              <a:rPr lang="en-US" sz="1200" b="1" dirty="0" smtClean="0">
                <a:latin typeface="Comic Sans MS" pitchFamily="66" charset="0"/>
              </a:rPr>
              <a:t>night vision</a:t>
            </a:r>
            <a:r>
              <a:rPr lang="en-US" sz="1200" dirty="0" smtClean="0">
                <a:latin typeface="Comic Sans MS" pitchFamily="66" charset="0"/>
              </a:rPr>
              <a:t>, but they have also had to </a:t>
            </a:r>
            <a:r>
              <a:rPr lang="en-US" sz="1200" b="1" dirty="0" smtClean="0">
                <a:latin typeface="Comic Sans MS" pitchFamily="66" charset="0"/>
              </a:rPr>
              <a:t>adapt</a:t>
            </a:r>
            <a:r>
              <a:rPr lang="en-US" sz="1200" dirty="0" smtClean="0">
                <a:latin typeface="Comic Sans MS" pitchFamily="66" charset="0"/>
              </a:rPr>
              <a:t> to live in the desert.  Even though they cannot see in complete darkness, they can see in very low light, and they are able to catch prey, even in complete darkness, because they have incredible hearing.  They also sneak up on their prey by using something called “</a:t>
            </a:r>
            <a:r>
              <a:rPr lang="en-US" sz="1200" b="1" dirty="0" smtClean="0">
                <a:latin typeface="Comic Sans MS" pitchFamily="66" charset="0"/>
              </a:rPr>
              <a:t>silent flight</a:t>
            </a:r>
            <a:r>
              <a:rPr lang="en-US" sz="1200" dirty="0" smtClean="0">
                <a:latin typeface="Comic Sans MS" pitchFamily="66" charset="0"/>
              </a:rPr>
              <a:t>,” which means they do not make any noise as the approach their prey.  Even the sound of their wings beating is </a:t>
            </a:r>
            <a:r>
              <a:rPr lang="en-US" sz="1200" b="1" dirty="0" smtClean="0">
                <a:latin typeface="Comic Sans MS" pitchFamily="66" charset="0"/>
              </a:rPr>
              <a:t>muffled</a:t>
            </a:r>
            <a:r>
              <a:rPr lang="en-US" sz="1200" dirty="0" smtClean="0">
                <a:latin typeface="Comic Sans MS" pitchFamily="66" charset="0"/>
              </a:rPr>
              <a:t> by their softened feathers on the leading edges of their wings.</a:t>
            </a:r>
          </a:p>
          <a:p>
            <a:r>
              <a:rPr lang="en-US" sz="1400" dirty="0">
                <a:latin typeface="Comic Sans MS" pitchFamily="66" charset="0"/>
              </a:rPr>
              <a:t> </a:t>
            </a:r>
          </a:p>
          <a:p>
            <a:endParaRPr lang="en-US" dirty="0"/>
          </a:p>
        </p:txBody>
      </p:sp>
      <p:sp>
        <p:nvSpPr>
          <p:cNvPr id="12" name="Rectangle 11"/>
          <p:cNvSpPr/>
          <p:nvPr/>
        </p:nvSpPr>
        <p:spPr>
          <a:xfrm>
            <a:off x="5791200" y="0"/>
            <a:ext cx="3100529" cy="830997"/>
          </a:xfrm>
          <a:prstGeom prst="rect">
            <a:avLst/>
          </a:prstGeom>
        </p:spPr>
        <p:txBody>
          <a:bodyPr wrap="none">
            <a:spAutoFit/>
          </a:bodyPr>
          <a:lstStyle/>
          <a:p>
            <a:r>
              <a:rPr lang="en-US" sz="4800" b="1" u="sng" dirty="0" smtClean="0">
                <a:latin typeface="HelloBoxStitch" pitchFamily="2" charset="0"/>
                <a:ea typeface="HelloBoxStitch" pitchFamily="2" charset="0"/>
              </a:rPr>
              <a:t>The Elf Owl</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images (4).jpg"/>
          <p:cNvPicPr>
            <a:picLocks noChangeAspect="1"/>
          </p:cNvPicPr>
          <p:nvPr/>
        </p:nvPicPr>
        <p:blipFill>
          <a:blip r:embed="rId4" cstate="print"/>
          <a:stretch>
            <a:fillRect/>
          </a:stretch>
        </p:blipFill>
        <p:spPr>
          <a:xfrm>
            <a:off x="152400" y="152400"/>
            <a:ext cx="685800" cy="685800"/>
          </a:xfrm>
          <a:prstGeom prst="rect">
            <a:avLst/>
          </a:prstGeom>
        </p:spPr>
      </p:pic>
      <p:pic>
        <p:nvPicPr>
          <p:cNvPr id="16" name="Picture 15" descr="images (4).jpg"/>
          <p:cNvPicPr>
            <a:picLocks noChangeAspect="1"/>
          </p:cNvPicPr>
          <p:nvPr/>
        </p:nvPicPr>
        <p:blipFill>
          <a:blip r:embed="rId4" cstate="print"/>
          <a:stretch>
            <a:fillRect/>
          </a:stretch>
        </p:blipFill>
        <p:spPr>
          <a:xfrm>
            <a:off x="4953000" y="152400"/>
            <a:ext cx="685800" cy="685800"/>
          </a:xfrm>
          <a:prstGeom prst="rect">
            <a:avLst/>
          </a:prstGeom>
        </p:spPr>
      </p:pic>
      <p:pic>
        <p:nvPicPr>
          <p:cNvPr id="17" name="Picture 16" descr="download (6).jpg"/>
          <p:cNvPicPr>
            <a:picLocks noChangeAspect="1"/>
          </p:cNvPicPr>
          <p:nvPr/>
        </p:nvPicPr>
        <p:blipFill>
          <a:blip r:embed="rId5" cstate="print"/>
          <a:stretch>
            <a:fillRect/>
          </a:stretch>
        </p:blipFill>
        <p:spPr>
          <a:xfrm>
            <a:off x="1066800" y="5640760"/>
            <a:ext cx="1852613" cy="1217240"/>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100529" cy="830997"/>
          </a:xfrm>
          <a:prstGeom prst="rect">
            <a:avLst/>
          </a:prstGeom>
        </p:spPr>
        <p:txBody>
          <a:bodyPr wrap="none">
            <a:spAutoFit/>
          </a:bodyPr>
          <a:lstStyle/>
          <a:p>
            <a:r>
              <a:rPr lang="en-US" sz="4800" b="1" u="sng" dirty="0" smtClean="0">
                <a:latin typeface="HelloBoxStitch" pitchFamily="2" charset="0"/>
                <a:ea typeface="HelloBoxStitch" pitchFamily="2" charset="0"/>
              </a:rPr>
              <a:t>The Elf Owl</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616648"/>
          </a:xfrm>
          <a:prstGeom prst="rect">
            <a:avLst/>
          </a:prstGeom>
          <a:noFill/>
        </p:spPr>
        <p:txBody>
          <a:bodyPr wrap="square" rtlCol="0">
            <a:spAutoFit/>
          </a:bodyPr>
          <a:lstStyle/>
          <a:p>
            <a:r>
              <a:rPr lang="en-US" sz="1400" dirty="0" smtClean="0">
                <a:latin typeface="Comic Sans MS" pitchFamily="66" charset="0"/>
              </a:rPr>
              <a:t>This owl is very small, standing only 6 inches tall. It mainly lives in the </a:t>
            </a:r>
            <a:r>
              <a:rPr lang="en-US" sz="1400" dirty="0" err="1" smtClean="0">
                <a:latin typeface="Comic Sans MS" pitchFamily="66" charset="0"/>
              </a:rPr>
              <a:t>Sonoran</a:t>
            </a:r>
            <a:r>
              <a:rPr lang="en-US" sz="1400" dirty="0" smtClean="0">
                <a:latin typeface="Comic Sans MS" pitchFamily="66" charset="0"/>
              </a:rPr>
              <a:t> Desert in Arizona, and likes to live in </a:t>
            </a:r>
            <a:r>
              <a:rPr lang="en-US" sz="1400" b="1" dirty="0" smtClean="0">
                <a:latin typeface="Comic Sans MS" pitchFamily="66" charset="0"/>
              </a:rPr>
              <a:t>riparian</a:t>
            </a:r>
            <a:r>
              <a:rPr lang="en-US" sz="1400" dirty="0" smtClean="0">
                <a:latin typeface="Comic Sans MS" pitchFamily="66" charset="0"/>
              </a:rPr>
              <a:t> habitats, which means it lives in the parts of the desert with water nearby.  </a:t>
            </a:r>
          </a:p>
          <a:p>
            <a:endParaRPr lang="en-US" sz="1400" dirty="0" smtClean="0">
              <a:latin typeface="Comic Sans MS" pitchFamily="66" charset="0"/>
            </a:endParaRPr>
          </a:p>
          <a:p>
            <a:r>
              <a:rPr lang="en-US" sz="1400" dirty="0" smtClean="0">
                <a:latin typeface="Comic Sans MS" pitchFamily="66" charset="0"/>
              </a:rPr>
              <a:t>They find many things to eat in the desert like moths, crickets, centipedes, and beetles.  Its </a:t>
            </a:r>
            <a:r>
              <a:rPr lang="en-US" sz="1400" b="1" dirty="0" smtClean="0">
                <a:latin typeface="Comic Sans MS" pitchFamily="66" charset="0"/>
              </a:rPr>
              <a:t>talons</a:t>
            </a:r>
            <a:r>
              <a:rPr lang="en-US" sz="1400" dirty="0" smtClean="0">
                <a:latin typeface="Comic Sans MS" pitchFamily="66" charset="0"/>
              </a:rPr>
              <a:t> and beak are very sharp, so it can even eat scorpions!  Because it is so small, it cannot eat animals that are much larger.</a:t>
            </a:r>
          </a:p>
          <a:p>
            <a:endParaRPr lang="en-US" sz="1400" dirty="0" smtClean="0">
              <a:latin typeface="Comic Sans MS" pitchFamily="66" charset="0"/>
            </a:endParaRPr>
          </a:p>
          <a:p>
            <a:r>
              <a:rPr lang="en-US" sz="1400" dirty="0" smtClean="0">
                <a:latin typeface="Comic Sans MS" pitchFamily="66" charset="0"/>
              </a:rPr>
              <a:t>The Elf Owl has light brown and white feathers, which helps it to blend into the desert.  This means it </a:t>
            </a:r>
            <a:r>
              <a:rPr lang="en-US" sz="1400" b="1" dirty="0" smtClean="0">
                <a:latin typeface="Comic Sans MS" pitchFamily="66" charset="0"/>
              </a:rPr>
              <a:t>camouflages</a:t>
            </a:r>
            <a:r>
              <a:rPr lang="en-US" sz="1400" dirty="0" smtClean="0">
                <a:latin typeface="Comic Sans MS" pitchFamily="66" charset="0"/>
              </a:rPr>
              <a:t> itself.  They have thin, white eyebrows, and bright yellow eyes.  If it is found, the Elf Owl will play dead until all danger has passed.  They would rather not fight with other animals, but choose to fly away instead if they feel they are in danger.</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324535"/>
          </a:xfrm>
          <a:prstGeom prst="rect">
            <a:avLst/>
          </a:prstGeom>
          <a:noFill/>
        </p:spPr>
        <p:txBody>
          <a:bodyPr wrap="square" rtlCol="0">
            <a:spAutoFit/>
          </a:bodyPr>
          <a:lstStyle/>
          <a:p>
            <a:r>
              <a:rPr lang="en-US" sz="1400" dirty="0" smtClean="0">
                <a:latin typeface="Comic Sans MS" pitchFamily="66" charset="0"/>
              </a:rPr>
              <a:t>The Elf Owl lives in natural </a:t>
            </a:r>
            <a:r>
              <a:rPr lang="en-US" sz="1400" b="1" dirty="0" smtClean="0">
                <a:latin typeface="Comic Sans MS" pitchFamily="66" charset="0"/>
              </a:rPr>
              <a:t>tree cavities </a:t>
            </a:r>
            <a:r>
              <a:rPr lang="en-US" sz="1400" dirty="0" smtClean="0">
                <a:latin typeface="Comic Sans MS" pitchFamily="66" charset="0"/>
              </a:rPr>
              <a:t>or holes in cacti, oak trees, and sycamores that have been left by woodpeckers. The nests are 15 – 35 feet off the ground, so many </a:t>
            </a:r>
            <a:r>
              <a:rPr lang="en-US" sz="1400" b="1" dirty="0" smtClean="0">
                <a:latin typeface="Comic Sans MS" pitchFamily="66" charset="0"/>
              </a:rPr>
              <a:t>predators</a:t>
            </a:r>
            <a:r>
              <a:rPr lang="en-US" sz="1400" dirty="0" smtClean="0">
                <a:latin typeface="Comic Sans MS" pitchFamily="66" charset="0"/>
              </a:rPr>
              <a:t> cannot reach the saguaro cacti. The predators of the Elf Owl include other owls, snakes, coyotes, bobcats, and ringtails.  In these nests, the female Elf Owls lay 2 to 4 small, white eggs that are about the size of jelly beans!  </a:t>
            </a:r>
          </a:p>
          <a:p>
            <a:endParaRPr lang="en-US" sz="1400" dirty="0" smtClean="0">
              <a:latin typeface="Comic Sans MS" pitchFamily="66" charset="0"/>
            </a:endParaRPr>
          </a:p>
          <a:p>
            <a:r>
              <a:rPr lang="en-US" sz="1400" dirty="0" smtClean="0">
                <a:latin typeface="Comic Sans MS" pitchFamily="66" charset="0"/>
              </a:rPr>
              <a:t>The Elf Owls  are similar to other owls, like their excellent </a:t>
            </a:r>
            <a:r>
              <a:rPr lang="en-US" sz="1400" b="1" dirty="0" smtClean="0">
                <a:latin typeface="Comic Sans MS" pitchFamily="66" charset="0"/>
              </a:rPr>
              <a:t>night vision</a:t>
            </a:r>
            <a:r>
              <a:rPr lang="en-US" sz="1400" dirty="0" smtClean="0">
                <a:latin typeface="Comic Sans MS" pitchFamily="66" charset="0"/>
              </a:rPr>
              <a:t>, but they have also had to </a:t>
            </a:r>
            <a:r>
              <a:rPr lang="en-US" sz="1400" b="1" dirty="0" smtClean="0">
                <a:latin typeface="Comic Sans MS" pitchFamily="66" charset="0"/>
              </a:rPr>
              <a:t>adapt</a:t>
            </a:r>
            <a:r>
              <a:rPr lang="en-US" sz="1400" dirty="0" smtClean="0">
                <a:latin typeface="Comic Sans MS" pitchFamily="66" charset="0"/>
              </a:rPr>
              <a:t> to live in the desert.  Even though they cannot see in complete darkness, they can see in very low light, and they are able to catch prey, even in the dark, because they can hear very well. They also sneak up on their prey by using something called “</a:t>
            </a:r>
            <a:r>
              <a:rPr lang="en-US" sz="1400" b="1" dirty="0" smtClean="0">
                <a:latin typeface="Comic Sans MS" pitchFamily="66" charset="0"/>
              </a:rPr>
              <a:t>silent flight</a:t>
            </a:r>
            <a:r>
              <a:rPr lang="en-US" sz="1400" dirty="0" smtClean="0">
                <a:latin typeface="Comic Sans MS" pitchFamily="66" charset="0"/>
              </a:rPr>
              <a:t>,” which means they do not make any noise as come near their prey.  Even the sound of their wings is silent because of their soft feathers.</a:t>
            </a:r>
          </a:p>
          <a:p>
            <a:r>
              <a:rPr lang="en-US" sz="1400" dirty="0">
                <a:latin typeface="Comic Sans MS" pitchFamily="66" charset="0"/>
              </a:rPr>
              <a:t> </a:t>
            </a:r>
          </a:p>
          <a:p>
            <a:endParaRPr lang="en-US" dirty="0"/>
          </a:p>
        </p:txBody>
      </p:sp>
      <p:sp>
        <p:nvSpPr>
          <p:cNvPr id="12" name="Rectangle 11"/>
          <p:cNvSpPr/>
          <p:nvPr/>
        </p:nvSpPr>
        <p:spPr>
          <a:xfrm>
            <a:off x="5791200" y="0"/>
            <a:ext cx="3100529" cy="830997"/>
          </a:xfrm>
          <a:prstGeom prst="rect">
            <a:avLst/>
          </a:prstGeom>
        </p:spPr>
        <p:txBody>
          <a:bodyPr wrap="none">
            <a:spAutoFit/>
          </a:bodyPr>
          <a:lstStyle/>
          <a:p>
            <a:r>
              <a:rPr lang="en-US" sz="4800" b="1" u="sng" dirty="0" smtClean="0">
                <a:latin typeface="HelloBoxStitch" pitchFamily="2" charset="0"/>
                <a:ea typeface="HelloBoxStitch" pitchFamily="2" charset="0"/>
              </a:rPr>
              <a:t>The Elf Owl</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571741"/>
            <a:ext cx="838200" cy="1286259"/>
          </a:xfrm>
          <a:prstGeom prst="rect">
            <a:avLst/>
          </a:prstGeom>
        </p:spPr>
      </p:pic>
      <p:pic>
        <p:nvPicPr>
          <p:cNvPr id="15" name="Picture 14" descr="images (4).jpg"/>
          <p:cNvPicPr>
            <a:picLocks noChangeAspect="1"/>
          </p:cNvPicPr>
          <p:nvPr/>
        </p:nvPicPr>
        <p:blipFill>
          <a:blip r:embed="rId4" cstate="print"/>
          <a:stretch>
            <a:fillRect/>
          </a:stretch>
        </p:blipFill>
        <p:spPr>
          <a:xfrm>
            <a:off x="152400" y="152400"/>
            <a:ext cx="685800" cy="685800"/>
          </a:xfrm>
          <a:prstGeom prst="rect">
            <a:avLst/>
          </a:prstGeom>
        </p:spPr>
      </p:pic>
      <p:pic>
        <p:nvPicPr>
          <p:cNvPr id="16" name="Picture 15" descr="images (4).jpg"/>
          <p:cNvPicPr>
            <a:picLocks noChangeAspect="1"/>
          </p:cNvPicPr>
          <p:nvPr/>
        </p:nvPicPr>
        <p:blipFill>
          <a:blip r:embed="rId4" cstate="print"/>
          <a:stretch>
            <a:fillRect/>
          </a:stretch>
        </p:blipFill>
        <p:spPr>
          <a:xfrm>
            <a:off x="4953000" y="152400"/>
            <a:ext cx="685800" cy="685800"/>
          </a:xfrm>
          <a:prstGeom prst="rect">
            <a:avLst/>
          </a:prstGeom>
        </p:spPr>
      </p:pic>
      <p:pic>
        <p:nvPicPr>
          <p:cNvPr id="17" name="Picture 16" descr="download (6).jpg"/>
          <p:cNvPicPr>
            <a:picLocks noChangeAspect="1"/>
          </p:cNvPicPr>
          <p:nvPr/>
        </p:nvPicPr>
        <p:blipFill>
          <a:blip r:embed="rId5" cstate="print"/>
          <a:stretch>
            <a:fillRect/>
          </a:stretch>
        </p:blipFill>
        <p:spPr>
          <a:xfrm>
            <a:off x="1066800" y="5640760"/>
            <a:ext cx="1852613" cy="1217240"/>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100529" cy="830997"/>
          </a:xfrm>
          <a:prstGeom prst="rect">
            <a:avLst/>
          </a:prstGeom>
        </p:spPr>
        <p:txBody>
          <a:bodyPr wrap="none">
            <a:spAutoFit/>
          </a:bodyPr>
          <a:lstStyle/>
          <a:p>
            <a:r>
              <a:rPr lang="en-US" sz="4800" b="1" u="sng" dirty="0" smtClean="0">
                <a:latin typeface="HelloBoxStitch" pitchFamily="2" charset="0"/>
                <a:ea typeface="HelloBoxStitch" pitchFamily="2" charset="0"/>
              </a:rPr>
              <a:t>The Elf Owl</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93757"/>
          </a:xfrm>
          <a:prstGeom prst="rect">
            <a:avLst/>
          </a:prstGeom>
          <a:noFill/>
        </p:spPr>
        <p:txBody>
          <a:bodyPr wrap="square" rtlCol="0">
            <a:spAutoFit/>
          </a:bodyPr>
          <a:lstStyle/>
          <a:p>
            <a:r>
              <a:rPr lang="en-US" dirty="0" smtClean="0">
                <a:latin typeface="Comic Sans MS" pitchFamily="66" charset="0"/>
              </a:rPr>
              <a:t>This owl is 6 inches tall. </a:t>
            </a:r>
          </a:p>
          <a:p>
            <a:endParaRPr lang="en-US" dirty="0" smtClean="0">
              <a:latin typeface="Comic Sans MS" pitchFamily="66" charset="0"/>
            </a:endParaRPr>
          </a:p>
          <a:p>
            <a:r>
              <a:rPr lang="en-US" dirty="0" smtClean="0">
                <a:latin typeface="Comic Sans MS" pitchFamily="66" charset="0"/>
              </a:rPr>
              <a:t>It lives in the </a:t>
            </a:r>
            <a:r>
              <a:rPr lang="en-US" dirty="0" err="1" smtClean="0">
                <a:latin typeface="Comic Sans MS" pitchFamily="66" charset="0"/>
              </a:rPr>
              <a:t>Sonoran</a:t>
            </a:r>
            <a:r>
              <a:rPr lang="en-US" dirty="0" smtClean="0">
                <a:latin typeface="Comic Sans MS" pitchFamily="66" charset="0"/>
              </a:rPr>
              <a:t> Desert in Arizona, and likes to be close to water.</a:t>
            </a:r>
          </a:p>
          <a:p>
            <a:endParaRPr lang="en-US" dirty="0" smtClean="0">
              <a:latin typeface="Comic Sans MS" pitchFamily="66" charset="0"/>
            </a:endParaRPr>
          </a:p>
          <a:p>
            <a:r>
              <a:rPr lang="en-US" dirty="0" smtClean="0">
                <a:latin typeface="Comic Sans MS" pitchFamily="66" charset="0"/>
              </a:rPr>
              <a:t>They eat moths, crickets, centipedes, scorpions, and beetles.  </a:t>
            </a:r>
          </a:p>
          <a:p>
            <a:endParaRPr lang="en-US" dirty="0" smtClean="0">
              <a:latin typeface="Comic Sans MS" pitchFamily="66" charset="0"/>
            </a:endParaRPr>
          </a:p>
          <a:p>
            <a:r>
              <a:rPr lang="en-US" dirty="0" smtClean="0">
                <a:latin typeface="Comic Sans MS" pitchFamily="66" charset="0"/>
              </a:rPr>
              <a:t>It has a sharp beak and claws.</a:t>
            </a:r>
          </a:p>
          <a:p>
            <a:endParaRPr lang="en-US" dirty="0" smtClean="0">
              <a:latin typeface="Comic Sans MS" pitchFamily="66" charset="0"/>
            </a:endParaRPr>
          </a:p>
          <a:p>
            <a:r>
              <a:rPr lang="en-US" dirty="0" smtClean="0">
                <a:latin typeface="Comic Sans MS" pitchFamily="66" charset="0"/>
              </a:rPr>
              <a:t>The Elf Owl has light brown and white feathers. which helps it to blend into the desert. </a:t>
            </a:r>
          </a:p>
          <a:p>
            <a:endParaRPr lang="en-US" dirty="0" smtClean="0">
              <a:latin typeface="Comic Sans MS" pitchFamily="66" charset="0"/>
            </a:endParaRPr>
          </a:p>
          <a:p>
            <a:r>
              <a:rPr lang="en-US" dirty="0" smtClean="0">
                <a:latin typeface="Comic Sans MS" pitchFamily="66" charset="0"/>
              </a:rPr>
              <a:t>They have thin, white eyebrows, and yellow eyes. </a:t>
            </a:r>
          </a:p>
          <a:p>
            <a:endParaRPr lang="en-US" dirty="0" smtClean="0">
              <a:latin typeface="Comic Sans MS" pitchFamily="66" charset="0"/>
            </a:endParaRPr>
          </a:p>
          <a:p>
            <a:endParaRPr lang="en-US"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462760"/>
          </a:xfrm>
          <a:prstGeom prst="rect">
            <a:avLst/>
          </a:prstGeom>
          <a:noFill/>
        </p:spPr>
        <p:txBody>
          <a:bodyPr wrap="square" rtlCol="0">
            <a:spAutoFit/>
          </a:bodyPr>
          <a:lstStyle/>
          <a:p>
            <a:r>
              <a:rPr lang="en-US" dirty="0" smtClean="0">
                <a:latin typeface="Comic Sans MS" pitchFamily="66" charset="0"/>
              </a:rPr>
              <a:t>They like to play dead.</a:t>
            </a:r>
          </a:p>
          <a:p>
            <a:endParaRPr lang="en-US" dirty="0" smtClean="0">
              <a:latin typeface="Comic Sans MS" pitchFamily="66" charset="0"/>
            </a:endParaRPr>
          </a:p>
          <a:p>
            <a:r>
              <a:rPr lang="en-US" dirty="0" smtClean="0">
                <a:latin typeface="Comic Sans MS" pitchFamily="66" charset="0"/>
              </a:rPr>
              <a:t>They do not fight, they fly away.</a:t>
            </a:r>
          </a:p>
          <a:p>
            <a:endParaRPr lang="en-US" dirty="0" smtClean="0">
              <a:latin typeface="Comic Sans MS" pitchFamily="66" charset="0"/>
            </a:endParaRPr>
          </a:p>
          <a:p>
            <a:r>
              <a:rPr lang="en-US" dirty="0" smtClean="0">
                <a:latin typeface="Comic Sans MS" pitchFamily="66" charset="0"/>
              </a:rPr>
              <a:t>The nests where they live are 15 – 35 feet off the ground.</a:t>
            </a:r>
          </a:p>
          <a:p>
            <a:endParaRPr lang="en-US" dirty="0" smtClean="0">
              <a:latin typeface="Comic Sans MS" pitchFamily="66" charset="0"/>
            </a:endParaRPr>
          </a:p>
          <a:p>
            <a:r>
              <a:rPr lang="en-US" dirty="0" smtClean="0">
                <a:latin typeface="Comic Sans MS" pitchFamily="66" charset="0"/>
              </a:rPr>
              <a:t>The nest is in the saguaro cacti. </a:t>
            </a:r>
          </a:p>
          <a:p>
            <a:endParaRPr lang="en-US" dirty="0" smtClean="0">
              <a:latin typeface="Comic Sans MS" pitchFamily="66" charset="0"/>
            </a:endParaRPr>
          </a:p>
          <a:p>
            <a:r>
              <a:rPr lang="en-US" dirty="0" smtClean="0">
                <a:latin typeface="Comic Sans MS" pitchFamily="66" charset="0"/>
              </a:rPr>
              <a:t>Elf Owls lay 2 to 4 small, white eggs.</a:t>
            </a:r>
          </a:p>
          <a:p>
            <a:endParaRPr lang="en-US" dirty="0" smtClean="0">
              <a:latin typeface="Comic Sans MS" pitchFamily="66" charset="0"/>
            </a:endParaRPr>
          </a:p>
          <a:p>
            <a:r>
              <a:rPr lang="en-US" dirty="0" smtClean="0">
                <a:latin typeface="Comic Sans MS" pitchFamily="66" charset="0"/>
              </a:rPr>
              <a:t>They can see and hear very well.</a:t>
            </a:r>
          </a:p>
          <a:p>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They are </a:t>
            </a:r>
            <a:r>
              <a:rPr lang="en-US" b="1" dirty="0" smtClean="0">
                <a:latin typeface="Comic Sans MS" pitchFamily="66" charset="0"/>
              </a:rPr>
              <a:t>silent</a:t>
            </a:r>
            <a:r>
              <a:rPr lang="en-US" dirty="0" smtClean="0">
                <a:latin typeface="Comic Sans MS" pitchFamily="66" charset="0"/>
              </a:rPr>
              <a:t> when they fly.</a:t>
            </a:r>
          </a:p>
          <a:p>
            <a:r>
              <a:rPr lang="en-US" sz="1400" dirty="0">
                <a:latin typeface="Comic Sans MS" pitchFamily="66" charset="0"/>
              </a:rPr>
              <a:t> </a:t>
            </a:r>
          </a:p>
          <a:p>
            <a:endParaRPr lang="en-US" dirty="0"/>
          </a:p>
        </p:txBody>
      </p:sp>
      <p:sp>
        <p:nvSpPr>
          <p:cNvPr id="12" name="Rectangle 11"/>
          <p:cNvSpPr/>
          <p:nvPr/>
        </p:nvSpPr>
        <p:spPr>
          <a:xfrm>
            <a:off x="5791200" y="0"/>
            <a:ext cx="3100529" cy="830997"/>
          </a:xfrm>
          <a:prstGeom prst="rect">
            <a:avLst/>
          </a:prstGeom>
        </p:spPr>
        <p:txBody>
          <a:bodyPr wrap="none">
            <a:spAutoFit/>
          </a:bodyPr>
          <a:lstStyle/>
          <a:p>
            <a:r>
              <a:rPr lang="en-US" sz="4800" b="1" u="sng" dirty="0" smtClean="0">
                <a:latin typeface="HelloBoxStitch" pitchFamily="2" charset="0"/>
                <a:ea typeface="HelloBoxStitch" pitchFamily="2" charset="0"/>
              </a:rPr>
              <a:t>The Elf Owl</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571741"/>
            <a:ext cx="838200" cy="1286259"/>
          </a:xfrm>
          <a:prstGeom prst="rect">
            <a:avLst/>
          </a:prstGeom>
        </p:spPr>
      </p:pic>
      <p:pic>
        <p:nvPicPr>
          <p:cNvPr id="15" name="Picture 14" descr="images (4).jpg"/>
          <p:cNvPicPr>
            <a:picLocks noChangeAspect="1"/>
          </p:cNvPicPr>
          <p:nvPr/>
        </p:nvPicPr>
        <p:blipFill>
          <a:blip r:embed="rId4" cstate="print"/>
          <a:stretch>
            <a:fillRect/>
          </a:stretch>
        </p:blipFill>
        <p:spPr>
          <a:xfrm>
            <a:off x="152400" y="152400"/>
            <a:ext cx="685800" cy="685800"/>
          </a:xfrm>
          <a:prstGeom prst="rect">
            <a:avLst/>
          </a:prstGeom>
        </p:spPr>
      </p:pic>
      <p:pic>
        <p:nvPicPr>
          <p:cNvPr id="16" name="Picture 15" descr="images (4).jpg"/>
          <p:cNvPicPr>
            <a:picLocks noChangeAspect="1"/>
          </p:cNvPicPr>
          <p:nvPr/>
        </p:nvPicPr>
        <p:blipFill>
          <a:blip r:embed="rId4" cstate="print"/>
          <a:stretch>
            <a:fillRect/>
          </a:stretch>
        </p:blipFill>
        <p:spPr>
          <a:xfrm>
            <a:off x="4953000" y="152400"/>
            <a:ext cx="685800" cy="685800"/>
          </a:xfrm>
          <a:prstGeom prst="rect">
            <a:avLst/>
          </a:prstGeom>
        </p:spPr>
      </p:pic>
      <p:pic>
        <p:nvPicPr>
          <p:cNvPr id="17" name="Picture 16" descr="download (6).jpg"/>
          <p:cNvPicPr>
            <a:picLocks noChangeAspect="1"/>
          </p:cNvPicPr>
          <p:nvPr/>
        </p:nvPicPr>
        <p:blipFill>
          <a:blip r:embed="rId5" cstate="print"/>
          <a:stretch>
            <a:fillRect/>
          </a:stretch>
        </p:blipFill>
        <p:spPr>
          <a:xfrm>
            <a:off x="1066800" y="5640760"/>
            <a:ext cx="1852613" cy="1217240"/>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mages (8).jpg"/>
          <p:cNvPicPr>
            <a:picLocks noChangeAspect="1"/>
          </p:cNvPicPr>
          <p:nvPr/>
        </p:nvPicPr>
        <p:blipFill>
          <a:blip r:embed="rId2" cstate="print"/>
          <a:stretch>
            <a:fillRect/>
          </a:stretch>
        </p:blipFill>
        <p:spPr>
          <a:xfrm>
            <a:off x="2590800" y="1600200"/>
            <a:ext cx="4038600" cy="4038600"/>
          </a:xfrm>
          <a:prstGeom prst="rect">
            <a:avLst/>
          </a:prstGeom>
        </p:spPr>
      </p:pic>
      <p:sp>
        <p:nvSpPr>
          <p:cNvPr id="4" name="TextBox 3"/>
          <p:cNvSpPr txBox="1"/>
          <p:nvPr/>
        </p:nvSpPr>
        <p:spPr>
          <a:xfrm>
            <a:off x="1066800" y="152400"/>
            <a:ext cx="6779420"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Elf Owl</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1600200" y="52578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010400" y="52578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5867400" y="24384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143000" y="10668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1981200" y="2971800"/>
            <a:ext cx="1524000" cy="76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43200" y="4724400"/>
            <a:ext cx="9906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09800" y="1828800"/>
            <a:ext cx="9906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324600" y="4343400"/>
            <a:ext cx="762000" cy="914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876800" y="2895600"/>
            <a:ext cx="990600" cy="990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724400" y="4343400"/>
            <a:ext cx="990600" cy="1524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2528256" cy="923330"/>
          </a:xfrm>
          <a:prstGeom prst="rect">
            <a:avLst/>
          </a:prstGeom>
        </p:spPr>
        <p:txBody>
          <a:bodyPr wrap="none">
            <a:spAutoFit/>
          </a:bodyPr>
          <a:lstStyle/>
          <a:p>
            <a:r>
              <a:rPr lang="en-US" sz="5400" b="1" u="sng" dirty="0" smtClean="0">
                <a:latin typeface="HelloBoxStitch" pitchFamily="2" charset="0"/>
                <a:ea typeface="HelloBoxStitch" pitchFamily="2" charset="0"/>
              </a:rPr>
              <a:t>Elf Owls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743200" y="2438400"/>
            <a:ext cx="35814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Elf Owls</a:t>
            </a:r>
            <a:endParaRPr lang="en-US" sz="5400" dirty="0">
              <a:latin typeface="HelloBoxStitch" pitchFamily="2" charset="0"/>
              <a:ea typeface="HelloBoxStitch" pitchFamily="2" charset="0"/>
            </a:endParaRPr>
          </a:p>
        </p:txBody>
      </p:sp>
      <p:pic>
        <p:nvPicPr>
          <p:cNvPr id="6" name="Picture 5" descr="images (4).jpg"/>
          <p:cNvPicPr>
            <a:picLocks noChangeAspect="1"/>
          </p:cNvPicPr>
          <p:nvPr/>
        </p:nvPicPr>
        <p:blipFill>
          <a:blip r:embed="rId2" cstate="print"/>
          <a:stretch>
            <a:fillRect/>
          </a:stretch>
        </p:blipFill>
        <p:spPr>
          <a:xfrm>
            <a:off x="0" y="4876800"/>
            <a:ext cx="1981200" cy="1981200"/>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0"/>
            <a:ext cx="7483139"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Elf Owl</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mages (4).jpg"/>
          <p:cNvPicPr>
            <a:picLocks noChangeAspect="1"/>
          </p:cNvPicPr>
          <p:nvPr/>
        </p:nvPicPr>
        <p:blipFill>
          <a:blip r:embed="rId2" cstate="print"/>
          <a:stretch>
            <a:fillRect/>
          </a:stretch>
        </p:blipFill>
        <p:spPr>
          <a:xfrm>
            <a:off x="1447800" y="4495800"/>
            <a:ext cx="990600" cy="990600"/>
          </a:xfrm>
          <a:prstGeom prst="rect">
            <a:avLst/>
          </a:prstGeom>
        </p:spPr>
      </p:pic>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2621230" cy="923330"/>
          </a:xfrm>
          <a:prstGeom prst="rect">
            <a:avLst/>
          </a:prstGeom>
        </p:spPr>
        <p:txBody>
          <a:bodyPr wrap="none">
            <a:spAutoFit/>
          </a:bodyPr>
          <a:lstStyle/>
          <a:p>
            <a:r>
              <a:rPr lang="en-US" sz="5400" b="1" u="sng" dirty="0" smtClean="0">
                <a:latin typeface="HelloBoxStitch" pitchFamily="2" charset="0"/>
                <a:ea typeface="HelloBoxStitch" pitchFamily="2" charset="0"/>
              </a:rPr>
              <a:t>Elf Owls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3" cstate="print"/>
          <a:stretch>
            <a:fillRect/>
          </a:stretch>
        </p:blipFill>
        <p:spPr>
          <a:xfrm>
            <a:off x="3124200" y="3819152"/>
            <a:ext cx="2470410" cy="3038848"/>
          </a:xfrm>
          <a:prstGeom prst="rect">
            <a:avLst/>
          </a:prstGeom>
        </p:spPr>
      </p:pic>
      <p:pic>
        <p:nvPicPr>
          <p:cNvPr id="20" name="Picture 19" descr="cactus1.png"/>
          <p:cNvPicPr>
            <a:picLocks noChangeAspect="1"/>
          </p:cNvPicPr>
          <p:nvPr/>
        </p:nvPicPr>
        <p:blipFill>
          <a:blip r:embed="rId4" cstate="print"/>
          <a:stretch>
            <a:fillRect/>
          </a:stretch>
        </p:blipFill>
        <p:spPr>
          <a:xfrm>
            <a:off x="0" y="4168551"/>
            <a:ext cx="1752600" cy="26894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143000"/>
            <a:ext cx="3581400" cy="32004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228600" y="0"/>
            <a:ext cx="3624711" cy="1292662"/>
          </a:xfrm>
          <a:prstGeom prst="rect">
            <a:avLst/>
          </a:prstGeom>
          <a:noFill/>
        </p:spPr>
        <p:txBody>
          <a:bodyPr wrap="none" rtlCol="0">
            <a:spAutoFit/>
          </a:bodyPr>
          <a:lstStyle/>
          <a:p>
            <a:pPr algn="ctr"/>
            <a:r>
              <a:rPr lang="en-US" sz="5400" b="1" dirty="0" smtClean="0">
                <a:latin typeface="HelloBoxStitch" pitchFamily="2" charset="0"/>
                <a:ea typeface="HelloBoxStitch" pitchFamily="2" charset="0"/>
              </a:rPr>
              <a:t>Photograph</a:t>
            </a:r>
            <a:r>
              <a:rPr lang="en-US" sz="3200" b="1" dirty="0" smtClean="0">
                <a:latin typeface="the bubble letters" pitchFamily="2" charset="0"/>
              </a:rPr>
              <a:t>:</a:t>
            </a:r>
          </a:p>
          <a:p>
            <a:pPr algn="ctr"/>
            <a:endParaRPr lang="en-US" sz="2400" b="1" dirty="0" smtClean="0">
              <a:latin typeface="the bubble letters" pitchFamily="2" charset="0"/>
            </a:endParaRPr>
          </a:p>
        </p:txBody>
      </p:sp>
      <p:sp>
        <p:nvSpPr>
          <p:cNvPr id="7" name="TextBox 6"/>
          <p:cNvSpPr txBox="1"/>
          <p:nvPr/>
        </p:nvSpPr>
        <p:spPr>
          <a:xfrm>
            <a:off x="6019800" y="-152400"/>
            <a:ext cx="1919115"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Graph</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762000"/>
            <a:ext cx="4134639" cy="6463308"/>
          </a:xfrm>
          <a:prstGeom prst="rect">
            <a:avLst/>
          </a:prstGeom>
          <a:noFill/>
        </p:spPr>
        <p:txBody>
          <a:bodyPr wrap="square" rtlCol="0">
            <a:spAutoFit/>
          </a:bodyPr>
          <a:lstStyle/>
          <a:p>
            <a:r>
              <a:rPr lang="en-US" dirty="0" smtClean="0">
                <a:latin typeface="Comic Sans MS" pitchFamily="66" charset="0"/>
              </a:rPr>
              <a:t>Question: ___________________________</a:t>
            </a:r>
          </a:p>
          <a:p>
            <a:endParaRPr lang="en-US" dirty="0">
              <a:latin typeface="Comic Sans MS" pitchFamily="66" charset="0"/>
            </a:endParaRPr>
          </a:p>
          <a:p>
            <a:r>
              <a:rPr lang="en-US" dirty="0" smtClean="0">
                <a:latin typeface="Comic Sans MS" pitchFamily="66" charset="0"/>
              </a:rPr>
              <a:t>___________________________</a:t>
            </a: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r>
              <a:rPr lang="en-US" dirty="0" smtClean="0">
                <a:latin typeface="Comic Sans MS" pitchFamily="66" charset="0"/>
              </a:rPr>
              <a:t>                        Yes         No</a:t>
            </a:r>
          </a:p>
          <a:p>
            <a:endParaRPr lang="en-US" dirty="0" smtClean="0">
              <a:latin typeface="Comic Sans MS" pitchFamily="66" charset="0"/>
            </a:endParaRPr>
          </a:p>
          <a:p>
            <a:endParaRPr lang="en-US" dirty="0" smtClean="0">
              <a:latin typeface="Comic Sans MS" pitchFamily="66" charset="0"/>
            </a:endParaRPr>
          </a:p>
        </p:txBody>
      </p:sp>
      <p:sp>
        <p:nvSpPr>
          <p:cNvPr id="9" name="Rounded Rectangle 8"/>
          <p:cNvSpPr/>
          <p:nvPr/>
        </p:nvSpPr>
        <p:spPr>
          <a:xfrm>
            <a:off x="304800" y="5181600"/>
            <a:ext cx="3581400" cy="12954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1143000" y="4419600"/>
            <a:ext cx="2013693" cy="769441"/>
          </a:xfrm>
          <a:prstGeom prst="rect">
            <a:avLst/>
          </a:prstGeom>
          <a:noFill/>
        </p:spPr>
        <p:txBody>
          <a:bodyPr wrap="none" rtlCol="0">
            <a:spAutoFit/>
          </a:bodyPr>
          <a:lstStyle/>
          <a:p>
            <a:r>
              <a:rPr lang="en-US" sz="4400" b="1" dirty="0" smtClean="0">
                <a:latin typeface="HelloBoxStitch" pitchFamily="2" charset="0"/>
                <a:ea typeface="HelloBoxStitch" pitchFamily="2" charset="0"/>
              </a:rPr>
              <a:t>Caption</a:t>
            </a:r>
            <a:r>
              <a:rPr lang="en-US" sz="2400" b="1" dirty="0" smtClean="0">
                <a:latin typeface="the bubble letters" pitchFamily="2" charset="0"/>
              </a:rPr>
              <a:t>:</a:t>
            </a:r>
            <a:endParaRPr lang="en-US" sz="2400" b="1" dirty="0">
              <a:latin typeface="the bubble letters" pitchFamily="2" charset="0"/>
            </a:endParaRPr>
          </a:p>
        </p:txBody>
      </p:sp>
      <p:sp>
        <p:nvSpPr>
          <p:cNvPr id="12" name="Rectangle 11"/>
          <p:cNvSpPr/>
          <p:nvPr/>
        </p:nvSpPr>
        <p:spPr>
          <a:xfrm>
            <a:off x="6096000" y="2133600"/>
            <a:ext cx="990600" cy="39624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7086600" y="2133600"/>
            <a:ext cx="990600" cy="396240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Connector 14"/>
          <p:cNvCxnSpPr/>
          <p:nvPr/>
        </p:nvCxnSpPr>
        <p:spPr>
          <a:xfrm>
            <a:off x="6096000" y="58674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56388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0" y="53340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50292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0" y="47244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6000" y="44196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0" y="41148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38100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35052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6000" y="32004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96000" y="28956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0" y="25908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0" y="2362200"/>
            <a:ext cx="1981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15000" y="2133600"/>
            <a:ext cx="367408" cy="307777"/>
          </a:xfrm>
          <a:prstGeom prst="rect">
            <a:avLst/>
          </a:prstGeom>
          <a:noFill/>
        </p:spPr>
        <p:txBody>
          <a:bodyPr wrap="none" rtlCol="0">
            <a:spAutoFit/>
          </a:bodyPr>
          <a:lstStyle/>
          <a:p>
            <a:r>
              <a:rPr lang="en-US" sz="1400" dirty="0" smtClean="0"/>
              <a:t>14</a:t>
            </a:r>
          </a:p>
        </p:txBody>
      </p:sp>
      <p:sp>
        <p:nvSpPr>
          <p:cNvPr id="29" name="TextBox 28"/>
          <p:cNvSpPr txBox="1"/>
          <p:nvPr/>
        </p:nvSpPr>
        <p:spPr>
          <a:xfrm>
            <a:off x="5715000" y="2362200"/>
            <a:ext cx="367408" cy="307777"/>
          </a:xfrm>
          <a:prstGeom prst="rect">
            <a:avLst/>
          </a:prstGeom>
          <a:noFill/>
        </p:spPr>
        <p:txBody>
          <a:bodyPr wrap="none" rtlCol="0">
            <a:spAutoFit/>
          </a:bodyPr>
          <a:lstStyle/>
          <a:p>
            <a:r>
              <a:rPr lang="en-US" sz="1400" dirty="0" smtClean="0"/>
              <a:t>13</a:t>
            </a:r>
          </a:p>
        </p:txBody>
      </p:sp>
      <p:sp>
        <p:nvSpPr>
          <p:cNvPr id="30" name="TextBox 29"/>
          <p:cNvSpPr txBox="1"/>
          <p:nvPr/>
        </p:nvSpPr>
        <p:spPr>
          <a:xfrm>
            <a:off x="5715000" y="2590800"/>
            <a:ext cx="367408" cy="307777"/>
          </a:xfrm>
          <a:prstGeom prst="rect">
            <a:avLst/>
          </a:prstGeom>
          <a:noFill/>
        </p:spPr>
        <p:txBody>
          <a:bodyPr wrap="none" rtlCol="0">
            <a:spAutoFit/>
          </a:bodyPr>
          <a:lstStyle/>
          <a:p>
            <a:r>
              <a:rPr lang="en-US" sz="1400" dirty="0" smtClean="0"/>
              <a:t>12</a:t>
            </a:r>
          </a:p>
        </p:txBody>
      </p:sp>
      <p:sp>
        <p:nvSpPr>
          <p:cNvPr id="31" name="TextBox 30"/>
          <p:cNvSpPr txBox="1"/>
          <p:nvPr/>
        </p:nvSpPr>
        <p:spPr>
          <a:xfrm>
            <a:off x="5715000" y="2895600"/>
            <a:ext cx="367408" cy="307777"/>
          </a:xfrm>
          <a:prstGeom prst="rect">
            <a:avLst/>
          </a:prstGeom>
          <a:noFill/>
        </p:spPr>
        <p:txBody>
          <a:bodyPr wrap="none" rtlCol="0">
            <a:spAutoFit/>
          </a:bodyPr>
          <a:lstStyle/>
          <a:p>
            <a:r>
              <a:rPr lang="en-US" sz="1400" dirty="0" smtClean="0"/>
              <a:t>11</a:t>
            </a:r>
          </a:p>
        </p:txBody>
      </p:sp>
      <p:sp>
        <p:nvSpPr>
          <p:cNvPr id="32" name="TextBox 31"/>
          <p:cNvSpPr txBox="1"/>
          <p:nvPr/>
        </p:nvSpPr>
        <p:spPr>
          <a:xfrm>
            <a:off x="5715000" y="3200400"/>
            <a:ext cx="367408" cy="307777"/>
          </a:xfrm>
          <a:prstGeom prst="rect">
            <a:avLst/>
          </a:prstGeom>
          <a:noFill/>
        </p:spPr>
        <p:txBody>
          <a:bodyPr wrap="none" rtlCol="0">
            <a:spAutoFit/>
          </a:bodyPr>
          <a:lstStyle/>
          <a:p>
            <a:r>
              <a:rPr lang="en-US" sz="1400" dirty="0" smtClean="0"/>
              <a:t>10</a:t>
            </a:r>
          </a:p>
        </p:txBody>
      </p:sp>
      <p:sp>
        <p:nvSpPr>
          <p:cNvPr id="33" name="TextBox 32"/>
          <p:cNvSpPr txBox="1"/>
          <p:nvPr/>
        </p:nvSpPr>
        <p:spPr>
          <a:xfrm>
            <a:off x="5791200" y="3505200"/>
            <a:ext cx="276038" cy="307777"/>
          </a:xfrm>
          <a:prstGeom prst="rect">
            <a:avLst/>
          </a:prstGeom>
          <a:noFill/>
        </p:spPr>
        <p:txBody>
          <a:bodyPr wrap="none" rtlCol="0">
            <a:spAutoFit/>
          </a:bodyPr>
          <a:lstStyle/>
          <a:p>
            <a:r>
              <a:rPr lang="en-US" sz="1400" dirty="0" smtClean="0"/>
              <a:t>9</a:t>
            </a:r>
          </a:p>
        </p:txBody>
      </p:sp>
      <p:sp>
        <p:nvSpPr>
          <p:cNvPr id="34" name="TextBox 33"/>
          <p:cNvSpPr txBox="1"/>
          <p:nvPr/>
        </p:nvSpPr>
        <p:spPr>
          <a:xfrm>
            <a:off x="5791200" y="3810000"/>
            <a:ext cx="276038" cy="307777"/>
          </a:xfrm>
          <a:prstGeom prst="rect">
            <a:avLst/>
          </a:prstGeom>
          <a:noFill/>
        </p:spPr>
        <p:txBody>
          <a:bodyPr wrap="none" rtlCol="0">
            <a:spAutoFit/>
          </a:bodyPr>
          <a:lstStyle/>
          <a:p>
            <a:r>
              <a:rPr lang="en-US" sz="1400" dirty="0" smtClean="0"/>
              <a:t>8</a:t>
            </a:r>
          </a:p>
        </p:txBody>
      </p:sp>
      <p:sp>
        <p:nvSpPr>
          <p:cNvPr id="35" name="TextBox 34"/>
          <p:cNvSpPr txBox="1"/>
          <p:nvPr/>
        </p:nvSpPr>
        <p:spPr>
          <a:xfrm>
            <a:off x="5791200" y="4114800"/>
            <a:ext cx="276038" cy="307777"/>
          </a:xfrm>
          <a:prstGeom prst="rect">
            <a:avLst/>
          </a:prstGeom>
          <a:noFill/>
        </p:spPr>
        <p:txBody>
          <a:bodyPr wrap="none" rtlCol="0">
            <a:spAutoFit/>
          </a:bodyPr>
          <a:lstStyle/>
          <a:p>
            <a:r>
              <a:rPr lang="en-US" sz="1400" dirty="0" smtClean="0"/>
              <a:t>7</a:t>
            </a:r>
          </a:p>
        </p:txBody>
      </p:sp>
      <p:sp>
        <p:nvSpPr>
          <p:cNvPr id="36" name="TextBox 35"/>
          <p:cNvSpPr txBox="1"/>
          <p:nvPr/>
        </p:nvSpPr>
        <p:spPr>
          <a:xfrm>
            <a:off x="5791200" y="4419600"/>
            <a:ext cx="276038" cy="307777"/>
          </a:xfrm>
          <a:prstGeom prst="rect">
            <a:avLst/>
          </a:prstGeom>
          <a:noFill/>
        </p:spPr>
        <p:txBody>
          <a:bodyPr wrap="none" rtlCol="0">
            <a:spAutoFit/>
          </a:bodyPr>
          <a:lstStyle/>
          <a:p>
            <a:r>
              <a:rPr lang="en-US" sz="1400" dirty="0" smtClean="0"/>
              <a:t>6</a:t>
            </a:r>
          </a:p>
        </p:txBody>
      </p:sp>
      <p:sp>
        <p:nvSpPr>
          <p:cNvPr id="37" name="TextBox 36"/>
          <p:cNvSpPr txBox="1"/>
          <p:nvPr/>
        </p:nvSpPr>
        <p:spPr>
          <a:xfrm>
            <a:off x="5791200" y="4724400"/>
            <a:ext cx="276038" cy="307777"/>
          </a:xfrm>
          <a:prstGeom prst="rect">
            <a:avLst/>
          </a:prstGeom>
          <a:noFill/>
        </p:spPr>
        <p:txBody>
          <a:bodyPr wrap="none" rtlCol="0">
            <a:spAutoFit/>
          </a:bodyPr>
          <a:lstStyle/>
          <a:p>
            <a:r>
              <a:rPr lang="en-US" sz="1400" dirty="0" smtClean="0"/>
              <a:t>5</a:t>
            </a:r>
          </a:p>
        </p:txBody>
      </p:sp>
      <p:sp>
        <p:nvSpPr>
          <p:cNvPr id="38" name="TextBox 37"/>
          <p:cNvSpPr txBox="1"/>
          <p:nvPr/>
        </p:nvSpPr>
        <p:spPr>
          <a:xfrm>
            <a:off x="5791200" y="5029200"/>
            <a:ext cx="276038" cy="307777"/>
          </a:xfrm>
          <a:prstGeom prst="rect">
            <a:avLst/>
          </a:prstGeom>
          <a:noFill/>
        </p:spPr>
        <p:txBody>
          <a:bodyPr wrap="none" rtlCol="0">
            <a:spAutoFit/>
          </a:bodyPr>
          <a:lstStyle/>
          <a:p>
            <a:r>
              <a:rPr lang="en-US" sz="1400" dirty="0" smtClean="0"/>
              <a:t>4</a:t>
            </a:r>
          </a:p>
        </p:txBody>
      </p:sp>
      <p:sp>
        <p:nvSpPr>
          <p:cNvPr id="39" name="TextBox 38"/>
          <p:cNvSpPr txBox="1"/>
          <p:nvPr/>
        </p:nvSpPr>
        <p:spPr>
          <a:xfrm>
            <a:off x="5791200" y="5334000"/>
            <a:ext cx="276038" cy="307777"/>
          </a:xfrm>
          <a:prstGeom prst="rect">
            <a:avLst/>
          </a:prstGeom>
          <a:noFill/>
        </p:spPr>
        <p:txBody>
          <a:bodyPr wrap="none" rtlCol="0">
            <a:spAutoFit/>
          </a:bodyPr>
          <a:lstStyle/>
          <a:p>
            <a:r>
              <a:rPr lang="en-US" sz="1400" dirty="0" smtClean="0"/>
              <a:t>3</a:t>
            </a:r>
          </a:p>
        </p:txBody>
      </p:sp>
      <p:sp>
        <p:nvSpPr>
          <p:cNvPr id="40" name="TextBox 39"/>
          <p:cNvSpPr txBox="1"/>
          <p:nvPr/>
        </p:nvSpPr>
        <p:spPr>
          <a:xfrm>
            <a:off x="5791200" y="5638800"/>
            <a:ext cx="276038" cy="307777"/>
          </a:xfrm>
          <a:prstGeom prst="rect">
            <a:avLst/>
          </a:prstGeom>
          <a:noFill/>
        </p:spPr>
        <p:txBody>
          <a:bodyPr wrap="none" rtlCol="0">
            <a:spAutoFit/>
          </a:bodyPr>
          <a:lstStyle/>
          <a:p>
            <a:r>
              <a:rPr lang="en-US" sz="1400" dirty="0" smtClean="0"/>
              <a:t>2</a:t>
            </a:r>
          </a:p>
        </p:txBody>
      </p:sp>
      <p:sp>
        <p:nvSpPr>
          <p:cNvPr id="41" name="TextBox 40"/>
          <p:cNvSpPr txBox="1"/>
          <p:nvPr/>
        </p:nvSpPr>
        <p:spPr>
          <a:xfrm>
            <a:off x="5791200" y="5867400"/>
            <a:ext cx="276038" cy="307777"/>
          </a:xfrm>
          <a:prstGeom prst="rect">
            <a:avLst/>
          </a:prstGeom>
          <a:noFill/>
        </p:spPr>
        <p:txBody>
          <a:bodyPr wrap="none" rtlCol="0">
            <a:spAutoFit/>
          </a:bodyPr>
          <a:lstStyle/>
          <a:p>
            <a:r>
              <a:rPr lang="en-US" sz="1400" dirty="0" smtClean="0"/>
              <a:t>1</a:t>
            </a:r>
          </a:p>
        </p:txBody>
      </p:sp>
      <p:sp>
        <p:nvSpPr>
          <p:cNvPr id="42" name="Rounded Rectangle 41"/>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ounded Rectangle 42"/>
          <p:cNvSpPr/>
          <p:nvPr/>
        </p:nvSpPr>
        <p:spPr>
          <a:xfrm>
            <a:off x="38862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228600"/>
            <a:ext cx="2528256" cy="923330"/>
          </a:xfrm>
          <a:prstGeom prst="rect">
            <a:avLst/>
          </a:prstGeom>
        </p:spPr>
        <p:txBody>
          <a:bodyPr wrap="none">
            <a:spAutoFit/>
          </a:bodyPr>
          <a:lstStyle/>
          <a:p>
            <a:r>
              <a:rPr lang="en-US" sz="5400" b="1" u="sng" dirty="0" smtClean="0">
                <a:latin typeface="HelloBoxStitch" pitchFamily="2" charset="0"/>
                <a:ea typeface="HelloBoxStitch" pitchFamily="2" charset="0"/>
              </a:rPr>
              <a:t>Elf Owls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images (4).jpg"/>
          <p:cNvPicPr>
            <a:picLocks noChangeAspect="1"/>
          </p:cNvPicPr>
          <p:nvPr/>
        </p:nvPicPr>
        <p:blipFill>
          <a:blip r:embed="rId2" cstate="print"/>
          <a:stretch>
            <a:fillRect/>
          </a:stretch>
        </p:blipFill>
        <p:spPr>
          <a:xfrm>
            <a:off x="1371600" y="0"/>
            <a:ext cx="685800" cy="685800"/>
          </a:xfrm>
          <a:prstGeom prst="rect">
            <a:avLst/>
          </a:prstGeom>
        </p:spPr>
      </p:pic>
      <p:pic>
        <p:nvPicPr>
          <p:cNvPr id="12" name="Picture 11" descr="images (4).jpg"/>
          <p:cNvPicPr>
            <a:picLocks noChangeAspect="1"/>
          </p:cNvPicPr>
          <p:nvPr/>
        </p:nvPicPr>
        <p:blipFill>
          <a:blip r:embed="rId2" cstate="print"/>
          <a:stretch>
            <a:fillRect/>
          </a:stretch>
        </p:blipFill>
        <p:spPr>
          <a:xfrm flipH="1">
            <a:off x="6477000" y="0"/>
            <a:ext cx="685800" cy="68580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228600"/>
            <a:ext cx="2528256" cy="923330"/>
          </a:xfrm>
          <a:prstGeom prst="rect">
            <a:avLst/>
          </a:prstGeom>
        </p:spPr>
        <p:txBody>
          <a:bodyPr wrap="none">
            <a:spAutoFit/>
          </a:bodyPr>
          <a:lstStyle/>
          <a:p>
            <a:r>
              <a:rPr lang="en-US" sz="5400" b="1" u="sng" dirty="0" smtClean="0">
                <a:latin typeface="HelloBoxStitch" pitchFamily="2" charset="0"/>
                <a:ea typeface="HelloBoxStitch" pitchFamily="2" charset="0"/>
              </a:rPr>
              <a:t>Elf Owls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images (4).jpg"/>
          <p:cNvPicPr>
            <a:picLocks noChangeAspect="1"/>
          </p:cNvPicPr>
          <p:nvPr/>
        </p:nvPicPr>
        <p:blipFill>
          <a:blip r:embed="rId2" cstate="print"/>
          <a:stretch>
            <a:fillRect/>
          </a:stretch>
        </p:blipFill>
        <p:spPr>
          <a:xfrm>
            <a:off x="1524000" y="0"/>
            <a:ext cx="685800" cy="685800"/>
          </a:xfrm>
          <a:prstGeom prst="rect">
            <a:avLst/>
          </a:prstGeom>
        </p:spPr>
      </p:pic>
      <p:pic>
        <p:nvPicPr>
          <p:cNvPr id="7" name="Picture 6" descr="images (4).jpg"/>
          <p:cNvPicPr>
            <a:picLocks noChangeAspect="1"/>
          </p:cNvPicPr>
          <p:nvPr/>
        </p:nvPicPr>
        <p:blipFill>
          <a:blip r:embed="rId2" cstate="print"/>
          <a:stretch>
            <a:fillRect/>
          </a:stretch>
        </p:blipFill>
        <p:spPr>
          <a:xfrm flipH="1">
            <a:off x="6629400" y="0"/>
            <a:ext cx="685800" cy="685800"/>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173993" cy="923330"/>
          </a:xfrm>
          <a:prstGeom prst="rect">
            <a:avLst/>
          </a:prstGeom>
        </p:spPr>
        <p:txBody>
          <a:bodyPr wrap="none">
            <a:spAutoFit/>
          </a:bodyPr>
          <a:lstStyle/>
          <a:p>
            <a:r>
              <a:rPr lang="en-US" sz="5400" b="1" u="sng" dirty="0" smtClean="0">
                <a:latin typeface="HelloBoxStitch" pitchFamily="2" charset="0"/>
                <a:ea typeface="HelloBoxStitch" pitchFamily="2" charset="0"/>
              </a:rPr>
              <a:t>Elf Owl</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images (4).jpg"/>
          <p:cNvPicPr>
            <a:picLocks noChangeAspect="1"/>
          </p:cNvPicPr>
          <p:nvPr/>
        </p:nvPicPr>
        <p:blipFill>
          <a:blip r:embed="rId2" cstate="print"/>
          <a:stretch>
            <a:fillRect/>
          </a:stretch>
        </p:blipFill>
        <p:spPr>
          <a:xfrm>
            <a:off x="0" y="5257800"/>
            <a:ext cx="1600200" cy="160020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716" y="152400"/>
            <a:ext cx="8178842"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My Elf Owl Adventure Story</a:t>
            </a:r>
            <a:r>
              <a:rPr lang="en-US" sz="2800" b="1" u="sng" dirty="0" smtClean="0">
                <a:latin typeface="the bubble letters" pitchFamily="2" charset="0"/>
              </a:rPr>
              <a:t>!</a:t>
            </a:r>
            <a:endParaRPr lang="en-US" sz="2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029723" cy="923330"/>
          </a:xfrm>
          <a:prstGeom prst="rect">
            <a:avLst/>
          </a:prstGeom>
        </p:spPr>
        <p:txBody>
          <a:bodyPr wrap="none">
            <a:spAutoFit/>
          </a:bodyPr>
          <a:lstStyle/>
          <a:p>
            <a:r>
              <a:rPr lang="en-US" sz="5400" b="1" u="sng" dirty="0" smtClean="0">
                <a:latin typeface="HelloBoxStitch" pitchFamily="2" charset="0"/>
                <a:ea typeface="HelloBoxStitch" pitchFamily="2" charset="0"/>
              </a:rPr>
              <a:t>Coyote</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coyote.jpg"/>
          <p:cNvPicPr>
            <a:picLocks noChangeAspect="1"/>
          </p:cNvPicPr>
          <p:nvPr/>
        </p:nvPicPr>
        <p:blipFill>
          <a:blip r:embed="rId2" cstate="print"/>
          <a:stretch>
            <a:fillRect/>
          </a:stretch>
        </p:blipFill>
        <p:spPr>
          <a:xfrm>
            <a:off x="0" y="5188519"/>
            <a:ext cx="1429512" cy="16694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onoran_Desert_33.081359_n112.431507.JPG"/>
          <p:cNvPicPr>
            <a:picLocks noChangeAspect="1"/>
          </p:cNvPicPr>
          <p:nvPr/>
        </p:nvPicPr>
        <p:blipFill>
          <a:blip r:embed="rId2" cstate="print"/>
          <a:stretch>
            <a:fillRect/>
          </a:stretch>
        </p:blipFill>
        <p:spPr>
          <a:xfrm>
            <a:off x="6477000" y="5029200"/>
            <a:ext cx="2438400" cy="1828800"/>
          </a:xfrm>
          <a:prstGeom prst="rect">
            <a:avLst/>
          </a:prstGeom>
        </p:spPr>
      </p:pic>
      <p:sp>
        <p:nvSpPr>
          <p:cNvPr id="4" name="Rectangle 3"/>
          <p:cNvSpPr/>
          <p:nvPr/>
        </p:nvSpPr>
        <p:spPr>
          <a:xfrm>
            <a:off x="685800" y="0"/>
            <a:ext cx="2353529" cy="646331"/>
          </a:xfrm>
          <a:prstGeom prst="rect">
            <a:avLst/>
          </a:prstGeom>
        </p:spPr>
        <p:txBody>
          <a:bodyPr wrap="none">
            <a:spAutoFit/>
          </a:bodyPr>
          <a:lstStyle/>
          <a:p>
            <a:r>
              <a:rPr lang="en-US" sz="3600" b="1" u="sng" dirty="0" smtClean="0">
                <a:latin typeface="HelloBoxStitch" pitchFamily="2" charset="0"/>
                <a:ea typeface="HelloBoxStitch" pitchFamily="2" charset="0"/>
              </a:rPr>
              <a:t>The Desert</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228600" y="609600"/>
            <a:ext cx="6248400" cy="5940088"/>
          </a:xfrm>
          <a:prstGeom prst="rect">
            <a:avLst/>
          </a:prstGeom>
          <a:noFill/>
        </p:spPr>
        <p:txBody>
          <a:bodyPr wrap="square" rtlCol="0">
            <a:spAutoFit/>
          </a:bodyPr>
          <a:lstStyle/>
          <a:p>
            <a:r>
              <a:rPr lang="en-US" sz="1400" b="1" dirty="0" smtClean="0">
                <a:solidFill>
                  <a:srgbClr val="FFC000"/>
                </a:solidFill>
                <a:latin typeface="Comic Sans MS" pitchFamily="66" charset="0"/>
              </a:rPr>
              <a:t>HABITAT: </a:t>
            </a:r>
            <a:r>
              <a:rPr lang="en-US" sz="1200" dirty="0" smtClean="0">
                <a:latin typeface="Comic Sans MS" pitchFamily="66" charset="0"/>
              </a:rPr>
              <a:t>The desert is important because it covers about a fifth of the earth's surface! There are both hot and cold deserts. Antarctica is the largest cold desert in the world, while the Sahara in Africa is the largest of the hot deserts. Another type of desert is the </a:t>
            </a:r>
            <a:r>
              <a:rPr lang="en-US" sz="1200" b="1" dirty="0" smtClean="0">
                <a:latin typeface="Comic Sans MS" pitchFamily="66" charset="0"/>
              </a:rPr>
              <a:t>coastal desert</a:t>
            </a:r>
            <a:r>
              <a:rPr lang="en-US" sz="1200" dirty="0" smtClean="0">
                <a:latin typeface="Comic Sans MS" pitchFamily="66" charset="0"/>
              </a:rPr>
              <a:t>, for example, the Atacama Desert in Chile of South America. </a:t>
            </a:r>
          </a:p>
          <a:p>
            <a:r>
              <a:rPr lang="en-US" sz="1400" b="1" dirty="0">
                <a:solidFill>
                  <a:srgbClr val="FFC000"/>
                </a:solidFill>
                <a:latin typeface="Comic Sans MS" pitchFamily="66" charset="0"/>
              </a:rPr>
              <a:t>PLANTS:</a:t>
            </a:r>
            <a:r>
              <a:rPr lang="en-US" sz="1400" dirty="0">
                <a:solidFill>
                  <a:srgbClr val="FFC000"/>
                </a:solidFill>
                <a:latin typeface="Comic Sans MS" pitchFamily="66" charset="0"/>
              </a:rPr>
              <a:t> </a:t>
            </a:r>
            <a:r>
              <a:rPr lang="en-US" sz="1200" dirty="0" smtClean="0">
                <a:solidFill>
                  <a:srgbClr val="00B0F0"/>
                </a:solidFill>
                <a:latin typeface="Comic Sans MS" pitchFamily="66" charset="0"/>
              </a:rPr>
              <a:t> </a:t>
            </a:r>
            <a:r>
              <a:rPr lang="en-US" sz="1200" dirty="0" smtClean="0">
                <a:latin typeface="Comic Sans MS" pitchFamily="66" charset="0"/>
              </a:rPr>
              <a:t>Deserts plants have many adaptations to survive in such a dry environment. They are good at storing and finding water. Some plants have seeds that can stay </a:t>
            </a:r>
            <a:r>
              <a:rPr lang="en-US" sz="1200" b="1" dirty="0" smtClean="0">
                <a:latin typeface="Comic Sans MS" pitchFamily="66" charset="0"/>
              </a:rPr>
              <a:t>dormant</a:t>
            </a:r>
            <a:r>
              <a:rPr lang="en-US" sz="1200" dirty="0" smtClean="0">
                <a:latin typeface="Comic Sans MS" pitchFamily="66" charset="0"/>
              </a:rPr>
              <a:t> in the sand for a long time, until there is enough rain for them to grow. In hot deserts, you'll often find Cacti. Cacti are great at storing water. With their waxy coating, water can't escape and their </a:t>
            </a:r>
            <a:r>
              <a:rPr lang="en-US" sz="1200" b="1" dirty="0" smtClean="0">
                <a:latin typeface="Comic Sans MS" pitchFamily="66" charset="0"/>
              </a:rPr>
              <a:t>spines</a:t>
            </a:r>
            <a:r>
              <a:rPr lang="en-US" sz="1200" dirty="0" smtClean="0">
                <a:latin typeface="Comic Sans MS" pitchFamily="66" charset="0"/>
              </a:rPr>
              <a:t> protect them from being desert dinner. Their roots are shallow, and widely spread so that any rain can be </a:t>
            </a:r>
            <a:r>
              <a:rPr lang="en-US" sz="1200" b="1" dirty="0" smtClean="0">
                <a:latin typeface="Comic Sans MS" pitchFamily="66" charset="0"/>
              </a:rPr>
              <a:t>absorbed</a:t>
            </a:r>
            <a:r>
              <a:rPr lang="en-US" sz="1200" dirty="0" smtClean="0">
                <a:latin typeface="Comic Sans MS" pitchFamily="66" charset="0"/>
              </a:rPr>
              <a:t> immediately! Some other plants you might find in the hot desert are creosote bush, sagebrush, and ocotillo. Coastal deserts house a variety of plants. These plants must adapt to minimal rainfall by having </a:t>
            </a:r>
            <a:r>
              <a:rPr lang="en-US" sz="1200" b="1" dirty="0" smtClean="0">
                <a:latin typeface="Comic Sans MS" pitchFamily="66" charset="0"/>
              </a:rPr>
              <a:t>extensive root systems </a:t>
            </a:r>
            <a:r>
              <a:rPr lang="en-US" sz="1200" dirty="0" smtClean="0">
                <a:latin typeface="Comic Sans MS" pitchFamily="66" charset="0"/>
              </a:rPr>
              <a:t>that come up to the surface to absorb any possible rainfall, and go far down to absorb any water saturated in the ground. These plants also have very thick leaves that can absorb and store water whenever it is available. </a:t>
            </a:r>
          </a:p>
          <a:p>
            <a:r>
              <a:rPr lang="en-US" sz="1400" b="1" dirty="0">
                <a:solidFill>
                  <a:srgbClr val="FFC000"/>
                </a:solidFill>
                <a:latin typeface="Comic Sans MS" pitchFamily="66" charset="0"/>
              </a:rPr>
              <a:t>PEOPLE AND THIS BIOME: </a:t>
            </a:r>
            <a:r>
              <a:rPr lang="en-US" sz="1200" dirty="0" smtClean="0">
                <a:latin typeface="Comic Sans MS" pitchFamily="66" charset="0"/>
              </a:rPr>
              <a:t>Often people visit to see the beautiful sand colors and rock formations. Many people enjoy visiting the desert because it is a quiet place to get away from the business and noise of cities and spend time in the open land. The desert offers many types of </a:t>
            </a:r>
            <a:r>
              <a:rPr lang="en-US" sz="1200" b="1" dirty="0" smtClean="0">
                <a:latin typeface="Comic Sans MS" pitchFamily="66" charset="0"/>
              </a:rPr>
              <a:t>recreation</a:t>
            </a:r>
            <a:r>
              <a:rPr lang="en-US" sz="1200" dirty="0" smtClean="0">
                <a:latin typeface="Comic Sans MS" pitchFamily="66" charset="0"/>
              </a:rPr>
              <a:t>, for example, rock climbing, hiking and dirt biking. Mining, grazing, road building, and utility projects take place in the desert. </a:t>
            </a:r>
          </a:p>
          <a:p>
            <a:r>
              <a:rPr lang="en-US" sz="1400" b="1" dirty="0" smtClean="0">
                <a:solidFill>
                  <a:srgbClr val="FFC000"/>
                </a:solidFill>
                <a:latin typeface="Comic Sans MS" pitchFamily="66" charset="0"/>
              </a:rPr>
              <a:t>WEATHER: </a:t>
            </a:r>
            <a:r>
              <a:rPr lang="en-US" sz="1200" dirty="0" smtClean="0">
                <a:latin typeface="Comic Sans MS" pitchFamily="66" charset="0"/>
              </a:rPr>
              <a:t>Weather is not the same in all deserts. The seasons in hot and dry deserts are usually very hot during the summer and warm during the rest of the year. During winter these deserts get little rainfall. Rain is often light, or in short concentrated bursts. Most of the time </a:t>
            </a:r>
            <a:r>
              <a:rPr lang="en-US" sz="1200" b="1" dirty="0" smtClean="0">
                <a:latin typeface="Comic Sans MS" pitchFamily="66" charset="0"/>
              </a:rPr>
              <a:t>evaporation</a:t>
            </a:r>
            <a:r>
              <a:rPr lang="en-US" sz="1200" dirty="0" smtClean="0">
                <a:latin typeface="Comic Sans MS" pitchFamily="66" charset="0"/>
              </a:rPr>
              <a:t> rates are faster than rainfall rates. Sometimes the rain evaporates before even hitting the ground. This is the reason for the dry characteristic of this type of desert. Coastal deserts are in moderately cool to warm areas. Coastal deserts usually have cool winters followed by fairly long, warm summers. </a:t>
            </a:r>
            <a:endParaRPr lang="en-US" sz="1200" dirty="0">
              <a:latin typeface="Comic Sans MS" pitchFamily="66" charset="0"/>
            </a:endParaRPr>
          </a:p>
        </p:txBody>
      </p:sp>
      <p:pic>
        <p:nvPicPr>
          <p:cNvPr id="12" name="Picture 11" descr="2245989501_750_camel-ride.jpg"/>
          <p:cNvPicPr>
            <a:picLocks noChangeAspect="1"/>
          </p:cNvPicPr>
          <p:nvPr/>
        </p:nvPicPr>
        <p:blipFill>
          <a:blip r:embed="rId3" cstate="print"/>
          <a:stretch>
            <a:fillRect/>
          </a:stretch>
        </p:blipFill>
        <p:spPr>
          <a:xfrm>
            <a:off x="6705600" y="1981200"/>
            <a:ext cx="2286000" cy="1716024"/>
          </a:xfrm>
          <a:prstGeom prst="rect">
            <a:avLst/>
          </a:prstGeom>
        </p:spPr>
      </p:pic>
      <p:pic>
        <p:nvPicPr>
          <p:cNvPr id="13" name="Picture 12" descr="Wandering_in_the_desert.jpg"/>
          <p:cNvPicPr>
            <a:picLocks noChangeAspect="1"/>
          </p:cNvPicPr>
          <p:nvPr/>
        </p:nvPicPr>
        <p:blipFill>
          <a:blip r:embed="rId4" cstate="print"/>
          <a:stretch>
            <a:fillRect/>
          </a:stretch>
        </p:blipFill>
        <p:spPr>
          <a:xfrm>
            <a:off x="6705600" y="3505200"/>
            <a:ext cx="2212139" cy="1642892"/>
          </a:xfrm>
          <a:prstGeom prst="rect">
            <a:avLst/>
          </a:prstGeom>
        </p:spPr>
      </p:pic>
      <p:pic>
        <p:nvPicPr>
          <p:cNvPr id="14" name="Picture 13" descr="desert-1108-lg.jpg"/>
          <p:cNvPicPr>
            <a:picLocks noChangeAspect="1"/>
          </p:cNvPicPr>
          <p:nvPr/>
        </p:nvPicPr>
        <p:blipFill>
          <a:blip r:embed="rId5" cstate="print"/>
          <a:stretch>
            <a:fillRect/>
          </a:stretch>
        </p:blipFill>
        <p:spPr>
          <a:xfrm>
            <a:off x="6400800" y="304800"/>
            <a:ext cx="2571750" cy="16772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52400"/>
          <a:ext cx="8610600" cy="6801341"/>
        </p:xfrm>
        <a:graphic>
          <a:graphicData uri="http://schemas.openxmlformats.org/drawingml/2006/table">
            <a:tbl>
              <a:tblPr firstRow="1" bandRow="1">
                <a:tableStyleId>{5C22544A-7EE6-4342-B048-85BDC9FD1C3A}</a:tableStyleId>
              </a:tblPr>
              <a:tblGrid>
                <a:gridCol w="2870200"/>
                <a:gridCol w="2870200"/>
                <a:gridCol w="2870200"/>
              </a:tblGrid>
              <a:tr h="1077739">
                <a:tc>
                  <a:txBody>
                    <a:bodyPr/>
                    <a:lstStyle/>
                    <a:p>
                      <a:pPr algn="ctr"/>
                      <a:endParaRPr lang="en-US" sz="2800" dirty="0" smtClean="0">
                        <a:solidFill>
                          <a:schemeClr val="tx1"/>
                        </a:solidFill>
                        <a:latin typeface="the bubble letters" pitchFamily="2" charset="0"/>
                      </a:endParaRPr>
                    </a:p>
                    <a:p>
                      <a:pPr algn="ctr"/>
                      <a:r>
                        <a:rPr lang="en-US" sz="4000" dirty="0" smtClean="0">
                          <a:solidFill>
                            <a:srgbClr val="FFC000"/>
                          </a:solidFill>
                          <a:latin typeface="HelloBoxStitch" pitchFamily="2" charset="0"/>
                          <a:ea typeface="HelloBoxStitch" pitchFamily="2" charset="0"/>
                        </a:rPr>
                        <a:t>K</a:t>
                      </a:r>
                      <a:r>
                        <a:rPr lang="en-US" sz="2800" dirty="0" smtClean="0">
                          <a:solidFill>
                            <a:schemeClr val="tx1"/>
                          </a:solidFill>
                          <a:latin typeface="cinnamon cake" pitchFamily="2" charset="0"/>
                        </a:rPr>
                        <a:t>now</a:t>
                      </a:r>
                      <a:endParaRPr lang="en-US" sz="2800" dirty="0">
                        <a:solidFill>
                          <a:schemeClr val="tx1"/>
                        </a:solidFill>
                        <a:latin typeface="cinnamon cake"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smtClean="0">
                        <a:solidFill>
                          <a:schemeClr val="tx1"/>
                        </a:solidFill>
                        <a:latin typeface="the bubble letters" pitchFamily="2" charset="0"/>
                      </a:endParaRPr>
                    </a:p>
                    <a:p>
                      <a:pPr algn="ctr"/>
                      <a:r>
                        <a:rPr lang="en-US" sz="4000" dirty="0" smtClean="0">
                          <a:solidFill>
                            <a:srgbClr val="FFC000"/>
                          </a:solidFill>
                          <a:latin typeface="HelloBoxStitch" pitchFamily="2" charset="0"/>
                          <a:ea typeface="HelloBoxStitch" pitchFamily="2" charset="0"/>
                        </a:rPr>
                        <a:t>W</a:t>
                      </a:r>
                      <a:r>
                        <a:rPr lang="en-US" sz="1800" dirty="0" smtClean="0">
                          <a:solidFill>
                            <a:schemeClr val="tx1"/>
                          </a:solidFill>
                          <a:latin typeface="cinnamon cake" pitchFamily="2" charset="0"/>
                        </a:rPr>
                        <a:t>ant to know</a:t>
                      </a:r>
                    </a:p>
                    <a:p>
                      <a:pPr algn="ctr"/>
                      <a:r>
                        <a:rPr lang="en-US" sz="1800" dirty="0" smtClean="0">
                          <a:solidFill>
                            <a:schemeClr val="tx1"/>
                          </a:solidFill>
                          <a:latin typeface="Comic Sans MS" pitchFamily="66" charset="0"/>
                        </a:rPr>
                        <a:t>?</a:t>
                      </a:r>
                      <a:endParaRPr lang="en-US" sz="18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smtClean="0">
                        <a:solidFill>
                          <a:schemeClr val="tx1"/>
                        </a:solidFill>
                        <a:latin typeface="the bubble letters" pitchFamily="2" charset="0"/>
                      </a:endParaRPr>
                    </a:p>
                    <a:p>
                      <a:pPr algn="ctr"/>
                      <a:r>
                        <a:rPr lang="en-US" sz="4000" dirty="0" smtClean="0">
                          <a:solidFill>
                            <a:srgbClr val="FFC000"/>
                          </a:solidFill>
                          <a:latin typeface="HelloBoxStitch" pitchFamily="2" charset="0"/>
                          <a:ea typeface="HelloBoxStitch" pitchFamily="2" charset="0"/>
                        </a:rPr>
                        <a:t>L</a:t>
                      </a:r>
                      <a:r>
                        <a:rPr lang="en-US" sz="2800" dirty="0" smtClean="0">
                          <a:solidFill>
                            <a:schemeClr val="tx1"/>
                          </a:solidFill>
                          <a:latin typeface="cinnamon cake" pitchFamily="2" charset="0"/>
                        </a:rPr>
                        <a:t>earn</a:t>
                      </a:r>
                      <a:endParaRPr lang="en-US" sz="2800" dirty="0">
                        <a:solidFill>
                          <a:schemeClr val="tx1"/>
                        </a:solidFill>
                        <a:latin typeface="cinnamon cake"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onoran_Desert_33.081359_n112.431507.JPG"/>
          <p:cNvPicPr>
            <a:picLocks noChangeAspect="1"/>
          </p:cNvPicPr>
          <p:nvPr/>
        </p:nvPicPr>
        <p:blipFill>
          <a:blip r:embed="rId2" cstate="print"/>
          <a:stretch>
            <a:fillRect/>
          </a:stretch>
        </p:blipFill>
        <p:spPr>
          <a:xfrm>
            <a:off x="6477000" y="5029200"/>
            <a:ext cx="2438400" cy="1828800"/>
          </a:xfrm>
          <a:prstGeom prst="rect">
            <a:avLst/>
          </a:prstGeom>
        </p:spPr>
      </p:pic>
      <p:sp>
        <p:nvSpPr>
          <p:cNvPr id="4" name="Rectangle 3"/>
          <p:cNvSpPr/>
          <p:nvPr/>
        </p:nvSpPr>
        <p:spPr>
          <a:xfrm>
            <a:off x="685800" y="0"/>
            <a:ext cx="2353529" cy="646331"/>
          </a:xfrm>
          <a:prstGeom prst="rect">
            <a:avLst/>
          </a:prstGeom>
        </p:spPr>
        <p:txBody>
          <a:bodyPr wrap="none">
            <a:spAutoFit/>
          </a:bodyPr>
          <a:lstStyle/>
          <a:p>
            <a:r>
              <a:rPr lang="en-US" sz="3600" b="1" u="sng" dirty="0" smtClean="0">
                <a:latin typeface="HelloBoxStitch" pitchFamily="2" charset="0"/>
                <a:ea typeface="HelloBoxStitch" pitchFamily="2" charset="0"/>
              </a:rPr>
              <a:t>The Desert</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228600" y="914400"/>
            <a:ext cx="6248400" cy="5201424"/>
          </a:xfrm>
          <a:prstGeom prst="rect">
            <a:avLst/>
          </a:prstGeom>
          <a:noFill/>
        </p:spPr>
        <p:txBody>
          <a:bodyPr wrap="square" rtlCol="0">
            <a:spAutoFit/>
          </a:bodyPr>
          <a:lstStyle/>
          <a:p>
            <a:r>
              <a:rPr lang="en-US" sz="1400" b="1" dirty="0" smtClean="0">
                <a:solidFill>
                  <a:srgbClr val="FFC000"/>
                </a:solidFill>
                <a:latin typeface="Comic Sans MS" pitchFamily="66" charset="0"/>
              </a:rPr>
              <a:t>HABITAT: </a:t>
            </a:r>
            <a:r>
              <a:rPr lang="en-US" sz="1200" dirty="0" smtClean="0">
                <a:latin typeface="Comic Sans MS" pitchFamily="66" charset="0"/>
              </a:rPr>
              <a:t>There are both hot and cold deserts. Antarctica is the largest cold desert in the world, while the Sahara in Africa is the largest of the hot deserts. Another type of desert is the </a:t>
            </a:r>
            <a:r>
              <a:rPr lang="en-US" sz="1200" b="1" dirty="0" smtClean="0">
                <a:latin typeface="Comic Sans MS" pitchFamily="66" charset="0"/>
              </a:rPr>
              <a:t>coastal desert</a:t>
            </a:r>
            <a:r>
              <a:rPr lang="en-US" sz="1200" dirty="0" smtClean="0">
                <a:latin typeface="Comic Sans MS" pitchFamily="66" charset="0"/>
              </a:rPr>
              <a:t>, that is near the ocean.</a:t>
            </a:r>
          </a:p>
          <a:p>
            <a:endParaRPr lang="en-US" sz="1200" dirty="0" smtClean="0">
              <a:latin typeface="Comic Sans MS" pitchFamily="66" charset="0"/>
            </a:endParaRPr>
          </a:p>
          <a:p>
            <a:endParaRPr lang="en-US" sz="1200" dirty="0" smtClean="0">
              <a:latin typeface="Comic Sans MS" pitchFamily="66" charset="0"/>
            </a:endParaRPr>
          </a:p>
          <a:p>
            <a:r>
              <a:rPr lang="en-US" sz="1400" b="1" dirty="0">
                <a:solidFill>
                  <a:srgbClr val="FFC000"/>
                </a:solidFill>
                <a:latin typeface="Comic Sans MS" pitchFamily="66" charset="0"/>
              </a:rPr>
              <a:t>PLANTS:</a:t>
            </a:r>
            <a:r>
              <a:rPr lang="en-US" sz="1400" dirty="0">
                <a:solidFill>
                  <a:srgbClr val="FFC000"/>
                </a:solidFill>
                <a:latin typeface="Comic Sans MS" pitchFamily="66" charset="0"/>
              </a:rPr>
              <a:t> </a:t>
            </a:r>
            <a:r>
              <a:rPr lang="en-US" sz="1200" dirty="0" smtClean="0">
                <a:solidFill>
                  <a:srgbClr val="00B0F0"/>
                </a:solidFill>
                <a:latin typeface="Comic Sans MS" pitchFamily="66" charset="0"/>
              </a:rPr>
              <a:t> </a:t>
            </a:r>
            <a:r>
              <a:rPr lang="en-US" sz="1200" dirty="0" smtClean="0">
                <a:latin typeface="Comic Sans MS" pitchFamily="66" charset="0"/>
              </a:rPr>
              <a:t>Deserts plants are good at storing and finding water. Some plants have seeds that can stay </a:t>
            </a:r>
            <a:r>
              <a:rPr lang="en-US" sz="1200" b="1" dirty="0" smtClean="0">
                <a:latin typeface="Comic Sans MS" pitchFamily="66" charset="0"/>
              </a:rPr>
              <a:t>dormant</a:t>
            </a:r>
            <a:r>
              <a:rPr lang="en-US" sz="1200" dirty="0" smtClean="0">
                <a:latin typeface="Comic Sans MS" pitchFamily="66" charset="0"/>
              </a:rPr>
              <a:t> in the sand for a long time, until there is enough rain for them to grow. In hot deserts, you'll often find Cacti. Cacti are great at storing water. With their waxy coating, water can't escape and their </a:t>
            </a:r>
            <a:r>
              <a:rPr lang="en-US" sz="1200" b="1" dirty="0" smtClean="0">
                <a:latin typeface="Comic Sans MS" pitchFamily="66" charset="0"/>
              </a:rPr>
              <a:t>spines</a:t>
            </a:r>
            <a:r>
              <a:rPr lang="en-US" sz="1200" dirty="0" smtClean="0">
                <a:latin typeface="Comic Sans MS" pitchFamily="66" charset="0"/>
              </a:rPr>
              <a:t> protect them from being desert dinner. Their roots are shallow, and widely spread so they can drink up the rain. Coastal deserts have plants that must survive on little rain by having long roots that come up to the surface and go far down in the ground to get as much water as it can. These plants also have very thick leaves that can </a:t>
            </a:r>
            <a:r>
              <a:rPr lang="en-US" sz="1200" b="1" dirty="0" smtClean="0">
                <a:latin typeface="Comic Sans MS" pitchFamily="66" charset="0"/>
              </a:rPr>
              <a:t>absorb</a:t>
            </a:r>
            <a:r>
              <a:rPr lang="en-US" sz="1200" dirty="0" smtClean="0">
                <a:latin typeface="Comic Sans MS" pitchFamily="66" charset="0"/>
              </a:rPr>
              <a:t> and store water.</a:t>
            </a:r>
          </a:p>
          <a:p>
            <a:endParaRPr lang="en-US" sz="1200" dirty="0" smtClean="0">
              <a:latin typeface="Comic Sans MS" pitchFamily="66" charset="0"/>
            </a:endParaRPr>
          </a:p>
          <a:p>
            <a:endParaRPr lang="en-US" sz="1200" dirty="0" smtClean="0">
              <a:latin typeface="Comic Sans MS" pitchFamily="66" charset="0"/>
            </a:endParaRPr>
          </a:p>
          <a:p>
            <a:r>
              <a:rPr lang="en-US" sz="1400" b="1" dirty="0">
                <a:solidFill>
                  <a:srgbClr val="FFC000"/>
                </a:solidFill>
                <a:latin typeface="Comic Sans MS" pitchFamily="66" charset="0"/>
              </a:rPr>
              <a:t>PEOPLE AND THIS BIOME: </a:t>
            </a:r>
            <a:r>
              <a:rPr lang="en-US" sz="1200" dirty="0" smtClean="0">
                <a:latin typeface="Comic Sans MS" pitchFamily="66" charset="0"/>
              </a:rPr>
              <a:t>People like to come to the desert to see the different colors of sand and rocks. The desert offers many types of </a:t>
            </a:r>
            <a:r>
              <a:rPr lang="en-US" sz="1200" b="1" dirty="0" smtClean="0">
                <a:latin typeface="Comic Sans MS" pitchFamily="66" charset="0"/>
              </a:rPr>
              <a:t>recreation</a:t>
            </a:r>
            <a:r>
              <a:rPr lang="en-US" sz="1200" dirty="0" smtClean="0">
                <a:latin typeface="Comic Sans MS" pitchFamily="66" charset="0"/>
              </a:rPr>
              <a:t>, for example, rock climbing, hiking and dirt biking. Mining, grazing, road building, and utility projects take place in the desert. </a:t>
            </a:r>
          </a:p>
          <a:p>
            <a:endParaRPr lang="en-US" sz="1200" dirty="0" smtClean="0">
              <a:latin typeface="Comic Sans MS" pitchFamily="66" charset="0"/>
            </a:endParaRPr>
          </a:p>
          <a:p>
            <a:endParaRPr lang="en-US" sz="1200" dirty="0" smtClean="0">
              <a:latin typeface="Comic Sans MS" pitchFamily="66" charset="0"/>
            </a:endParaRPr>
          </a:p>
          <a:p>
            <a:r>
              <a:rPr lang="en-US" sz="1400" b="1" dirty="0" smtClean="0">
                <a:solidFill>
                  <a:srgbClr val="FFC000"/>
                </a:solidFill>
                <a:latin typeface="Comic Sans MS" pitchFamily="66" charset="0"/>
              </a:rPr>
              <a:t>WEATHER: </a:t>
            </a:r>
            <a:r>
              <a:rPr lang="en-US" sz="1200" dirty="0" smtClean="0">
                <a:latin typeface="Comic Sans MS" pitchFamily="66" charset="0"/>
              </a:rPr>
              <a:t>Weather is not the same in all deserts. The seasons in hot and dry deserts are usually very hot during the summer and warm during the rest of the year. During winter these deserts get little rainfall. Rain dries up quick sometimes before even hitting the ground. Coastal deserts have cool winters and long, warm summers. </a:t>
            </a:r>
            <a:endParaRPr lang="en-US" sz="1200" dirty="0">
              <a:latin typeface="Comic Sans MS" pitchFamily="66" charset="0"/>
            </a:endParaRPr>
          </a:p>
        </p:txBody>
      </p:sp>
      <p:pic>
        <p:nvPicPr>
          <p:cNvPr id="12" name="Picture 11" descr="2245989501_750_camel-ride.jpg"/>
          <p:cNvPicPr>
            <a:picLocks noChangeAspect="1"/>
          </p:cNvPicPr>
          <p:nvPr/>
        </p:nvPicPr>
        <p:blipFill>
          <a:blip r:embed="rId3" cstate="print"/>
          <a:stretch>
            <a:fillRect/>
          </a:stretch>
        </p:blipFill>
        <p:spPr>
          <a:xfrm>
            <a:off x="6705600" y="1981200"/>
            <a:ext cx="2286000" cy="1716024"/>
          </a:xfrm>
          <a:prstGeom prst="rect">
            <a:avLst/>
          </a:prstGeom>
        </p:spPr>
      </p:pic>
      <p:pic>
        <p:nvPicPr>
          <p:cNvPr id="13" name="Picture 12" descr="Wandering_in_the_desert.jpg"/>
          <p:cNvPicPr>
            <a:picLocks noChangeAspect="1"/>
          </p:cNvPicPr>
          <p:nvPr/>
        </p:nvPicPr>
        <p:blipFill>
          <a:blip r:embed="rId4" cstate="print"/>
          <a:stretch>
            <a:fillRect/>
          </a:stretch>
        </p:blipFill>
        <p:spPr>
          <a:xfrm>
            <a:off x="6705600" y="3505200"/>
            <a:ext cx="2212139" cy="1642892"/>
          </a:xfrm>
          <a:prstGeom prst="rect">
            <a:avLst/>
          </a:prstGeom>
        </p:spPr>
      </p:pic>
      <p:pic>
        <p:nvPicPr>
          <p:cNvPr id="14" name="Picture 13" descr="desert-1108-lg.jpg"/>
          <p:cNvPicPr>
            <a:picLocks noChangeAspect="1"/>
          </p:cNvPicPr>
          <p:nvPr/>
        </p:nvPicPr>
        <p:blipFill>
          <a:blip r:embed="rId5" cstate="print"/>
          <a:stretch>
            <a:fillRect/>
          </a:stretch>
        </p:blipFill>
        <p:spPr>
          <a:xfrm>
            <a:off x="6400800" y="304800"/>
            <a:ext cx="2571750" cy="16772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download (2).jpg"/>
          <p:cNvPicPr>
            <a:picLocks noGrp="1" noChangeAspect="1"/>
          </p:cNvPicPr>
          <p:nvPr>
            <p:ph idx="1"/>
          </p:nvPr>
        </p:nvPicPr>
        <p:blipFill>
          <a:blip r:embed="rId2" cstate="print"/>
          <a:stretch>
            <a:fillRect/>
          </a:stretch>
        </p:blipFill>
        <p:spPr>
          <a:xfrm>
            <a:off x="533400" y="1143000"/>
            <a:ext cx="7620000" cy="4630208"/>
          </a:xfrm>
        </p:spPr>
      </p:pic>
      <p:sp>
        <p:nvSpPr>
          <p:cNvPr id="2" name="Title 1"/>
          <p:cNvSpPr>
            <a:spLocks noGrp="1"/>
          </p:cNvSpPr>
          <p:nvPr>
            <p:ph type="title"/>
          </p:nvPr>
        </p:nvSpPr>
        <p:spPr>
          <a:xfrm>
            <a:off x="381000" y="381000"/>
            <a:ext cx="8229600" cy="1143000"/>
          </a:xfrm>
        </p:spPr>
        <p:txBody>
          <a:bodyPr>
            <a:normAutofit fontScale="90000"/>
          </a:bodyPr>
          <a:lstStyle/>
          <a:p>
            <a:r>
              <a:rPr lang="en-US" sz="6000" b="1" u="sng" dirty="0" smtClean="0">
                <a:latin typeface="HelloBoxStitch" pitchFamily="2" charset="0"/>
                <a:ea typeface="HelloBoxStitch" pitchFamily="2" charset="0"/>
              </a:rPr>
              <a:t>The Desert</a:t>
            </a:r>
            <a:r>
              <a:rPr lang="en-US" dirty="0" smtClean="0"/>
              <a:t/>
            </a:r>
            <a:br>
              <a:rPr lang="en-US" dirty="0" smtClean="0"/>
            </a:br>
            <a:endParaRPr lang="en-US" dirty="0"/>
          </a:p>
        </p:txBody>
      </p:sp>
      <p:cxnSp>
        <p:nvCxnSpPr>
          <p:cNvPr id="6" name="Straight Connector 5"/>
          <p:cNvCxnSpPr/>
          <p:nvPr/>
        </p:nvCxnSpPr>
        <p:spPr>
          <a:xfrm>
            <a:off x="0" y="40386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56388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400" y="39624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2800" y="64008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38600" y="57150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ctus2.jpg"/>
          <p:cNvPicPr>
            <a:picLocks noChangeAspect="1"/>
          </p:cNvPicPr>
          <p:nvPr/>
        </p:nvPicPr>
        <p:blipFill>
          <a:blip r:embed="rId2" cstate="print"/>
          <a:stretch>
            <a:fillRect/>
          </a:stretch>
        </p:blipFill>
        <p:spPr>
          <a:xfrm>
            <a:off x="0" y="5186263"/>
            <a:ext cx="1327404" cy="1671737"/>
          </a:xfrm>
          <a:prstGeom prst="rect">
            <a:avLst/>
          </a:prstGeom>
        </p:spPr>
      </p:pic>
      <p:pic>
        <p:nvPicPr>
          <p:cNvPr id="9" name="Picture 8" descr="cactus2.jpg"/>
          <p:cNvPicPr>
            <a:picLocks noChangeAspect="1"/>
          </p:cNvPicPr>
          <p:nvPr/>
        </p:nvPicPr>
        <p:blipFill>
          <a:blip r:embed="rId2" cstate="print"/>
          <a:stretch>
            <a:fillRect/>
          </a:stretch>
        </p:blipFill>
        <p:spPr>
          <a:xfrm>
            <a:off x="7816596" y="0"/>
            <a:ext cx="1327404" cy="1671737"/>
          </a:xfrm>
          <a:prstGeom prst="rect">
            <a:avLst/>
          </a:prstGeom>
        </p:spPr>
      </p:pic>
      <p:sp>
        <p:nvSpPr>
          <p:cNvPr id="4" name="Oval 3"/>
          <p:cNvSpPr/>
          <p:nvPr/>
        </p:nvSpPr>
        <p:spPr>
          <a:xfrm>
            <a:off x="304800" y="2286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133600"/>
            <a:ext cx="3276600" cy="21336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Desert</a:t>
            </a:r>
            <a:endParaRPr lang="en-US" sz="5400" dirty="0">
              <a:latin typeface="HelloBoxStitch" pitchFamily="2" charset="0"/>
              <a:ea typeface="HelloBoxStitch"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67894"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Diagram of the Desert Habitat</a:t>
            </a:r>
            <a:r>
              <a:rPr lang="en-US" sz="3200" b="1" u="sng" dirty="0" smtClean="0">
                <a:latin typeface="the bubble letters" pitchFamily="2" charset="0"/>
              </a:rPr>
              <a:t>:</a:t>
            </a:r>
            <a:endParaRPr lang="en-US" sz="3200" b="1" u="sng" dirty="0">
              <a:latin typeface="the bubble letters" pitchFamily="2" charset="0"/>
            </a:endParaRPr>
          </a:p>
        </p:txBody>
      </p:sp>
      <p:sp>
        <p:nvSpPr>
          <p:cNvPr id="5" name="Rounded Rectangle 4"/>
          <p:cNvSpPr/>
          <p:nvPr/>
        </p:nvSpPr>
        <p:spPr>
          <a:xfrm>
            <a:off x="228600" y="914400"/>
            <a:ext cx="8610600" cy="40386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6" name="Rounded Rectangle 5"/>
          <p:cNvSpPr/>
          <p:nvPr/>
        </p:nvSpPr>
        <p:spPr>
          <a:xfrm>
            <a:off x="533400" y="5562600"/>
            <a:ext cx="8001000" cy="8382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3733800" y="4800600"/>
            <a:ext cx="2013693" cy="769441"/>
          </a:xfrm>
          <a:prstGeom prst="rect">
            <a:avLst/>
          </a:prstGeom>
          <a:noFill/>
        </p:spPr>
        <p:txBody>
          <a:bodyPr wrap="none" rtlCol="0">
            <a:spAutoFit/>
          </a:bodyPr>
          <a:lstStyle/>
          <a:p>
            <a:r>
              <a:rPr lang="en-US" sz="4400" b="1" dirty="0" smtClean="0">
                <a:latin typeface="HelloBoxStitch" pitchFamily="2" charset="0"/>
                <a:ea typeface="HelloBoxStitch" pitchFamily="2" charset="0"/>
              </a:rPr>
              <a:t>Caption</a:t>
            </a:r>
            <a:r>
              <a:rPr lang="en-US" sz="2400" b="1" dirty="0" smtClean="0">
                <a:latin typeface="the bubble letters" pitchFamily="2" charset="0"/>
              </a:rPr>
              <a:t>:</a:t>
            </a:r>
            <a:endParaRPr lang="en-US" sz="2400" b="1" dirty="0">
              <a:latin typeface="the bubble letters" pitchFamily="2" charset="0"/>
            </a:endParaRPr>
          </a:p>
        </p:txBody>
      </p:sp>
      <p:sp>
        <p:nvSpPr>
          <p:cNvPr id="8" name="Rounded Rectangle 7"/>
          <p:cNvSpPr/>
          <p:nvPr/>
        </p:nvSpPr>
        <p:spPr>
          <a:xfrm>
            <a:off x="685800" y="3962400"/>
            <a:ext cx="7696200" cy="9144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latin typeface="HelloBoxStitch" pitchFamily="2" charset="0"/>
                <a:ea typeface="HelloBoxStitch" pitchFamily="2" charset="0"/>
              </a:rPr>
              <a:t>Landform Labels</a:t>
            </a:r>
            <a:r>
              <a:rPr lang="en-US" b="1" dirty="0" smtClean="0">
                <a:latin typeface="the bubble letters" pitchFamily="2" charset="0"/>
              </a:rPr>
              <a:t>:</a:t>
            </a:r>
          </a:p>
          <a:p>
            <a:pPr algn="ctr"/>
            <a:r>
              <a:rPr lang="en-US" dirty="0" smtClean="0">
                <a:latin typeface="the bubble letters" pitchFamily="2" charset="0"/>
              </a:rPr>
              <a:t> </a:t>
            </a:r>
            <a:r>
              <a:rPr lang="en-US" dirty="0" smtClean="0">
                <a:latin typeface="Comic Sans MS" pitchFamily="66" charset="0"/>
              </a:rPr>
              <a:t>Canyon, valley, plain, mountain, hill, </a:t>
            </a:r>
            <a:endParaRPr lang="en-US" dirty="0">
              <a:latin typeface="Comic Sans MS" pitchFamily="66" charset="0"/>
            </a:endParaRPr>
          </a:p>
        </p:txBody>
      </p:sp>
      <p:sp>
        <p:nvSpPr>
          <p:cNvPr id="9" name="Rounded Rectangle 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5860900" cy="923330"/>
          </a:xfrm>
          <a:prstGeom prst="rect">
            <a:avLst/>
          </a:prstGeom>
        </p:spPr>
        <p:txBody>
          <a:bodyPr wrap="none">
            <a:spAutoFit/>
          </a:bodyPr>
          <a:lstStyle/>
          <a:p>
            <a:r>
              <a:rPr lang="en-US" sz="5400" b="1" u="sng" dirty="0" smtClean="0">
                <a:latin typeface="HelloBoxStitch" pitchFamily="2" charset="0"/>
                <a:ea typeface="HelloBoxStitch" pitchFamily="2" charset="0"/>
              </a:rPr>
              <a:t>The Desert Habitat</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810000" y="1371600"/>
            <a:ext cx="1249060" cy="923330"/>
          </a:xfrm>
          <a:prstGeom prst="rect">
            <a:avLst/>
          </a:prstGeom>
        </p:spPr>
        <p:txBody>
          <a:bodyPr wrap="none">
            <a:spAutoFit/>
          </a:bodyPr>
          <a:lstStyle/>
          <a:p>
            <a:r>
              <a:rPr lang="en-US" sz="5400" b="1" u="sng" dirty="0" smtClean="0">
                <a:latin typeface="HelloBoxStitch" pitchFamily="2" charset="0"/>
                <a:ea typeface="HelloBoxStitch" pitchFamily="2" charset="0"/>
              </a:rPr>
              <a:t>has</a:t>
            </a:r>
            <a:endParaRPr lang="en-US" sz="5400" dirty="0">
              <a:latin typeface="HelloBoxStitch" pitchFamily="2" charset="0"/>
              <a:ea typeface="HelloBoxStitch" pitchFamily="2" charset="0"/>
            </a:endParaRPr>
          </a:p>
        </p:txBody>
      </p:sp>
      <p:sp>
        <p:nvSpPr>
          <p:cNvPr id="8" name="Rectangle 7"/>
          <p:cNvSpPr/>
          <p:nvPr/>
        </p:nvSpPr>
        <p:spPr>
          <a:xfrm>
            <a:off x="7391400" y="1447800"/>
            <a:ext cx="787395" cy="923330"/>
          </a:xfrm>
          <a:prstGeom prst="rect">
            <a:avLst/>
          </a:prstGeom>
        </p:spPr>
        <p:txBody>
          <a:bodyPr wrap="none">
            <a:spAutoFit/>
          </a:bodyPr>
          <a:lstStyle/>
          <a:p>
            <a:r>
              <a:rPr lang="en-US" sz="5400" b="1" u="sng" dirty="0" smtClean="0">
                <a:latin typeface="HelloBoxStitch" pitchFamily="2" charset="0"/>
                <a:ea typeface="HelloBoxStitch" pitchFamily="2" charset="0"/>
              </a:rPr>
              <a:t>is</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17" name="Rounded Rectangle 1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4" name="Picture 23" descr="cactus1.png"/>
          <p:cNvPicPr>
            <a:picLocks noChangeAspect="1"/>
          </p:cNvPicPr>
          <p:nvPr/>
        </p:nvPicPr>
        <p:blipFill>
          <a:blip r:embed="rId2" cstate="print"/>
          <a:stretch>
            <a:fillRect/>
          </a:stretch>
        </p:blipFill>
        <p:spPr>
          <a:xfrm>
            <a:off x="2209800" y="4362652"/>
            <a:ext cx="1626112" cy="2495348"/>
          </a:xfrm>
          <a:prstGeom prst="rect">
            <a:avLst/>
          </a:prstGeom>
        </p:spPr>
      </p:pic>
      <p:pic>
        <p:nvPicPr>
          <p:cNvPr id="25" name="Picture 24" descr="cactus1.png"/>
          <p:cNvPicPr>
            <a:picLocks noChangeAspect="1"/>
          </p:cNvPicPr>
          <p:nvPr/>
        </p:nvPicPr>
        <p:blipFill>
          <a:blip r:embed="rId2" cstate="print"/>
          <a:stretch>
            <a:fillRect/>
          </a:stretch>
        </p:blipFill>
        <p:spPr>
          <a:xfrm>
            <a:off x="5257800" y="4362652"/>
            <a:ext cx="1626112" cy="2495348"/>
          </a:xfrm>
          <a:prstGeom prst="rect">
            <a:avLst/>
          </a:prstGeom>
        </p:spPr>
      </p:pic>
      <p:pic>
        <p:nvPicPr>
          <p:cNvPr id="26" name="Picture 25" descr="cactus2.jpg"/>
          <p:cNvPicPr>
            <a:picLocks noChangeAspect="1"/>
          </p:cNvPicPr>
          <p:nvPr/>
        </p:nvPicPr>
        <p:blipFill>
          <a:blip r:embed="rId3" cstate="print"/>
          <a:stretch>
            <a:fillRect/>
          </a:stretch>
        </p:blipFill>
        <p:spPr>
          <a:xfrm rot="839630">
            <a:off x="8017557" y="472174"/>
            <a:ext cx="891940" cy="11233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228600" y="152400"/>
            <a:ext cx="3430747" cy="707886"/>
          </a:xfrm>
          <a:prstGeom prst="rect">
            <a:avLst/>
          </a:prstGeom>
        </p:spPr>
        <p:txBody>
          <a:bodyPr wrap="none">
            <a:spAutoFit/>
          </a:bodyPr>
          <a:lstStyle/>
          <a:p>
            <a:r>
              <a:rPr lang="en-US" sz="4000" b="1" u="sng" dirty="0" smtClean="0">
                <a:latin typeface="HelloBoxStitch" pitchFamily="2" charset="0"/>
                <a:ea typeface="HelloBoxStitch" pitchFamily="2" charset="0"/>
              </a:rPr>
              <a:t>Desert Habitat</a:t>
            </a:r>
            <a:endParaRPr lang="en-US" sz="4000" dirty="0">
              <a:latin typeface="HelloBoxStitch" pitchFamily="2" charset="0"/>
              <a:ea typeface="HelloBoxStitch" pitchFamily="2" charset="0"/>
            </a:endParaRPr>
          </a:p>
        </p:txBody>
      </p:sp>
      <p:sp>
        <p:nvSpPr>
          <p:cNvPr id="7" name="Rectangle 6"/>
          <p:cNvSpPr/>
          <p:nvPr/>
        </p:nvSpPr>
        <p:spPr>
          <a:xfrm>
            <a:off x="4800600" y="228600"/>
            <a:ext cx="3773790" cy="707886"/>
          </a:xfrm>
          <a:prstGeom prst="rect">
            <a:avLst/>
          </a:prstGeom>
        </p:spPr>
        <p:txBody>
          <a:bodyPr wrap="none">
            <a:spAutoFit/>
          </a:bodyPr>
          <a:lstStyle/>
          <a:p>
            <a:r>
              <a:rPr lang="en-US" sz="2800" b="1" u="sng" dirty="0" smtClean="0">
                <a:latin typeface="Comic Sans MS" pitchFamily="66" charset="0"/>
              </a:rPr>
              <a:t>________ </a:t>
            </a:r>
            <a:r>
              <a:rPr lang="en-US" sz="4000" b="1" u="sng" dirty="0" smtClean="0">
                <a:latin typeface="HelloBoxStitch" pitchFamily="2" charset="0"/>
                <a:ea typeface="HelloBoxStitch" pitchFamily="2" charset="0"/>
              </a:rPr>
              <a:t>Habitat</a:t>
            </a:r>
            <a:endParaRPr lang="en-US" sz="4000" dirty="0">
              <a:latin typeface="HelloBoxStitch" pitchFamily="2" charset="0"/>
              <a:ea typeface="HelloBoxStitch" pitchFamily="2" charset="0"/>
            </a:endParaRPr>
          </a:p>
        </p:txBody>
      </p:sp>
      <p:sp>
        <p:nvSpPr>
          <p:cNvPr id="8" name="Rectangle 7"/>
          <p:cNvSpPr/>
          <p:nvPr/>
        </p:nvSpPr>
        <p:spPr>
          <a:xfrm>
            <a:off x="3962400" y="1600200"/>
            <a:ext cx="1260281" cy="769441"/>
          </a:xfrm>
          <a:prstGeom prst="rect">
            <a:avLst/>
          </a:prstGeom>
        </p:spPr>
        <p:txBody>
          <a:bodyPr wrap="none">
            <a:spAutoFit/>
          </a:bodyPr>
          <a:lstStyle/>
          <a:p>
            <a:r>
              <a:rPr lang="en-US" sz="4400" b="1" u="sng" dirty="0" smtClean="0">
                <a:latin typeface="HelloBoxStitch" pitchFamily="2" charset="0"/>
                <a:ea typeface="HelloBoxStitch" pitchFamily="2" charset="0"/>
              </a:rPr>
              <a:t>Both</a:t>
            </a:r>
            <a:r>
              <a:rPr lang="en-US" b="1" u="sng" dirty="0" smtClean="0">
                <a:latin typeface="the bubble letters" pitchFamily="2" charset="0"/>
              </a:rPr>
              <a:t>:</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7696200" y="5029200"/>
            <a:ext cx="1143000" cy="1600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joshuatree.png"/>
          <p:cNvPicPr>
            <a:picLocks noChangeAspect="1"/>
          </p:cNvPicPr>
          <p:nvPr/>
        </p:nvPicPr>
        <p:blipFill>
          <a:blip r:embed="rId2" cstate="print"/>
          <a:stretch>
            <a:fillRect/>
          </a:stretch>
        </p:blipFill>
        <p:spPr>
          <a:xfrm>
            <a:off x="0" y="5257800"/>
            <a:ext cx="1300871" cy="1600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wgHBhQIBwgUEwkWGBYaGBgYFyAcIBsiHyUiGx0dGiAkKCkhKSIlIR8eIT0kKiorLi46ICA1RDQsNygtMCsBCgoKBQUFDgUFDisZExkrKysrKysrKysrKysrKysrKysrKysrKysrKysrKysrKysrKysrKysrKysrKysrKysrK//AABEIANoA5wMBIgACEQEDEQH/xAAcAAEBAAMBAQEBAAAAAAAAAAAABgUHCAQCAwH/xABHEAABAgQBBQoLBwMDBQAAAAAAAQIDBAUGERIWIZPRBzE3QVFUVVZzsQgTFSIyNmF0krLSFBdicYGRoUJygiNSwSYzQ+Hx/8QAFAEBAAAAAAAAAAAAAAAAAAAAAP/EABQRAQAAAAAAAAAAAAAAAAAAAAD/2gAMAwEAAhEDEQA/AN4gAAAAAAAAAAa5u2Zj3rcGZ1LeqUyHg6eitXi30gtXlXBMf/SmxXKjW4rvEFuNNSPb8xVd9ZmbmImPKmOSnyqB/Pucsnox+uftP79zlk9GP1z9p+NSqVYvC6n0i2Ko6WpsrikeYYiLlRF3obcdGjTj/wDD0Zl3P19mdWzYB8/c5ZPRj9c/aPucsnox+uftPrMu5+vszq2bBmXc/X2Z1bNgHz9zlk9GP1z9o+5yyejH65+0+sy7n6+zOrZsGZdz9fZnVs2AfP3OWT0Y/XP2j7nLJ6Mfrn7T6zLufr7M6tmw8NZoV50GRWrSF0xpuJBVHugPY1EiNTS9uhMccMQPPWLOh7n0RtzWXLPyIeiZgZau8ZDXfVMVXS3fNjUepylZpkOo0+LlS0RqOav58S+1N7A89v1mSuWhw6lIuypaK3e5F3nNX2ouKEvuOvSFb8em4+dLzczCX2YOx/5AvAAAAAAAAAAAAAAAxlSuKiUp+RUqvAgv5HxWtX9lXEDJgn8+LT6ySmvZtGfFp9ZJTXs2gUAJ/Pi0+skpr2bRnxafWSU17NoFACfz4tPrJKa9m0Z8Wn1klNezaB6rsnfJ1rzU7jpZBiuT80auH8mF3P4KUfcyl8pMMmXWIv5qivXvMRul3bb8/Y03K064JV8w6GqI1sVqq7SmKIiLjipIVK5ruZubLOQ56nxKW6C2FgxHeMajsIeHpYI5uOnEDYG45LrDsODMPbhEjOixXf5PXD+MC2Iq1LntWkWzLU59ySmXCgw2r/rs30RMePlxMrnxafWSU17NoFACfz4tPrJKa9m0Z8Wn1klNezaBQAn8+LT6ySmvZtGfFp9ZJTXs2gUAJ/Pi0+skpr2bRnxafWSU17NoGC3L0STnqnSU0NhTj3NT2PRHH8sbGSv6sU1UwYsSDHb7fGIuUv74ElErk/C3T5pbMqki+BNQocVz4j8tjVhojFTFqpgqrp07+KCzbqZC3TJqbuWuSaL4hsJXsXJhvVqouDVcuCq3eXSBusE/nxafWSU17Noz4tPrJKa9m0CgBP58Wn1klNezaM+LT6ySmvZtAoAYKDedrRoiQ4VxSivXeTx7NP8AJm2PbEZlw3IrV3lTSB9AAAAAIy4qpMVSpRaTIz32emy7UdOTCLgrUVMpIUNeJyt0q7iRUw0rowFIjq6U+02fZsFKbv8A2mcfkLE4svzkdEVF5XHjcn2yw5SCq+fVJ5joq8bmver3IvKiMajfyREM9MSUK77ujU6dX/p2QRjVhIuDYsVUR3n/AIWNVEyeUDz0S8aT9rfAuWJSoKInmrCjtfivGiorUwLqBKUyYgtjQJaE6E5EVFRrVRUXeVFIKVZM3HlQ7OosjLUVjlYkeLAR3jcnQqw4aIiZPtVdJloCVu24rJi4bqlEpaaFasBIXFoaxcviXDiUCr8nSPMofwJsHk6R5lD+BNhhUvq210tqOKcqMeqfvgM+rd5+urf9IGa8nSPMofwJsHk6R5lD+BNhhc+rd5+urf8ASM+rd5+urf8ASBMtpchXt1t8KclmLLSMBjocPJREV8RcVcqceGCfwe26dzS1pqmzM1AprYM6+G5ctrnNRHJ5yLk45O+nIeG51sm4JxJ91UjS9SamSkaAkRj8ORVRunD2mH8lW1MrkVm96jNS3HDe6Jkr/ciN0gW25zEl63ZMrUJqUhrHdDRHLkN0q1VYq73HhiUfk6R5lD+BNhPSF22pTpJknIzCMlmIjWtSE/BET/E/fPq3efrq3/SBmvJ0jzKH8CbB5OkeZQ/gTYYXPq3efrq3/SM+rd5+urf9IGa8nSPMofwJsHk6R5lD+BNhhc+rd5+urf8ASM+rd5+urf8ASBmvJ0jzKH8CbB5OkeZQ/gTYYXPq3efrq3/SM+rd5+urf9IEhRLdo113zU5itSbIkOC9kCFCVMEY1ERVciJhpVeP2qZLdGtSiS1gRUkZKHAdLNWLBVqImS5unf48d7TvnhuCFYtZqC1JlTjS1RXDKiy/jIbncXnYNwVfaY6BR7KfERa1c09Ow0XFGR3xXN/VMlMQNjW9Dk6lQoE9EkYeXEhscvmN31RFXiMh5OkeZQ/gTYYOHe1tQoaQ4U5gxERERIT0RETeRPNPrPq3efrq3/SBmvJ0jzKH8CbB5OkeZQ/gTYYXPq3efrq3/SM+rd5+urf9IH4XBbs9OR3Ok5uVhSGTpY6UbEXHjVVVcMPZgasbcNSsuoJN0KoQ5mluXCJAZAjQmJ+JiPxa3/FyJ+E21n1bvP11b/pMXW7ht+qtaxlwzEu1uOPiWublY/7lyFXR7MN8DNWjdtJu2Q+1UqPi5PTYvpMXkVP+U0KZ40bUaHQZSeWtWtdkeDWE0or2OVr/AML8GounexXEtLK3R5OsTKUesxIcKsIiei7zIn9irhg78K/yBfAADXFr0ONWLGo0aBEa1Zd8GMuPGiYoqJ7cFPJEmotOty4JmHi2OkeNguHKxqIv8lTuX8H0l2LTLXFR4VcoUelPfkNjMVquRNKY8YGLbMwrTsmBCloGXFbDgwoUNN971RGtT9V0qvFpU/ah2xClovlKsOSZrTvSiuTQzH+iCn9LE9mld9VVTy1GCi3bTac9cqHChx4unjcxrITV/Z7v3KsAAAAAAAAAAAAAAAAAAAAAAAAAAAAAAGLr1vUq4JRZarSbXtXeXDBzfa12+ip7DKACMtOfn6RW32nXZlYrmt8ZKxnelFh7ytfxZbF4+NMD+GK3apl9HkZWvyy4TUCK5qKm/kxGK1yfujV/QAUG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Nd2xWotD3PpDIhtcjY0KVjY/wBOMRYTlT2o42BBjQo6KsGK1yIqouCouCpoVF9qcgE7UOEOU92mvmhFMTNQ4Q5T3aa+aEUwAAAAAAAAAAAAAAAAAAAAAAAAAAAAAAAAGr/CG9R29szuUDwhvUdvbM7lAH73bILR/tUrHdkUWd89sXDFJaY0YOfyMc5Gux3kVFxwxMfZV5/YYM42Zlv9ZJuAr2Y+j4/Ihuci8aeMxXFN9FQ2tGhQ48JYUaGjoapgqKmKKnIqGqr63LoyMdULKieKj5Ko6Xx8xyaF/wBP/aqK1rkTexRN4CyqHCHKe7TXzQimNd0WvwqxXKdUInmTXi5mWjw10OhxsGPVjk39Pi3qnKhsQAAAAAAAAAAAAAAAAAAAAAAAAAAAAAAAADV/hDeo7e2Z3KD0btcq+r02VoUtpmY8Zyonshsc5V7k/UAbIAAErdlkyVcjtqcoviK3DVHQ4zU/qb6KRE/qbxcuCqeyg3JBqDvsNRYkvWGf9yC5cF/uhqvpMXicn64KZ4l90STlY9txI0eWY6KxqqxzmoqtXlaq6UX8gKgHG76/WWxHNbV5hGoq/wDlftP5nBW+mJjXP2gdkg42zgrfTExrn7RnBW+mJjXP2gdkg42zgrfTExrn7RnBW+mJjXP2gdkg42zgrfTExrn7RnBW+mJjXP2gdkg42zgrfTExrn7RnBW+mJjXP2gdkg42zgrfTExrn7RnBW+mJjXP2gdkg42zgrfTExrn7RnBW+mJjXP2gdkg42zgrfTExrn7RnBW+mJjXP2gdkg42zgrfTExrn7RnBW+mJjXP2gdkg42zgrfTExrn7RnBW+mJjXP2gdkg42zgrfTExrn7RnBW+mJjXP2gdkmPrNap1ElFmqpNthw05V0qvEjU31VeRDkXOCt9MTGuftNv7g8NlTR85UmJGmm+i+ImW5NPE5cVQC6tiSnazXHXXWJZYSZHi5WC70mQ10ue9OJ714uJEQFi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wgHBhQIBwgUEwkWGBYaGBgYFyAcIBsiHyUiGx0dGiAkKCkhKSIlIR8eIT0kKiorLi46ICA1RDQsNygtMCsBCgoKBQUFDgUFDisZExkrKysrKysrKysrKysrKysrKysrKysrKysrKysrKysrKysrKysrKysrKysrKysrKysrK//AABEIANoA5wMBIgACEQEDEQH/xAAcAAEBAAMBAQEBAAAAAAAAAAAABgUHCAQCAwH/xABHEAABAgQBBQoLBwMDBQAAAAAAAQIDBAUGERIWIZPRBzE3QVFUVVZzsQgTFSIyNmF0krLSFBdicYGRoUJygiNSwSYzQ+Hx/8QAFAEBAAAAAAAAAAAAAAAAAAAAAP/EABQRAQAAAAAAAAAAAAAAAAAAAAD/2gAMAwEAAhEDEQA/AN4gAAAAAAAAAAa5u2Zj3rcGZ1LeqUyHg6eitXi30gtXlXBMf/SmxXKjW4rvEFuNNSPb8xVd9ZmbmImPKmOSnyqB/Pucsnox+uftP79zlk9GP1z9p+NSqVYvC6n0i2Ko6WpsrikeYYiLlRF3obcdGjTj/wDD0Zl3P19mdWzYB8/c5ZPRj9c/aPucsnox+uftPrMu5+vszq2bBmXc/X2Z1bNgHz9zlk9GP1z9o+5yyejH65+0+sy7n6+zOrZsGZdz9fZnVs2AfP3OWT0Y/XP2j7nLJ6Mfrn7T6zLufr7M6tmw8NZoV50GRWrSF0xpuJBVHugPY1EiNTS9uhMccMQPPWLOh7n0RtzWXLPyIeiZgZau8ZDXfVMVXS3fNjUepylZpkOo0+LlS0RqOav58S+1N7A89v1mSuWhw6lIuypaK3e5F3nNX2ouKEvuOvSFb8em4+dLzczCX2YOx/5AvAAAAAAAAAAAAAAAxlSuKiUp+RUqvAgv5HxWtX9lXEDJgn8+LT6ySmvZtGfFp9ZJTXs2gUAJ/Pi0+skpr2bRnxafWSU17NoFACfz4tPrJKa9m0Z8Wn1klNezaB6rsnfJ1rzU7jpZBiuT80auH8mF3P4KUfcyl8pMMmXWIv5qivXvMRul3bb8/Y03K064JV8w6GqI1sVqq7SmKIiLjipIVK5ruZubLOQ56nxKW6C2FgxHeMajsIeHpYI5uOnEDYG45LrDsODMPbhEjOixXf5PXD+MC2Iq1LntWkWzLU59ySmXCgw2r/rs30RMePlxMrnxafWSU17NoFACfz4tPrJKa9m0Z8Wn1klNezaBQAn8+LT6ySmvZtGfFp9ZJTXs2gUAJ/Pi0+skpr2bRnxafWSU17NoGC3L0STnqnSU0NhTj3NT2PRHH8sbGSv6sU1UwYsSDHb7fGIuUv74ElErk/C3T5pbMqki+BNQocVz4j8tjVhojFTFqpgqrp07+KCzbqZC3TJqbuWuSaL4hsJXsXJhvVqouDVcuCq3eXSBusE/nxafWSU17Noz4tPrJKa9m0CgBP58Wn1klNezaM+LT6ySmvZtAoAYKDedrRoiQ4VxSivXeTx7NP8AJm2PbEZlw3IrV3lTSB9AAAAAIy4qpMVSpRaTIz32emy7UdOTCLgrUVMpIUNeJyt0q7iRUw0rowFIjq6U+02fZsFKbv8A2mcfkLE4svzkdEVF5XHjcn2yw5SCq+fVJ5joq8bmver3IvKiMajfyREM9MSUK77ujU6dX/p2QRjVhIuDYsVUR3n/AIWNVEyeUDz0S8aT9rfAuWJSoKInmrCjtfivGiorUwLqBKUyYgtjQJaE6E5EVFRrVRUXeVFIKVZM3HlQ7OosjLUVjlYkeLAR3jcnQqw4aIiZPtVdJloCVu24rJi4bqlEpaaFasBIXFoaxcviXDiUCr8nSPMofwJsHk6R5lD+BNhhUvq210tqOKcqMeqfvgM+rd5+urf9IGa8nSPMofwJsHk6R5lD+BNhhc+rd5+urf8ASM+rd5+urf8ASBMtpchXt1t8KclmLLSMBjocPJREV8RcVcqceGCfwe26dzS1pqmzM1AprYM6+G5ctrnNRHJ5yLk45O+nIeG51sm4JxJ91UjS9SamSkaAkRj8ORVRunD2mH8lW1MrkVm96jNS3HDe6Jkr/ciN0gW25zEl63ZMrUJqUhrHdDRHLkN0q1VYq73HhiUfk6R5lD+BNhPSF22pTpJknIzCMlmIjWtSE/BET/E/fPq3efrq3/SBmvJ0jzKH8CbB5OkeZQ/gTYYXPq3efrq3/SM+rd5+urf9IGa8nSPMofwJsHk6R5lD+BNhhc+rd5+urf8ASM+rd5+urf8ASBmvJ0jzKH8CbB5OkeZQ/gTYYXPq3efrq3/SM+rd5+urf9IEhRLdo113zU5itSbIkOC9kCFCVMEY1ERVciJhpVeP2qZLdGtSiS1gRUkZKHAdLNWLBVqImS5unf48d7TvnhuCFYtZqC1JlTjS1RXDKiy/jIbncXnYNwVfaY6BR7KfERa1c09Ow0XFGR3xXN/VMlMQNjW9Dk6lQoE9EkYeXEhscvmN31RFXiMh5OkeZQ/gTYYOHe1tQoaQ4U5gxERERIT0RETeRPNPrPq3efrq3/SBmvJ0jzKH8CbB5OkeZQ/gTYYXPq3efrq3/SM+rd5+urf9IH4XBbs9OR3Ok5uVhSGTpY6UbEXHjVVVcMPZgasbcNSsuoJN0KoQ5mluXCJAZAjQmJ+JiPxa3/FyJ+E21n1bvP11b/pMXW7ht+qtaxlwzEu1uOPiWublY/7lyFXR7MN8DNWjdtJu2Q+1UqPi5PTYvpMXkVP+U0KZ40bUaHQZSeWtWtdkeDWE0or2OVr/AML8GounexXEtLK3R5OsTKUesxIcKsIiei7zIn9irhg78K/yBfAADXFr0ONWLGo0aBEa1Zd8GMuPGiYoqJ7cFPJEmotOty4JmHi2OkeNguHKxqIv8lTuX8H0l2LTLXFR4VcoUelPfkNjMVquRNKY8YGLbMwrTsmBCloGXFbDgwoUNN971RGtT9V0qvFpU/ah2xClovlKsOSZrTvSiuTQzH+iCn9LE9mld9VVTy1GCi3bTac9cqHChx4unjcxrITV/Z7v3KsAAAAAAAAAAAAAAAAAAAAAAAAAAAAAAGLr1vUq4JRZarSbXtXeXDBzfa12+ip7DKACMtOfn6RW32nXZlYrmt8ZKxnelFh7ytfxZbF4+NMD+GK3apl9HkZWvyy4TUCK5qKm/kxGK1yfujV/QAUG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Nd2xWotD3PpDIhtcjY0KVjY/wBOMRYTlT2o42BBjQo6KsGK1yIqouCouCpoVF9qcgE7UOEOU92mvmhFMTNQ4Q5T3aa+aEUwAAAAAAAAAAAAAAAAAAAAAAAAAAAAAAAAGr/CG9R29szuUDwhvUdvbM7lAH73bILR/tUrHdkUWd89sXDFJaY0YOfyMc5Gux3kVFxwxMfZV5/YYM42Zlv9ZJuAr2Y+j4/Ihuci8aeMxXFN9FQ2tGhQ48JYUaGjoapgqKmKKnIqGqr63LoyMdULKieKj5Ko6Xx8xyaF/wBP/aqK1rkTexRN4CyqHCHKe7TXzQimNd0WvwqxXKdUInmTXi5mWjw10OhxsGPVjk39Pi3qnKhsQAAAAAAAAAAAAAAAAAAAAAAAAAAAAAAAADV/hDeo7e2Z3KD0btcq+r02VoUtpmY8Zyonshsc5V7k/UAbIAAErdlkyVcjtqcoviK3DVHQ4zU/qb6KRE/qbxcuCqeyg3JBqDvsNRYkvWGf9yC5cF/uhqvpMXicn64KZ4l90STlY9txI0eWY6KxqqxzmoqtXlaq6UX8gKgHG76/WWxHNbV5hGoq/wDlftP5nBW+mJjXP2gdkg42zgrfTExrn7RnBW+mJjXP2gdkg42zgrfTExrn7RnBW+mJjXP2gdkg42zgrfTExrn7RnBW+mJjXP2gdkg42zgrfTExrn7RnBW+mJjXP2gdkg42zgrfTExrn7RnBW+mJjXP2gdkg42zgrfTExrn7RnBW+mJjXP2gdkg42zgrfTExrn7RnBW+mJjXP2gdkg42zgrfTExrn7RnBW+mJjXP2gdkg42zgrfTExrn7RnBW+mJjXP2gdkg42zgrfTExrn7RnBW+mJjXP2gdkmPrNap1ElFmqpNthw05V0qvEjU31VeRDkXOCt9MTGuftNv7g8NlTR85UmJGmm+i+ImW5NPE5cVQC6tiSnazXHXXWJZYSZHi5WC70mQ10ue9OJ714uJEQFi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download.jpg"/>
          <p:cNvPicPr>
            <a:picLocks noChangeAspect="1"/>
          </p:cNvPicPr>
          <p:nvPr/>
        </p:nvPicPr>
        <p:blipFill>
          <a:blip r:embed="rId2" cstate="print"/>
          <a:stretch>
            <a:fillRect/>
          </a:stretch>
        </p:blipFill>
        <p:spPr>
          <a:xfrm>
            <a:off x="457200" y="1447801"/>
            <a:ext cx="1447800" cy="1219200"/>
          </a:xfrm>
          <a:prstGeom prst="rect">
            <a:avLst/>
          </a:prstGeom>
        </p:spPr>
      </p:pic>
      <p:sp>
        <p:nvSpPr>
          <p:cNvPr id="7" name="Rectangle 6"/>
          <p:cNvSpPr/>
          <p:nvPr/>
        </p:nvSpPr>
        <p:spPr>
          <a:xfrm>
            <a:off x="1619150" y="152400"/>
            <a:ext cx="5981125" cy="769441"/>
          </a:xfrm>
          <a:prstGeom prst="rect">
            <a:avLst/>
          </a:prstGeom>
        </p:spPr>
        <p:txBody>
          <a:bodyPr wrap="none">
            <a:spAutoFit/>
          </a:bodyPr>
          <a:lstStyle/>
          <a:p>
            <a:pPr algn="ctr"/>
            <a:r>
              <a:rPr lang="en-US" sz="4400" b="1" dirty="0" smtClean="0">
                <a:latin typeface="HelloBoxStitch" pitchFamily="2" charset="0"/>
                <a:ea typeface="HelloBoxStitch" pitchFamily="2" charset="0"/>
              </a:rPr>
              <a:t>If I Went to the Desert</a:t>
            </a:r>
            <a:r>
              <a:rPr lang="en-US" sz="3200" b="1" dirty="0" smtClean="0">
                <a:latin typeface="the bubble letters" pitchFamily="2" charset="0"/>
              </a:rPr>
              <a:t>, </a:t>
            </a:r>
          </a:p>
        </p:txBody>
      </p:sp>
      <p:sp>
        <p:nvSpPr>
          <p:cNvPr id="8" name="Rectangle 7"/>
          <p:cNvSpPr/>
          <p:nvPr/>
        </p:nvSpPr>
        <p:spPr>
          <a:xfrm>
            <a:off x="152400" y="838200"/>
            <a:ext cx="2874505" cy="707886"/>
          </a:xfrm>
          <a:prstGeom prst="rect">
            <a:avLst/>
          </a:prstGeom>
        </p:spPr>
        <p:txBody>
          <a:bodyPr wrap="none">
            <a:spAutoFit/>
          </a:bodyPr>
          <a:lstStyle/>
          <a:p>
            <a:pPr algn="ctr"/>
            <a:r>
              <a:rPr lang="en-US" sz="4000" b="1" dirty="0" smtClean="0">
                <a:latin typeface="HelloBoxStitch" pitchFamily="2" charset="0"/>
                <a:ea typeface="HelloBoxStitch" pitchFamily="2" charset="0"/>
              </a:rPr>
              <a:t>I would pack</a:t>
            </a:r>
            <a:r>
              <a:rPr lang="en-US" sz="2800" b="1" dirty="0" smtClean="0">
                <a:latin typeface="the bubble letters" pitchFamily="2" charset="0"/>
              </a:rPr>
              <a:t>:</a:t>
            </a:r>
            <a:endParaRPr lang="en-US" sz="2800" b="1" dirty="0">
              <a:latin typeface="the bubble letters" pitchFamily="2" charset="0"/>
            </a:endParaRPr>
          </a:p>
        </p:txBody>
      </p:sp>
      <p:sp>
        <p:nvSpPr>
          <p:cNvPr id="9" name="Rectangle 8"/>
          <p:cNvSpPr/>
          <p:nvPr/>
        </p:nvSpPr>
        <p:spPr>
          <a:xfrm>
            <a:off x="4800600" y="838200"/>
            <a:ext cx="2194832" cy="707886"/>
          </a:xfrm>
          <a:prstGeom prst="rect">
            <a:avLst/>
          </a:prstGeom>
        </p:spPr>
        <p:txBody>
          <a:bodyPr wrap="none">
            <a:spAutoFit/>
          </a:bodyPr>
          <a:lstStyle/>
          <a:p>
            <a:pPr algn="ctr"/>
            <a:r>
              <a:rPr lang="en-US" sz="4000" b="1" dirty="0" smtClean="0">
                <a:latin typeface="HelloBoxStitch" pitchFamily="2" charset="0"/>
                <a:ea typeface="HelloBoxStitch" pitchFamily="2" charset="0"/>
              </a:rPr>
              <a:t>Because</a:t>
            </a:r>
            <a:r>
              <a:rPr lang="en-US" sz="2800" b="1" dirty="0" smtClean="0">
                <a:latin typeface="Comic Sans MS" pitchFamily="66" charset="0"/>
              </a:rPr>
              <a:t>…</a:t>
            </a:r>
            <a:endParaRPr lang="en-US" sz="2800" b="1" dirty="0">
              <a:latin typeface="Comic Sans MS" pitchFamily="66" charset="0"/>
            </a:endParaRPr>
          </a:p>
        </p:txBody>
      </p:sp>
      <p:pic>
        <p:nvPicPr>
          <p:cNvPr id="10" name="Picture 9" descr="download.jpg"/>
          <p:cNvPicPr>
            <a:picLocks noChangeAspect="1"/>
          </p:cNvPicPr>
          <p:nvPr/>
        </p:nvPicPr>
        <p:blipFill>
          <a:blip r:embed="rId2" cstate="print"/>
          <a:stretch>
            <a:fillRect/>
          </a:stretch>
        </p:blipFill>
        <p:spPr>
          <a:xfrm>
            <a:off x="457200" y="2819400"/>
            <a:ext cx="1447800" cy="1219200"/>
          </a:xfrm>
          <a:prstGeom prst="rect">
            <a:avLst/>
          </a:prstGeom>
        </p:spPr>
      </p:pic>
      <p:pic>
        <p:nvPicPr>
          <p:cNvPr id="11" name="Picture 10" descr="download.jpg"/>
          <p:cNvPicPr>
            <a:picLocks noChangeAspect="1"/>
          </p:cNvPicPr>
          <p:nvPr/>
        </p:nvPicPr>
        <p:blipFill>
          <a:blip r:embed="rId2" cstate="print"/>
          <a:stretch>
            <a:fillRect/>
          </a:stretch>
        </p:blipFill>
        <p:spPr>
          <a:xfrm>
            <a:off x="457200" y="4114800"/>
            <a:ext cx="1447800" cy="1219200"/>
          </a:xfrm>
          <a:prstGeom prst="rect">
            <a:avLst/>
          </a:prstGeom>
        </p:spPr>
      </p:pic>
      <p:pic>
        <p:nvPicPr>
          <p:cNvPr id="12" name="Picture 11" descr="download.jpg"/>
          <p:cNvPicPr>
            <a:picLocks noChangeAspect="1"/>
          </p:cNvPicPr>
          <p:nvPr/>
        </p:nvPicPr>
        <p:blipFill>
          <a:blip r:embed="rId2" cstate="print"/>
          <a:stretch>
            <a:fillRect/>
          </a:stretch>
        </p:blipFill>
        <p:spPr>
          <a:xfrm>
            <a:off x="457200" y="5459993"/>
            <a:ext cx="1447800" cy="1245607"/>
          </a:xfrm>
          <a:prstGeom prst="rect">
            <a:avLst/>
          </a:prstGeom>
        </p:spPr>
      </p:pic>
      <p:sp>
        <p:nvSpPr>
          <p:cNvPr id="13" name="TextBox 12"/>
          <p:cNvSpPr txBox="1"/>
          <p:nvPr/>
        </p:nvSpPr>
        <p:spPr>
          <a:xfrm>
            <a:off x="2362200" y="16002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4" name="TextBox 13"/>
          <p:cNvSpPr txBox="1"/>
          <p:nvPr/>
        </p:nvSpPr>
        <p:spPr>
          <a:xfrm>
            <a:off x="2362200" y="57150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5" name="TextBox 14"/>
          <p:cNvSpPr txBox="1"/>
          <p:nvPr/>
        </p:nvSpPr>
        <p:spPr>
          <a:xfrm>
            <a:off x="2438400" y="44196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6" name="TextBox 15"/>
          <p:cNvSpPr txBox="1"/>
          <p:nvPr/>
        </p:nvSpPr>
        <p:spPr>
          <a:xfrm>
            <a:off x="2438400" y="30480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cactus1.png"/>
          <p:cNvPicPr>
            <a:picLocks noChangeAspect="1"/>
          </p:cNvPicPr>
          <p:nvPr/>
        </p:nvPicPr>
        <p:blipFill>
          <a:blip r:embed="rId3" cstate="print"/>
          <a:stretch>
            <a:fillRect/>
          </a:stretch>
        </p:blipFill>
        <p:spPr>
          <a:xfrm rot="1169246">
            <a:off x="8005131" y="113993"/>
            <a:ext cx="927931" cy="142395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52400"/>
            <a:ext cx="4572000" cy="923330"/>
          </a:xfrm>
          <a:prstGeom prst="rect">
            <a:avLst/>
          </a:prstGeom>
        </p:spPr>
        <p:txBody>
          <a:bodyPr>
            <a:spAutoFit/>
          </a:bodyPr>
          <a:lstStyle/>
          <a:p>
            <a:pPr algn="ctr"/>
            <a:r>
              <a:rPr lang="en-US" sz="5400" b="1" dirty="0" smtClean="0">
                <a:latin typeface="HelloBoxStitch" pitchFamily="2" charset="0"/>
                <a:ea typeface="HelloBoxStitch" pitchFamily="2" charset="0"/>
              </a:rPr>
              <a:t>I wonder</a:t>
            </a:r>
            <a:r>
              <a:rPr lang="en-US" sz="4000" b="1" dirty="0" smtClean="0">
                <a:latin typeface="cinnamon cake" pitchFamily="2" charset="0"/>
              </a:rPr>
              <a:t>….</a:t>
            </a:r>
            <a:endParaRPr lang="en-US" sz="4000" b="1" dirty="0">
              <a:latin typeface="cinnamon cake" pitchFamily="2" charset="0"/>
            </a:endParaRPr>
          </a:p>
        </p:txBody>
      </p:sp>
      <p:sp>
        <p:nvSpPr>
          <p:cNvPr id="5" name="Rectangle 4"/>
          <p:cNvSpPr/>
          <p:nvPr/>
        </p:nvSpPr>
        <p:spPr>
          <a:xfrm>
            <a:off x="152400" y="838200"/>
            <a:ext cx="1371600" cy="1323439"/>
          </a:xfrm>
          <a:prstGeom prst="rect">
            <a:avLst/>
          </a:prstGeom>
        </p:spPr>
        <p:txBody>
          <a:bodyPr wrap="square">
            <a:spAutoFit/>
          </a:bodyPr>
          <a:lstStyle/>
          <a:p>
            <a:pPr algn="ctr"/>
            <a:r>
              <a:rPr lang="en-US" sz="8000" b="1" dirty="0" smtClean="0">
                <a:latin typeface="Mickey" pitchFamily="2" charset="0"/>
              </a:rPr>
              <a:t>?</a:t>
            </a:r>
            <a:endParaRPr lang="en-US" sz="8000" b="1" dirty="0">
              <a:latin typeface="Mickey" pitchFamily="2" charset="0"/>
            </a:endParaRPr>
          </a:p>
        </p:txBody>
      </p:sp>
      <p:sp>
        <p:nvSpPr>
          <p:cNvPr id="6" name="Rectangle 5"/>
          <p:cNvSpPr/>
          <p:nvPr/>
        </p:nvSpPr>
        <p:spPr>
          <a:xfrm>
            <a:off x="457200" y="23622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sp>
        <p:nvSpPr>
          <p:cNvPr id="7" name="Rectangle 6"/>
          <p:cNvSpPr/>
          <p:nvPr/>
        </p:nvSpPr>
        <p:spPr>
          <a:xfrm>
            <a:off x="457200" y="38100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sp>
        <p:nvSpPr>
          <p:cNvPr id="8" name="Rectangle 7"/>
          <p:cNvSpPr/>
          <p:nvPr/>
        </p:nvSpPr>
        <p:spPr>
          <a:xfrm>
            <a:off x="457200" y="51816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cxnSp>
        <p:nvCxnSpPr>
          <p:cNvPr id="10" name="Straight Connector 9"/>
          <p:cNvCxnSpPr/>
          <p:nvPr/>
        </p:nvCxnSpPr>
        <p:spPr>
          <a:xfrm>
            <a:off x="1219200" y="19050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33528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48006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3000" y="61722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031" y="0"/>
            <a:ext cx="8050602"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Diary of an Desert Animal</a:t>
            </a:r>
            <a:endParaRPr lang="en-US" sz="5400" b="1" u="sng" dirty="0">
              <a:latin typeface="cinnamon cake" pitchFamily="2" charset="0"/>
            </a:endParaRPr>
          </a:p>
        </p:txBody>
      </p:sp>
      <p:sp>
        <p:nvSpPr>
          <p:cNvPr id="5" name="TextBox 4"/>
          <p:cNvSpPr txBox="1"/>
          <p:nvPr/>
        </p:nvSpPr>
        <p:spPr>
          <a:xfrm>
            <a:off x="304800" y="762000"/>
            <a:ext cx="8458200" cy="6309420"/>
          </a:xfrm>
          <a:prstGeom prst="rect">
            <a:avLst/>
          </a:prstGeom>
          <a:noFill/>
        </p:spPr>
        <p:txBody>
          <a:bodyPr wrap="square" rtlCol="0">
            <a:spAutoFit/>
          </a:bodyPr>
          <a:lstStyle/>
          <a:p>
            <a:r>
              <a:rPr lang="en-US" sz="3200" dirty="0" smtClean="0">
                <a:latin typeface="Comic Sans MS" pitchFamily="66" charset="0"/>
              </a:rPr>
              <a:t>Dear Diary,</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Sincerely,      </a:t>
            </a:r>
            <a:r>
              <a:rPr lang="en-US" sz="2400" dirty="0" smtClean="0">
                <a:latin typeface="Comic Sans MS" pitchFamily="66" charset="0"/>
              </a:rPr>
              <a:t> 								</a:t>
            </a:r>
            <a:r>
              <a:rPr lang="en-US" dirty="0" smtClean="0"/>
              <a:t>_________________</a:t>
            </a:r>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8848" y="152400"/>
            <a:ext cx="8034572"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My Coyote Adventure Story</a:t>
            </a:r>
            <a:r>
              <a:rPr lang="en-US" sz="2800" b="1" u="sng" dirty="0" smtClean="0">
                <a:latin typeface="the bubble letters" pitchFamily="2" charset="0"/>
              </a:rPr>
              <a:t>!</a:t>
            </a:r>
            <a:endParaRPr lang="en-US" sz="2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2972289" cy="830997"/>
          </a:xfrm>
          <a:prstGeom prst="rect">
            <a:avLst/>
          </a:prstGeom>
        </p:spPr>
        <p:txBody>
          <a:bodyPr wrap="none">
            <a:spAutoFit/>
          </a:bodyPr>
          <a:lstStyle/>
          <a:p>
            <a:r>
              <a:rPr lang="en-US" sz="4800" b="1" u="sng" dirty="0" smtClean="0">
                <a:latin typeface="HelloBoxStitch" pitchFamily="2" charset="0"/>
                <a:ea typeface="HelloBoxStitch" pitchFamily="2" charset="0"/>
              </a:rPr>
              <a:t>The Coyote</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62870"/>
          </a:xfrm>
          <a:prstGeom prst="rect">
            <a:avLst/>
          </a:prstGeom>
          <a:noFill/>
        </p:spPr>
        <p:txBody>
          <a:bodyPr wrap="square" rtlCol="0">
            <a:spAutoFit/>
          </a:bodyPr>
          <a:lstStyle/>
          <a:p>
            <a:pPr lvl="0"/>
            <a:r>
              <a:rPr lang="en-US" sz="1200" dirty="0" smtClean="0">
                <a:latin typeface="Comic Sans MS" pitchFamily="66" charset="0"/>
              </a:rPr>
              <a:t>Coyotes are found mostly in North America in prairies, deserts, and forests. </a:t>
            </a:r>
          </a:p>
          <a:p>
            <a:pPr lvl="0"/>
            <a:endParaRPr lang="en-US" sz="1200" dirty="0" smtClean="0">
              <a:latin typeface="Comic Sans MS" pitchFamily="66" charset="0"/>
            </a:endParaRPr>
          </a:p>
          <a:p>
            <a:r>
              <a:rPr lang="en-US" sz="1200" dirty="0" smtClean="0">
                <a:latin typeface="Comic Sans MS" pitchFamily="66" charset="0"/>
              </a:rPr>
              <a:t>Coyotes can grow to </a:t>
            </a:r>
            <a:r>
              <a:rPr lang="en-US" sz="1200" dirty="0" smtClean="0">
                <a:latin typeface="Comic Sans MS" pitchFamily="66" charset="0"/>
              </a:rPr>
              <a:t>3 to 7 </a:t>
            </a:r>
            <a:r>
              <a:rPr lang="en-US" sz="1200" dirty="0" smtClean="0">
                <a:latin typeface="Comic Sans MS" pitchFamily="66" charset="0"/>
              </a:rPr>
              <a:t>feet long with a 16 inch tail. Coyotes can weigh up to 50 pounds. </a:t>
            </a:r>
            <a:r>
              <a:rPr lang="en-US" sz="1200" dirty="0" smtClean="0">
                <a:latin typeface="Comic Sans MS" pitchFamily="66" charset="0"/>
              </a:rPr>
              <a:t>Coyotes </a:t>
            </a:r>
            <a:r>
              <a:rPr lang="en-US" sz="1200" dirty="0" smtClean="0">
                <a:latin typeface="Comic Sans MS" pitchFamily="66" charset="0"/>
              </a:rPr>
              <a:t>can live for about 14 years. </a:t>
            </a:r>
          </a:p>
          <a:p>
            <a:pPr lvl="0"/>
            <a:endParaRPr lang="en-US" sz="1200" dirty="0" smtClean="0">
              <a:latin typeface="Comic Sans MS" pitchFamily="66" charset="0"/>
            </a:endParaRPr>
          </a:p>
          <a:p>
            <a:r>
              <a:rPr lang="en-US" sz="1200" dirty="0" smtClean="0">
                <a:latin typeface="Comic Sans MS" pitchFamily="66" charset="0"/>
              </a:rPr>
              <a:t>Coyotes can </a:t>
            </a:r>
            <a:r>
              <a:rPr lang="en-US" sz="1200" b="1" dirty="0" smtClean="0">
                <a:latin typeface="Comic Sans MS" pitchFamily="66" charset="0"/>
              </a:rPr>
              <a:t>adapt</a:t>
            </a:r>
            <a:r>
              <a:rPr lang="en-US" sz="1200" dirty="0" smtClean="0">
                <a:latin typeface="Comic Sans MS" pitchFamily="66" charset="0"/>
              </a:rPr>
              <a:t> or easily change its behavior to survive in a new place. Coyotes can run 40 miles per hour. Coyotes are excellent hunters. They have terrific </a:t>
            </a:r>
            <a:r>
              <a:rPr lang="en-US" sz="1200" b="1" dirty="0" smtClean="0">
                <a:latin typeface="Comic Sans MS" pitchFamily="66" charset="0"/>
              </a:rPr>
              <a:t>vision</a:t>
            </a:r>
            <a:r>
              <a:rPr lang="en-US" sz="1200" dirty="0" smtClean="0">
                <a:latin typeface="Comic Sans MS" pitchFamily="66" charset="0"/>
              </a:rPr>
              <a:t>, a keen sense of smell, and good hearing. They live in family groups, and sometimes the pack </a:t>
            </a:r>
            <a:r>
              <a:rPr lang="en-US" sz="1200" b="1" dirty="0" smtClean="0">
                <a:latin typeface="Comic Sans MS" pitchFamily="66" charset="0"/>
              </a:rPr>
              <a:t>cooperates</a:t>
            </a:r>
            <a:r>
              <a:rPr lang="en-US" sz="1200" dirty="0" smtClean="0">
                <a:latin typeface="Comic Sans MS" pitchFamily="66" charset="0"/>
              </a:rPr>
              <a:t> to hunt down a large animal like a deer.  At other times, coyotes hunt alone or in pairs.</a:t>
            </a:r>
          </a:p>
          <a:p>
            <a:pPr lvl="0"/>
            <a:endParaRPr lang="en-US" sz="1200" dirty="0" smtClean="0">
              <a:latin typeface="Comic Sans MS" pitchFamily="66" charset="0"/>
            </a:endParaRPr>
          </a:p>
          <a:p>
            <a:pPr fontAlgn="base"/>
            <a:r>
              <a:rPr lang="en-US" sz="1200" dirty="0" smtClean="0">
                <a:latin typeface="Comic Sans MS" pitchFamily="66" charset="0"/>
              </a:rPr>
              <a:t>You might have a </a:t>
            </a:r>
            <a:r>
              <a:rPr lang="en-US" sz="1200" b="1" dirty="0" smtClean="0">
                <a:latin typeface="Comic Sans MS" pitchFamily="66" charset="0"/>
              </a:rPr>
              <a:t>pack</a:t>
            </a:r>
            <a:r>
              <a:rPr lang="en-US" sz="1200" dirty="0" smtClean="0">
                <a:latin typeface="Comic Sans MS" pitchFamily="66" charset="0"/>
              </a:rPr>
              <a:t> of coyotes for neighbors, even if you live in a city! These wild dogs are very secretive, though. You may never see some, but you might hear them. At night, a coyote howls to say “I’m over here, where are you?” Coyotes yelp while playing, bark to say “stay away,” and make a huffing sound to call their pups.</a:t>
            </a:r>
          </a:p>
          <a:p>
            <a:pPr lvl="0"/>
            <a:endParaRPr lang="en-US" dirty="0" smtClean="0"/>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970318"/>
          </a:xfrm>
          <a:prstGeom prst="rect">
            <a:avLst/>
          </a:prstGeom>
          <a:noFill/>
        </p:spPr>
        <p:txBody>
          <a:bodyPr wrap="square" rtlCol="0">
            <a:spAutoFit/>
          </a:bodyPr>
          <a:lstStyle/>
          <a:p>
            <a:pPr lvl="0" fontAlgn="base"/>
            <a:r>
              <a:rPr lang="en-US" sz="1200" dirty="0" smtClean="0">
                <a:latin typeface="Comic Sans MS" pitchFamily="66" charset="0"/>
              </a:rPr>
              <a:t>Coyotes eat a wide </a:t>
            </a:r>
            <a:r>
              <a:rPr lang="en-US" sz="1200" b="1" dirty="0" smtClean="0">
                <a:latin typeface="Comic Sans MS" pitchFamily="66" charset="0"/>
              </a:rPr>
              <a:t>variety</a:t>
            </a:r>
            <a:r>
              <a:rPr lang="en-US" sz="1200" dirty="0" smtClean="0">
                <a:latin typeface="Comic Sans MS" pitchFamily="66" charset="0"/>
              </a:rPr>
              <a:t> of food including mice, lizards, insects, rabbits, fish, frogs, snakes, grasses, or nuts.</a:t>
            </a:r>
          </a:p>
          <a:p>
            <a:pPr fontAlgn="base"/>
            <a:endParaRPr lang="en-US" sz="1200" dirty="0" smtClean="0">
              <a:latin typeface="Comic Sans MS" pitchFamily="66" charset="0"/>
            </a:endParaRPr>
          </a:p>
          <a:p>
            <a:pPr fontAlgn="base"/>
            <a:r>
              <a:rPr lang="en-US" sz="1200" dirty="0" smtClean="0">
                <a:latin typeface="Comic Sans MS" pitchFamily="66" charset="0"/>
              </a:rPr>
              <a:t>Since they are smart and eat many different foods, coyotes can always find something to eat. In some places, coyotes have learned that human’s garbage cans are an easy source of food. They are also attracted to backyards where pet food is left outside. Coyotes are predators—to them, a cat or dog is </a:t>
            </a:r>
            <a:r>
              <a:rPr lang="en-US" sz="1200" b="1" dirty="0" smtClean="0">
                <a:latin typeface="Comic Sans MS" pitchFamily="66" charset="0"/>
              </a:rPr>
              <a:t>prey</a:t>
            </a:r>
            <a:r>
              <a:rPr lang="en-US" sz="1200" dirty="0" smtClean="0">
                <a:latin typeface="Comic Sans MS" pitchFamily="66" charset="0"/>
              </a:rPr>
              <a:t>. In order to not get attacked by </a:t>
            </a:r>
            <a:r>
              <a:rPr lang="en-US" sz="1200" b="1" dirty="0" smtClean="0">
                <a:latin typeface="Comic Sans MS" pitchFamily="66" charset="0"/>
              </a:rPr>
              <a:t>predators</a:t>
            </a:r>
            <a:r>
              <a:rPr lang="en-US" sz="1200" dirty="0" smtClean="0">
                <a:latin typeface="Comic Sans MS" pitchFamily="66" charset="0"/>
              </a:rPr>
              <a:t>, coyotes often walk on their toes to make as little noise as possible. </a:t>
            </a:r>
          </a:p>
          <a:p>
            <a:pPr fontAlgn="base"/>
            <a:endParaRPr lang="en-US" sz="1200" dirty="0" smtClean="0">
              <a:latin typeface="Comic Sans MS" pitchFamily="66" charset="0"/>
            </a:endParaRPr>
          </a:p>
          <a:p>
            <a:pPr fontAlgn="base"/>
            <a:r>
              <a:rPr lang="en-US" sz="1200" dirty="0" smtClean="0">
                <a:latin typeface="Comic Sans MS" pitchFamily="66" charset="0"/>
              </a:rPr>
              <a:t>Both males and females take care of the young. In spring, a litter of 3 to 12 pups is born in a den.</a:t>
            </a:r>
          </a:p>
          <a:p>
            <a:pPr fontAlgn="base"/>
            <a:endParaRPr lang="en-US" sz="1200" dirty="0" smtClean="0">
              <a:latin typeface="Comic Sans MS" pitchFamily="66" charset="0"/>
            </a:endParaRPr>
          </a:p>
          <a:p>
            <a:pPr fontAlgn="base"/>
            <a:r>
              <a:rPr lang="en-US" sz="1200" dirty="0" smtClean="0">
                <a:latin typeface="Comic Sans MS" pitchFamily="66" charset="0"/>
              </a:rPr>
              <a:t>Coyotes are excellent swimmers. They have been able to </a:t>
            </a:r>
            <a:r>
              <a:rPr lang="en-US" sz="1200" b="1" dirty="0" smtClean="0">
                <a:latin typeface="Comic Sans MS" pitchFamily="66" charset="0"/>
              </a:rPr>
              <a:t>colonize</a:t>
            </a:r>
            <a:r>
              <a:rPr lang="en-US" sz="1200" dirty="0" smtClean="0">
                <a:latin typeface="Comic Sans MS" pitchFamily="66" charset="0"/>
              </a:rPr>
              <a:t> islands and escape from predators by swimming.</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5791200" y="0"/>
            <a:ext cx="2972289" cy="830997"/>
          </a:xfrm>
          <a:prstGeom prst="rect">
            <a:avLst/>
          </a:prstGeom>
        </p:spPr>
        <p:txBody>
          <a:bodyPr wrap="none">
            <a:spAutoFit/>
          </a:bodyPr>
          <a:lstStyle/>
          <a:p>
            <a:r>
              <a:rPr lang="en-US" sz="4800" b="1" u="sng" dirty="0" smtClean="0">
                <a:latin typeface="HelloBoxStitch" pitchFamily="2" charset="0"/>
                <a:ea typeface="HelloBoxStitch" pitchFamily="2" charset="0"/>
              </a:rPr>
              <a:t>The Coyote</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coyote.jpg"/>
          <p:cNvPicPr>
            <a:picLocks noChangeAspect="1"/>
          </p:cNvPicPr>
          <p:nvPr/>
        </p:nvPicPr>
        <p:blipFill>
          <a:blip r:embed="rId2" cstate="print"/>
          <a:stretch>
            <a:fillRect/>
          </a:stretch>
        </p:blipFill>
        <p:spPr>
          <a:xfrm>
            <a:off x="0" y="0"/>
            <a:ext cx="743712" cy="868557"/>
          </a:xfrm>
          <a:prstGeom prst="rect">
            <a:avLst/>
          </a:prstGeom>
        </p:spPr>
      </p:pic>
      <p:pic>
        <p:nvPicPr>
          <p:cNvPr id="20" name="Picture 19" descr="coyote.jpg"/>
          <p:cNvPicPr>
            <a:picLocks noChangeAspect="1"/>
          </p:cNvPicPr>
          <p:nvPr/>
        </p:nvPicPr>
        <p:blipFill>
          <a:blip r:embed="rId2" cstate="print"/>
          <a:stretch>
            <a:fillRect/>
          </a:stretch>
        </p:blipFill>
        <p:spPr>
          <a:xfrm>
            <a:off x="4800600" y="0"/>
            <a:ext cx="743712" cy="868557"/>
          </a:xfrm>
          <a:prstGeom prst="rect">
            <a:avLst/>
          </a:prstGeom>
        </p:spPr>
      </p:pic>
      <p:pic>
        <p:nvPicPr>
          <p:cNvPr id="22" name="Picture 21" descr="cactus2.jpg"/>
          <p:cNvPicPr>
            <a:picLocks noChangeAspect="1"/>
          </p:cNvPicPr>
          <p:nvPr/>
        </p:nvPicPr>
        <p:blipFill>
          <a:blip r:embed="rId3"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3"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3"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3"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4" cstate="print"/>
          <a:stretch>
            <a:fillRect/>
          </a:stretch>
        </p:blipFill>
        <p:spPr>
          <a:xfrm>
            <a:off x="6400800" y="5220943"/>
            <a:ext cx="1066800" cy="1637057"/>
          </a:xfrm>
          <a:prstGeom prst="rect">
            <a:avLst/>
          </a:prstGeom>
        </p:spPr>
      </p:pic>
      <p:pic>
        <p:nvPicPr>
          <p:cNvPr id="15" name="Picture 14" descr="download (3)1.jpg"/>
          <p:cNvPicPr>
            <a:picLocks noChangeAspect="1"/>
          </p:cNvPicPr>
          <p:nvPr/>
        </p:nvPicPr>
        <p:blipFill>
          <a:blip r:embed="rId5" cstate="print"/>
          <a:stretch>
            <a:fillRect/>
          </a:stretch>
        </p:blipFill>
        <p:spPr>
          <a:xfrm>
            <a:off x="1143000" y="5545242"/>
            <a:ext cx="1752600" cy="13127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0152" y="152400"/>
            <a:ext cx="2803974" cy="923330"/>
          </a:xfrm>
          <a:prstGeom prst="rect">
            <a:avLst/>
          </a:prstGeom>
        </p:spPr>
        <p:txBody>
          <a:bodyPr wrap="none">
            <a:spAutoFit/>
          </a:bodyPr>
          <a:lstStyle/>
          <a:p>
            <a:pPr algn="ctr"/>
            <a:r>
              <a:rPr lang="en-US" sz="5400" b="1" dirty="0" smtClean="0">
                <a:latin typeface="HelloBoxStitch" pitchFamily="2" charset="0"/>
                <a:ea typeface="HelloBoxStitch" pitchFamily="2" charset="0"/>
              </a:rPr>
              <a:t>Glossary</a:t>
            </a:r>
            <a:r>
              <a:rPr lang="en-US" sz="4400" b="1" dirty="0" smtClean="0">
                <a:latin typeface="the bubble letters" pitchFamily="2" charset="0"/>
              </a:rPr>
              <a:t>:</a:t>
            </a:r>
          </a:p>
        </p:txBody>
      </p:sp>
      <p:sp>
        <p:nvSpPr>
          <p:cNvPr id="5" name="Rectangle 4"/>
          <p:cNvSpPr/>
          <p:nvPr/>
        </p:nvSpPr>
        <p:spPr>
          <a:xfrm>
            <a:off x="5506952" y="152400"/>
            <a:ext cx="2803974" cy="923330"/>
          </a:xfrm>
          <a:prstGeom prst="rect">
            <a:avLst/>
          </a:prstGeom>
        </p:spPr>
        <p:txBody>
          <a:bodyPr wrap="none">
            <a:spAutoFit/>
          </a:bodyPr>
          <a:lstStyle/>
          <a:p>
            <a:pPr algn="ctr"/>
            <a:r>
              <a:rPr lang="en-US" sz="5400" b="1" dirty="0" smtClean="0">
                <a:latin typeface="HelloBoxStitch" pitchFamily="2" charset="0"/>
                <a:ea typeface="HelloBoxStitch" pitchFamily="2" charset="0"/>
              </a:rPr>
              <a:t>Glossary</a:t>
            </a:r>
            <a:r>
              <a:rPr lang="en-US" sz="4400" b="1" dirty="0" smtClean="0">
                <a:latin typeface="the bubble letters" pitchFamily="2" charset="0"/>
              </a:rPr>
              <a:t>:</a:t>
            </a:r>
          </a:p>
        </p:txBody>
      </p:sp>
      <p:sp>
        <p:nvSpPr>
          <p:cNvPr id="6" name="Rectangle 5"/>
          <p:cNvSpPr/>
          <p:nvPr/>
        </p:nvSpPr>
        <p:spPr>
          <a:xfrm>
            <a:off x="1828800" y="12192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7" name="Rounded Rectangle 6"/>
          <p:cNvSpPr/>
          <p:nvPr/>
        </p:nvSpPr>
        <p:spPr>
          <a:xfrm>
            <a:off x="152400" y="1295400"/>
            <a:ext cx="1600200" cy="6858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52400" y="22860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9" name="Rectangle 8"/>
          <p:cNvSpPr/>
          <p:nvPr/>
        </p:nvSpPr>
        <p:spPr>
          <a:xfrm>
            <a:off x="1828800" y="29718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0" name="Rounded Rectangle 9"/>
          <p:cNvSpPr/>
          <p:nvPr/>
        </p:nvSpPr>
        <p:spPr>
          <a:xfrm>
            <a:off x="152400" y="3048000"/>
            <a:ext cx="1600200" cy="6858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52400" y="40386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2" name="Rectangle 11"/>
          <p:cNvSpPr/>
          <p:nvPr/>
        </p:nvSpPr>
        <p:spPr>
          <a:xfrm>
            <a:off x="1905000" y="48006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3" name="Rounded Rectangle 12"/>
          <p:cNvSpPr/>
          <p:nvPr/>
        </p:nvSpPr>
        <p:spPr>
          <a:xfrm>
            <a:off x="152400" y="4876800"/>
            <a:ext cx="1600200" cy="6858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228600" y="58674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5" name="Rectangle 14"/>
          <p:cNvSpPr/>
          <p:nvPr/>
        </p:nvSpPr>
        <p:spPr>
          <a:xfrm>
            <a:off x="6629400" y="13716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6" name="Rounded Rectangle 15"/>
          <p:cNvSpPr/>
          <p:nvPr/>
        </p:nvSpPr>
        <p:spPr>
          <a:xfrm>
            <a:off x="4953000" y="1447800"/>
            <a:ext cx="1600200" cy="6858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4953000" y="24384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8" name="Rectangle 17"/>
          <p:cNvSpPr/>
          <p:nvPr/>
        </p:nvSpPr>
        <p:spPr>
          <a:xfrm>
            <a:off x="6629400" y="31242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9" name="Rounded Rectangle 18"/>
          <p:cNvSpPr/>
          <p:nvPr/>
        </p:nvSpPr>
        <p:spPr>
          <a:xfrm>
            <a:off x="4953000" y="3200400"/>
            <a:ext cx="1600200" cy="6858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4953000" y="41910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21" name="Rectangle 20"/>
          <p:cNvSpPr/>
          <p:nvPr/>
        </p:nvSpPr>
        <p:spPr>
          <a:xfrm>
            <a:off x="6705600" y="49530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22" name="Rounded Rectangle 21"/>
          <p:cNvSpPr/>
          <p:nvPr/>
        </p:nvSpPr>
        <p:spPr>
          <a:xfrm>
            <a:off x="4953000" y="5029200"/>
            <a:ext cx="1600200" cy="6858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5029200" y="60198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24" name="Rounded Rectangle 23"/>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ounded Rectangle 24"/>
          <p:cNvSpPr/>
          <p:nvPr/>
        </p:nvSpPr>
        <p:spPr>
          <a:xfrm>
            <a:off x="3657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camel.jpg"/>
          <p:cNvPicPr>
            <a:picLocks noChangeAspect="1"/>
          </p:cNvPicPr>
          <p:nvPr/>
        </p:nvPicPr>
        <p:blipFill>
          <a:blip r:embed="rId2" cstate="print"/>
          <a:stretch>
            <a:fillRect/>
          </a:stretch>
        </p:blipFill>
        <p:spPr>
          <a:xfrm>
            <a:off x="609600" y="1905000"/>
            <a:ext cx="2991612" cy="284148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2727029" cy="830997"/>
          </a:xfrm>
          <a:prstGeom prst="rect">
            <a:avLst/>
          </a:prstGeom>
        </p:spPr>
        <p:txBody>
          <a:bodyPr wrap="none">
            <a:spAutoFit/>
          </a:bodyPr>
          <a:lstStyle/>
          <a:p>
            <a:r>
              <a:rPr lang="en-US" sz="4800" b="1" u="sng" dirty="0" smtClean="0">
                <a:latin typeface="HelloBoxStitch" pitchFamily="2" charset="0"/>
                <a:ea typeface="HelloBoxStitch" pitchFamily="2" charset="0"/>
              </a:rPr>
              <a:t>The Camel</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447645"/>
          </a:xfrm>
          <a:prstGeom prst="rect">
            <a:avLst/>
          </a:prstGeom>
          <a:noFill/>
        </p:spPr>
        <p:txBody>
          <a:bodyPr wrap="square" rtlCol="0">
            <a:spAutoFit/>
          </a:bodyPr>
          <a:lstStyle/>
          <a:p>
            <a:pPr lvl="2"/>
            <a:r>
              <a:rPr lang="en-US" sz="1200" dirty="0" smtClean="0">
                <a:latin typeface="Comic Sans MS" pitchFamily="66" charset="0"/>
              </a:rPr>
              <a:t>There are different types of camels. The one-humped camel is called the </a:t>
            </a:r>
            <a:r>
              <a:rPr lang="en-US" sz="1200" b="1" dirty="0" smtClean="0">
                <a:latin typeface="Comic Sans MS" pitchFamily="66" charset="0"/>
              </a:rPr>
              <a:t>dromedary camel</a:t>
            </a:r>
            <a:r>
              <a:rPr lang="en-US" sz="1200" dirty="0" smtClean="0">
                <a:latin typeface="Comic Sans MS" pitchFamily="66" charset="0"/>
              </a:rPr>
              <a:t>. The two-humped camel is called the </a:t>
            </a:r>
            <a:r>
              <a:rPr lang="en-US" sz="1200" b="1" dirty="0" smtClean="0">
                <a:latin typeface="Comic Sans MS" pitchFamily="66" charset="0"/>
              </a:rPr>
              <a:t>Bactrian camel</a:t>
            </a:r>
            <a:r>
              <a:rPr lang="en-US" sz="1200" dirty="0" smtClean="0">
                <a:latin typeface="Comic Sans MS" pitchFamily="66" charset="0"/>
              </a:rPr>
              <a:t>. They live in different parts of the world. </a:t>
            </a:r>
          </a:p>
          <a:p>
            <a:pPr lvl="2"/>
            <a:endParaRPr lang="en-US" sz="1200" dirty="0" smtClean="0">
              <a:latin typeface="Comic Sans MS" pitchFamily="66" charset="0"/>
            </a:endParaRPr>
          </a:p>
          <a:p>
            <a:pPr lvl="2"/>
            <a:r>
              <a:rPr lang="en-US" sz="1200" dirty="0" smtClean="0">
                <a:latin typeface="Comic Sans MS" pitchFamily="66" charset="0"/>
              </a:rPr>
              <a:t>The camel is about 5 to 7 feet tall and can be 7 to 11 feet long. They usually weigh 660 to 1,520 pounds. Camels can live to be 80 years old. </a:t>
            </a:r>
          </a:p>
          <a:p>
            <a:pPr lvl="2"/>
            <a:r>
              <a:rPr lang="en-US" sz="1200" dirty="0" smtClean="0">
                <a:latin typeface="Comic Sans MS" pitchFamily="66" charset="0"/>
              </a:rPr>
              <a:t> </a:t>
            </a:r>
          </a:p>
          <a:p>
            <a:pPr lvl="2"/>
            <a:r>
              <a:rPr lang="en-US" sz="1200" dirty="0" smtClean="0">
                <a:latin typeface="Comic Sans MS" pitchFamily="66" charset="0"/>
              </a:rPr>
              <a:t>Camels have humps on their bodies. The hump stores </a:t>
            </a:r>
            <a:r>
              <a:rPr lang="en-US" sz="1200" b="1" dirty="0" smtClean="0">
                <a:latin typeface="Comic Sans MS" pitchFamily="66" charset="0"/>
              </a:rPr>
              <a:t>fatty tissue</a:t>
            </a:r>
            <a:r>
              <a:rPr lang="en-US" sz="1200" dirty="0" smtClean="0">
                <a:latin typeface="Comic Sans MS" pitchFamily="66" charset="0"/>
              </a:rPr>
              <a:t>. The tissue acts as a source of energy. They can go up to 6 months without food. When a camel uses the fat stored in its humps for energy, the humps start to get smaller and </a:t>
            </a:r>
            <a:r>
              <a:rPr lang="en-US" sz="1200" b="1" dirty="0" smtClean="0">
                <a:latin typeface="Comic Sans MS" pitchFamily="66" charset="0"/>
              </a:rPr>
              <a:t>deflate</a:t>
            </a:r>
            <a:r>
              <a:rPr lang="en-US" sz="1200" dirty="0" smtClean="0">
                <a:latin typeface="Comic Sans MS" pitchFamily="66" charset="0"/>
              </a:rPr>
              <a:t>. The humps grow again when the camel </a:t>
            </a:r>
            <a:r>
              <a:rPr lang="en-US" sz="1200" b="1" dirty="0" smtClean="0">
                <a:latin typeface="Comic Sans MS" pitchFamily="66" charset="0"/>
              </a:rPr>
              <a:t>rehydrates</a:t>
            </a:r>
            <a:r>
              <a:rPr lang="en-US" sz="1200" dirty="0" smtClean="0">
                <a:latin typeface="Comic Sans MS" pitchFamily="66" charset="0"/>
              </a:rPr>
              <a:t>. They can rehydrate faster than any other mammal, able to drink about 30 gallons (113 liters) of water in just 13 minutes.</a:t>
            </a:r>
          </a:p>
          <a:p>
            <a:pPr lvl="2"/>
            <a:endParaRPr lang="en-US" sz="1200" dirty="0" smtClean="0">
              <a:latin typeface="Comic Sans MS" pitchFamily="66" charset="0"/>
            </a:endParaRPr>
          </a:p>
          <a:p>
            <a:pPr lvl="2"/>
            <a:r>
              <a:rPr lang="en-US" sz="1200" dirty="0" smtClean="0">
                <a:latin typeface="Comic Sans MS" pitchFamily="66" charset="0"/>
              </a:rPr>
              <a:t>Camels have adapted to the hot, dry desert climate. Their thick coat </a:t>
            </a:r>
            <a:r>
              <a:rPr lang="en-US" sz="1200" b="1" dirty="0" smtClean="0">
                <a:latin typeface="Comic Sans MS" pitchFamily="66" charset="0"/>
              </a:rPr>
              <a:t>reflects</a:t>
            </a:r>
            <a:r>
              <a:rPr lang="en-US" sz="1200" dirty="0" smtClean="0">
                <a:latin typeface="Comic Sans MS" pitchFamily="66" charset="0"/>
              </a:rPr>
              <a:t> sunlight which helps keep it from overheating. Long legs help to keep their bodies farther away from the hot ground. When camels walk they move both legs on one side of their body and then the other.</a:t>
            </a:r>
            <a:endParaRPr lang="en-US" sz="1200" dirty="0">
              <a:latin typeface="Comic Sans MS" pitchFamily="66" charset="0"/>
            </a:endParaRPr>
          </a:p>
          <a:p>
            <a:endParaRPr lang="en-US" sz="1200" dirty="0">
              <a:latin typeface="Comic Sans MS" pitchFamily="66" charset="0"/>
            </a:endParaRPr>
          </a:p>
        </p:txBody>
      </p:sp>
      <p:sp>
        <p:nvSpPr>
          <p:cNvPr id="11" name="TextBox 10"/>
          <p:cNvSpPr txBox="1"/>
          <p:nvPr/>
        </p:nvSpPr>
        <p:spPr>
          <a:xfrm>
            <a:off x="4800600" y="838200"/>
            <a:ext cx="4114800" cy="4462760"/>
          </a:xfrm>
          <a:prstGeom prst="rect">
            <a:avLst/>
          </a:prstGeom>
          <a:noFill/>
        </p:spPr>
        <p:txBody>
          <a:bodyPr wrap="square" rtlCol="0">
            <a:spAutoFit/>
          </a:bodyPr>
          <a:lstStyle/>
          <a:p>
            <a:r>
              <a:rPr lang="en-US" sz="1200" dirty="0" smtClean="0">
                <a:latin typeface="Comic Sans MS" pitchFamily="66" charset="0"/>
              </a:rPr>
              <a:t>The bottom of a camels hooves are large and flat to help from sinking in the sand. Camels are powerful runners. </a:t>
            </a:r>
          </a:p>
          <a:p>
            <a:endParaRPr lang="en-US" sz="1200" dirty="0" smtClean="0">
              <a:latin typeface="Comic Sans MS" pitchFamily="66" charset="0"/>
            </a:endParaRPr>
          </a:p>
          <a:p>
            <a:r>
              <a:rPr lang="en-US" sz="1200" dirty="0" smtClean="0">
                <a:latin typeface="Comic Sans MS" pitchFamily="66" charset="0"/>
              </a:rPr>
              <a:t>Camels are known for spitting on people. In fact, the animals are throwing up the contents of their stomach along with spit. This is a </a:t>
            </a:r>
            <a:r>
              <a:rPr lang="en-US" sz="1200" b="1" dirty="0" smtClean="0">
                <a:latin typeface="Comic Sans MS" pitchFamily="66" charset="0"/>
              </a:rPr>
              <a:t>defense tactic </a:t>
            </a:r>
            <a:r>
              <a:rPr lang="en-US" sz="1200" dirty="0" smtClean="0">
                <a:latin typeface="Comic Sans MS" pitchFamily="66" charset="0"/>
              </a:rPr>
              <a:t>when the animals feel threatened.</a:t>
            </a:r>
          </a:p>
          <a:p>
            <a:endParaRPr lang="en-US" sz="1200" dirty="0" smtClean="0">
              <a:latin typeface="Comic Sans MS" pitchFamily="66" charset="0"/>
            </a:endParaRPr>
          </a:p>
          <a:p>
            <a:r>
              <a:rPr lang="en-US" sz="1200" dirty="0" smtClean="0">
                <a:latin typeface="Comic Sans MS" pitchFamily="66" charset="0"/>
              </a:rPr>
              <a:t>The large beasts make a variety of moans, groans and deep, throaty bellows. One of the camel's noises was even used to voice the character Chewbacca in the Star Wars movies.</a:t>
            </a:r>
          </a:p>
          <a:p>
            <a:endParaRPr lang="en-US" sz="1200" dirty="0" smtClean="0">
              <a:latin typeface="Comic Sans MS" pitchFamily="66" charset="0"/>
            </a:endParaRPr>
          </a:p>
          <a:p>
            <a:r>
              <a:rPr lang="en-US" sz="1200" dirty="0" smtClean="0">
                <a:latin typeface="Comic Sans MS" pitchFamily="66" charset="0"/>
              </a:rPr>
              <a:t>Camels are </a:t>
            </a:r>
            <a:r>
              <a:rPr lang="en-US" sz="1200" b="1" dirty="0" smtClean="0">
                <a:latin typeface="Comic Sans MS" pitchFamily="66" charset="0"/>
              </a:rPr>
              <a:t>herbivores</a:t>
            </a:r>
            <a:r>
              <a:rPr lang="en-US" sz="1200" dirty="0" smtClean="0">
                <a:latin typeface="Comic Sans MS" pitchFamily="66" charset="0"/>
              </a:rPr>
              <a:t> and eat desert plants.  Camels have very thick lips allowing them to eat even very salty, bitter or thorny plants. If hungry, camels can even eat leather shoes.</a:t>
            </a:r>
          </a:p>
          <a:p>
            <a:pPr lvl="2"/>
            <a:endParaRPr lang="en-US" sz="1200" dirty="0" smtClean="0">
              <a:latin typeface="Comic Sans MS" pitchFamily="66" charset="0"/>
            </a:endParaRPr>
          </a:p>
          <a:p>
            <a:pPr lvl="0"/>
            <a:r>
              <a:rPr lang="en-US" sz="1200" dirty="0" smtClean="0">
                <a:latin typeface="Comic Sans MS" pitchFamily="66" charset="0"/>
              </a:rPr>
              <a:t>Many people use camels for </a:t>
            </a:r>
            <a:r>
              <a:rPr lang="en-US" sz="1200" b="1" dirty="0" smtClean="0">
                <a:latin typeface="Comic Sans MS" pitchFamily="66" charset="0"/>
              </a:rPr>
              <a:t>transportation</a:t>
            </a:r>
            <a:r>
              <a:rPr lang="en-US" sz="1200" dirty="0" smtClean="0">
                <a:latin typeface="Comic Sans MS" pitchFamily="66" charset="0"/>
              </a:rPr>
              <a:t>. They can carry over 200 pounds for 20 miles in the desert heat. </a:t>
            </a:r>
          </a:p>
          <a:p>
            <a:r>
              <a:rPr lang="en-US" sz="1400" dirty="0">
                <a:latin typeface="Comic Sans MS" pitchFamily="66" charset="0"/>
              </a:rPr>
              <a:t> </a:t>
            </a:r>
          </a:p>
          <a:p>
            <a:endParaRPr lang="en-US" dirty="0"/>
          </a:p>
        </p:txBody>
      </p:sp>
      <p:sp>
        <p:nvSpPr>
          <p:cNvPr id="12" name="Rectangle 11"/>
          <p:cNvSpPr/>
          <p:nvPr/>
        </p:nvSpPr>
        <p:spPr>
          <a:xfrm>
            <a:off x="5791200" y="0"/>
            <a:ext cx="2727029" cy="830997"/>
          </a:xfrm>
          <a:prstGeom prst="rect">
            <a:avLst/>
          </a:prstGeom>
        </p:spPr>
        <p:txBody>
          <a:bodyPr wrap="none">
            <a:spAutoFit/>
          </a:bodyPr>
          <a:lstStyle/>
          <a:p>
            <a:r>
              <a:rPr lang="en-US" sz="4800" b="1" u="sng" dirty="0" smtClean="0">
                <a:latin typeface="HelloBoxStitch" pitchFamily="2" charset="0"/>
                <a:ea typeface="HelloBoxStitch" pitchFamily="2" charset="0"/>
              </a:rPr>
              <a:t>The Camel</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200400" y="5858028"/>
            <a:ext cx="794004" cy="999971"/>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camel.jpg"/>
          <p:cNvPicPr>
            <a:picLocks noChangeAspect="1"/>
          </p:cNvPicPr>
          <p:nvPr/>
        </p:nvPicPr>
        <p:blipFill>
          <a:blip r:embed="rId4" cstate="print"/>
          <a:stretch>
            <a:fillRect/>
          </a:stretch>
        </p:blipFill>
        <p:spPr>
          <a:xfrm>
            <a:off x="152400" y="0"/>
            <a:ext cx="838200" cy="796137"/>
          </a:xfrm>
          <a:prstGeom prst="rect">
            <a:avLst/>
          </a:prstGeom>
        </p:spPr>
      </p:pic>
      <p:pic>
        <p:nvPicPr>
          <p:cNvPr id="16" name="Picture 15" descr="camel.jpg"/>
          <p:cNvPicPr>
            <a:picLocks noChangeAspect="1"/>
          </p:cNvPicPr>
          <p:nvPr/>
        </p:nvPicPr>
        <p:blipFill>
          <a:blip r:embed="rId4" cstate="print"/>
          <a:stretch>
            <a:fillRect/>
          </a:stretch>
        </p:blipFill>
        <p:spPr>
          <a:xfrm>
            <a:off x="4953000" y="0"/>
            <a:ext cx="838200" cy="796137"/>
          </a:xfrm>
          <a:prstGeom prst="rect">
            <a:avLst/>
          </a:prstGeom>
        </p:spPr>
      </p:pic>
      <p:pic>
        <p:nvPicPr>
          <p:cNvPr id="17" name="Picture 16" descr="download (16).jpg"/>
          <p:cNvPicPr>
            <a:picLocks noChangeAspect="1"/>
          </p:cNvPicPr>
          <p:nvPr/>
        </p:nvPicPr>
        <p:blipFill>
          <a:blip r:embed="rId5" cstate="print"/>
          <a:stretch>
            <a:fillRect/>
          </a:stretch>
        </p:blipFill>
        <p:spPr>
          <a:xfrm>
            <a:off x="1752600" y="5944777"/>
            <a:ext cx="1219200" cy="91322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2727029" cy="830997"/>
          </a:xfrm>
          <a:prstGeom prst="rect">
            <a:avLst/>
          </a:prstGeom>
        </p:spPr>
        <p:txBody>
          <a:bodyPr wrap="none">
            <a:spAutoFit/>
          </a:bodyPr>
          <a:lstStyle/>
          <a:p>
            <a:r>
              <a:rPr lang="en-US" sz="4800" b="1" u="sng" dirty="0" smtClean="0">
                <a:latin typeface="HelloBoxStitch" pitchFamily="2" charset="0"/>
                <a:ea typeface="HelloBoxStitch" pitchFamily="2" charset="0"/>
              </a:rPr>
              <a:t>The Camel</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524315"/>
          </a:xfrm>
          <a:prstGeom prst="rect">
            <a:avLst/>
          </a:prstGeom>
          <a:noFill/>
        </p:spPr>
        <p:txBody>
          <a:bodyPr wrap="square" rtlCol="0">
            <a:spAutoFit/>
          </a:bodyPr>
          <a:lstStyle/>
          <a:p>
            <a:pPr lvl="2"/>
            <a:r>
              <a:rPr lang="en-US" sz="1200" dirty="0" smtClean="0">
                <a:latin typeface="Comic Sans MS" pitchFamily="66" charset="0"/>
              </a:rPr>
              <a:t>There are different types of camels. The one-humped camel is called the </a:t>
            </a:r>
            <a:r>
              <a:rPr lang="en-US" sz="1200" b="1" dirty="0" smtClean="0">
                <a:latin typeface="Comic Sans MS" pitchFamily="66" charset="0"/>
              </a:rPr>
              <a:t>dromedary camel</a:t>
            </a:r>
            <a:r>
              <a:rPr lang="en-US" sz="1200" dirty="0" smtClean="0">
                <a:latin typeface="Comic Sans MS" pitchFamily="66" charset="0"/>
              </a:rPr>
              <a:t>. The two-humped camel is called the </a:t>
            </a:r>
            <a:r>
              <a:rPr lang="en-US" sz="1200" b="1" dirty="0" smtClean="0">
                <a:latin typeface="Comic Sans MS" pitchFamily="66" charset="0"/>
              </a:rPr>
              <a:t>Bactrian camel</a:t>
            </a:r>
            <a:r>
              <a:rPr lang="en-US" sz="1200" dirty="0" smtClean="0">
                <a:latin typeface="Comic Sans MS" pitchFamily="66" charset="0"/>
              </a:rPr>
              <a:t>. They live in different parts of the world. </a:t>
            </a:r>
          </a:p>
          <a:p>
            <a:pPr lvl="2"/>
            <a:endParaRPr lang="en-US" sz="1200" dirty="0" smtClean="0">
              <a:latin typeface="Comic Sans MS" pitchFamily="66" charset="0"/>
            </a:endParaRPr>
          </a:p>
          <a:p>
            <a:pPr lvl="2"/>
            <a:r>
              <a:rPr lang="en-US" sz="1200" dirty="0" smtClean="0">
                <a:latin typeface="Comic Sans MS" pitchFamily="66" charset="0"/>
              </a:rPr>
              <a:t>The camel is about 5 to 7 feet tall and can be 7 to 11 feet long. They usually weigh 660 to 1,520 pounds. Camels can live to be 80 years old. </a:t>
            </a:r>
          </a:p>
          <a:p>
            <a:pPr lvl="2"/>
            <a:r>
              <a:rPr lang="en-US" sz="1200" dirty="0" smtClean="0">
                <a:latin typeface="Comic Sans MS" pitchFamily="66" charset="0"/>
              </a:rPr>
              <a:t> </a:t>
            </a:r>
          </a:p>
          <a:p>
            <a:pPr lvl="2"/>
            <a:r>
              <a:rPr lang="en-US" sz="1200" dirty="0" smtClean="0">
                <a:latin typeface="Comic Sans MS" pitchFamily="66" charset="0"/>
              </a:rPr>
              <a:t>Camels have humps on their bodies. The hump stores </a:t>
            </a:r>
            <a:r>
              <a:rPr lang="en-US" sz="1200" dirty="0" smtClean="0">
                <a:latin typeface="Comic Sans MS" pitchFamily="66" charset="0"/>
              </a:rPr>
              <a:t>fat that gives them energy</a:t>
            </a:r>
            <a:r>
              <a:rPr lang="en-US" sz="1200" b="1" dirty="0" smtClean="0">
                <a:latin typeface="Comic Sans MS" pitchFamily="66" charset="0"/>
              </a:rPr>
              <a:t>. </a:t>
            </a:r>
            <a:r>
              <a:rPr lang="en-US" sz="1200" dirty="0" smtClean="0">
                <a:latin typeface="Comic Sans MS" pitchFamily="66" charset="0"/>
              </a:rPr>
              <a:t>They </a:t>
            </a:r>
            <a:r>
              <a:rPr lang="en-US" sz="1200" dirty="0" smtClean="0">
                <a:latin typeface="Comic Sans MS" pitchFamily="66" charset="0"/>
              </a:rPr>
              <a:t>can go up to 6 months without food. When a camel uses the </a:t>
            </a:r>
            <a:r>
              <a:rPr lang="en-US" sz="1200" dirty="0" smtClean="0">
                <a:latin typeface="Comic Sans MS" pitchFamily="66" charset="0"/>
              </a:rPr>
              <a:t>fat, the </a:t>
            </a:r>
            <a:r>
              <a:rPr lang="en-US" sz="1200" dirty="0" smtClean="0">
                <a:latin typeface="Comic Sans MS" pitchFamily="66" charset="0"/>
              </a:rPr>
              <a:t>humps start to get </a:t>
            </a:r>
            <a:r>
              <a:rPr lang="en-US" sz="1200" dirty="0" smtClean="0">
                <a:latin typeface="Comic Sans MS" pitchFamily="66" charset="0"/>
              </a:rPr>
              <a:t>smaller. The </a:t>
            </a:r>
            <a:r>
              <a:rPr lang="en-US" sz="1200" dirty="0" smtClean="0">
                <a:latin typeface="Comic Sans MS" pitchFamily="66" charset="0"/>
              </a:rPr>
              <a:t>humps grow again when the camel </a:t>
            </a:r>
            <a:r>
              <a:rPr lang="en-US" sz="1200" dirty="0" smtClean="0">
                <a:latin typeface="Comic Sans MS" pitchFamily="66" charset="0"/>
              </a:rPr>
              <a:t>gets more water. They </a:t>
            </a:r>
            <a:r>
              <a:rPr lang="en-US" sz="1200" dirty="0" smtClean="0">
                <a:latin typeface="Comic Sans MS" pitchFamily="66" charset="0"/>
              </a:rPr>
              <a:t>can </a:t>
            </a:r>
            <a:r>
              <a:rPr lang="en-US" sz="1200" dirty="0" smtClean="0">
                <a:latin typeface="Comic Sans MS" pitchFamily="66" charset="0"/>
              </a:rPr>
              <a:t>drink about </a:t>
            </a:r>
            <a:r>
              <a:rPr lang="en-US" sz="1200" dirty="0" smtClean="0">
                <a:latin typeface="Comic Sans MS" pitchFamily="66" charset="0"/>
              </a:rPr>
              <a:t>30 gallons </a:t>
            </a:r>
            <a:r>
              <a:rPr lang="en-US" sz="1200" dirty="0" smtClean="0">
                <a:latin typeface="Comic Sans MS" pitchFamily="66" charset="0"/>
              </a:rPr>
              <a:t>of </a:t>
            </a:r>
            <a:r>
              <a:rPr lang="en-US" sz="1200" dirty="0" smtClean="0">
                <a:latin typeface="Comic Sans MS" pitchFamily="66" charset="0"/>
              </a:rPr>
              <a:t>water in just 13 minutes.</a:t>
            </a:r>
          </a:p>
          <a:p>
            <a:pPr lvl="2"/>
            <a:endParaRPr lang="en-US" sz="1200" dirty="0" smtClean="0">
              <a:latin typeface="Comic Sans MS" pitchFamily="66" charset="0"/>
            </a:endParaRPr>
          </a:p>
          <a:p>
            <a:pPr lvl="2"/>
            <a:r>
              <a:rPr lang="en-US" sz="1200" dirty="0" smtClean="0">
                <a:latin typeface="Comic Sans MS" pitchFamily="66" charset="0"/>
              </a:rPr>
              <a:t>Their </a:t>
            </a:r>
            <a:r>
              <a:rPr lang="en-US" sz="1200" dirty="0" smtClean="0">
                <a:latin typeface="Comic Sans MS" pitchFamily="66" charset="0"/>
              </a:rPr>
              <a:t>thick coat </a:t>
            </a:r>
            <a:r>
              <a:rPr lang="en-US" sz="1200" b="1" dirty="0" smtClean="0">
                <a:latin typeface="Comic Sans MS" pitchFamily="66" charset="0"/>
              </a:rPr>
              <a:t>reflects</a:t>
            </a:r>
            <a:r>
              <a:rPr lang="en-US" sz="1200" dirty="0" smtClean="0">
                <a:latin typeface="Comic Sans MS" pitchFamily="66" charset="0"/>
              </a:rPr>
              <a:t> sunlight which helps keep it from </a:t>
            </a:r>
            <a:r>
              <a:rPr lang="en-US" sz="1200" dirty="0" smtClean="0">
                <a:latin typeface="Comic Sans MS" pitchFamily="66" charset="0"/>
              </a:rPr>
              <a:t>getting hot. </a:t>
            </a:r>
            <a:r>
              <a:rPr lang="en-US" sz="1200" dirty="0" smtClean="0">
                <a:latin typeface="Comic Sans MS" pitchFamily="66" charset="0"/>
              </a:rPr>
              <a:t>Long legs help to keep their bodies farther away from the hot ground. When camels walk they move both legs on one side of their body and then the other.</a:t>
            </a:r>
            <a:endParaRPr lang="en-US" sz="1200" dirty="0">
              <a:latin typeface="Comic Sans MS" pitchFamily="66" charset="0"/>
            </a:endParaRPr>
          </a:p>
          <a:p>
            <a:endParaRPr lang="en-US" sz="1200" dirty="0">
              <a:latin typeface="Comic Sans MS" pitchFamily="66" charset="0"/>
            </a:endParaRPr>
          </a:p>
        </p:txBody>
      </p:sp>
      <p:sp>
        <p:nvSpPr>
          <p:cNvPr id="11" name="TextBox 10"/>
          <p:cNvSpPr txBox="1"/>
          <p:nvPr/>
        </p:nvSpPr>
        <p:spPr>
          <a:xfrm>
            <a:off x="4800600" y="838200"/>
            <a:ext cx="4114800" cy="3539430"/>
          </a:xfrm>
          <a:prstGeom prst="rect">
            <a:avLst/>
          </a:prstGeom>
          <a:noFill/>
        </p:spPr>
        <p:txBody>
          <a:bodyPr wrap="square" rtlCol="0">
            <a:spAutoFit/>
          </a:bodyPr>
          <a:lstStyle/>
          <a:p>
            <a:r>
              <a:rPr lang="en-US" sz="1200" dirty="0" smtClean="0">
                <a:latin typeface="Comic Sans MS" pitchFamily="66" charset="0"/>
              </a:rPr>
              <a:t>The bottom of a camels hooves are large and flat to help from sinking in the sand. Camels are </a:t>
            </a:r>
            <a:r>
              <a:rPr lang="en-US" sz="1200" dirty="0" smtClean="0">
                <a:latin typeface="Comic Sans MS" pitchFamily="66" charset="0"/>
              </a:rPr>
              <a:t>strong runners</a:t>
            </a:r>
            <a:r>
              <a:rPr lang="en-US" sz="1200" dirty="0" smtClean="0">
                <a:latin typeface="Comic Sans MS" pitchFamily="66" charset="0"/>
              </a:rPr>
              <a:t>. </a:t>
            </a:r>
          </a:p>
          <a:p>
            <a:endParaRPr lang="en-US" sz="1200" dirty="0" smtClean="0">
              <a:latin typeface="Comic Sans MS" pitchFamily="66" charset="0"/>
            </a:endParaRPr>
          </a:p>
          <a:p>
            <a:r>
              <a:rPr lang="en-US" sz="1200" dirty="0" smtClean="0">
                <a:latin typeface="Comic Sans MS" pitchFamily="66" charset="0"/>
              </a:rPr>
              <a:t>Camels are known for spitting on </a:t>
            </a:r>
            <a:r>
              <a:rPr lang="en-US" sz="1200" dirty="0" smtClean="0">
                <a:latin typeface="Comic Sans MS" pitchFamily="66" charset="0"/>
              </a:rPr>
              <a:t>people or other animals when they are scared.</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They make </a:t>
            </a:r>
            <a:r>
              <a:rPr lang="en-US" sz="1200" dirty="0" smtClean="0">
                <a:latin typeface="Comic Sans MS" pitchFamily="66" charset="0"/>
              </a:rPr>
              <a:t>a variety of </a:t>
            </a:r>
            <a:r>
              <a:rPr lang="en-US" sz="1200" dirty="0" smtClean="0">
                <a:latin typeface="Comic Sans MS" pitchFamily="66" charset="0"/>
              </a:rPr>
              <a:t>moans and groans.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Camels are </a:t>
            </a:r>
            <a:r>
              <a:rPr lang="en-US" sz="1200" b="1" dirty="0" smtClean="0">
                <a:latin typeface="Comic Sans MS" pitchFamily="66" charset="0"/>
              </a:rPr>
              <a:t>herbivores</a:t>
            </a:r>
            <a:r>
              <a:rPr lang="en-US" sz="1200" dirty="0" smtClean="0">
                <a:latin typeface="Comic Sans MS" pitchFamily="66" charset="0"/>
              </a:rPr>
              <a:t> and eat desert plants.  Camels have very thick lips allowing them to eat even very salty, bitter or thorny plants. If hungry, camels can even eat leather shoes.</a:t>
            </a:r>
          </a:p>
          <a:p>
            <a:pPr lvl="2"/>
            <a:endParaRPr lang="en-US" sz="1200" dirty="0" smtClean="0">
              <a:latin typeface="Comic Sans MS" pitchFamily="66" charset="0"/>
            </a:endParaRPr>
          </a:p>
          <a:p>
            <a:pPr lvl="0"/>
            <a:r>
              <a:rPr lang="en-US" sz="1200" dirty="0" smtClean="0">
                <a:latin typeface="Comic Sans MS" pitchFamily="66" charset="0"/>
              </a:rPr>
              <a:t>Many people use camels for </a:t>
            </a:r>
            <a:r>
              <a:rPr lang="en-US" sz="1200" b="1" dirty="0" smtClean="0">
                <a:latin typeface="Comic Sans MS" pitchFamily="66" charset="0"/>
              </a:rPr>
              <a:t>transportation</a:t>
            </a:r>
            <a:r>
              <a:rPr lang="en-US" sz="1200" dirty="0" smtClean="0">
                <a:latin typeface="Comic Sans MS" pitchFamily="66" charset="0"/>
              </a:rPr>
              <a:t>. They can carry over 200 pounds for 20 miles in the desert heat. </a:t>
            </a:r>
          </a:p>
          <a:p>
            <a:r>
              <a:rPr lang="en-US" sz="1400" dirty="0">
                <a:latin typeface="Comic Sans MS" pitchFamily="66" charset="0"/>
              </a:rPr>
              <a:t> </a:t>
            </a:r>
          </a:p>
          <a:p>
            <a:endParaRPr lang="en-US" dirty="0"/>
          </a:p>
        </p:txBody>
      </p:sp>
      <p:sp>
        <p:nvSpPr>
          <p:cNvPr id="12" name="Rectangle 11"/>
          <p:cNvSpPr/>
          <p:nvPr/>
        </p:nvSpPr>
        <p:spPr>
          <a:xfrm>
            <a:off x="5791200" y="0"/>
            <a:ext cx="2727029" cy="830997"/>
          </a:xfrm>
          <a:prstGeom prst="rect">
            <a:avLst/>
          </a:prstGeom>
        </p:spPr>
        <p:txBody>
          <a:bodyPr wrap="none">
            <a:spAutoFit/>
          </a:bodyPr>
          <a:lstStyle/>
          <a:p>
            <a:r>
              <a:rPr lang="en-US" sz="4800" b="1" u="sng" dirty="0" smtClean="0">
                <a:latin typeface="HelloBoxStitch" pitchFamily="2" charset="0"/>
                <a:ea typeface="HelloBoxStitch" pitchFamily="2" charset="0"/>
              </a:rPr>
              <a:t>The Camel</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200400" y="5858028"/>
            <a:ext cx="794004" cy="999971"/>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camel.jpg"/>
          <p:cNvPicPr>
            <a:picLocks noChangeAspect="1"/>
          </p:cNvPicPr>
          <p:nvPr/>
        </p:nvPicPr>
        <p:blipFill>
          <a:blip r:embed="rId4" cstate="print"/>
          <a:stretch>
            <a:fillRect/>
          </a:stretch>
        </p:blipFill>
        <p:spPr>
          <a:xfrm>
            <a:off x="152400" y="0"/>
            <a:ext cx="838200" cy="796137"/>
          </a:xfrm>
          <a:prstGeom prst="rect">
            <a:avLst/>
          </a:prstGeom>
        </p:spPr>
      </p:pic>
      <p:pic>
        <p:nvPicPr>
          <p:cNvPr id="16" name="Picture 15" descr="camel.jpg"/>
          <p:cNvPicPr>
            <a:picLocks noChangeAspect="1"/>
          </p:cNvPicPr>
          <p:nvPr/>
        </p:nvPicPr>
        <p:blipFill>
          <a:blip r:embed="rId4" cstate="print"/>
          <a:stretch>
            <a:fillRect/>
          </a:stretch>
        </p:blipFill>
        <p:spPr>
          <a:xfrm>
            <a:off x="4953000" y="0"/>
            <a:ext cx="838200" cy="796137"/>
          </a:xfrm>
          <a:prstGeom prst="rect">
            <a:avLst/>
          </a:prstGeom>
        </p:spPr>
      </p:pic>
      <p:pic>
        <p:nvPicPr>
          <p:cNvPr id="17" name="Picture 16" descr="download (16).jpg"/>
          <p:cNvPicPr>
            <a:picLocks noChangeAspect="1"/>
          </p:cNvPicPr>
          <p:nvPr/>
        </p:nvPicPr>
        <p:blipFill>
          <a:blip r:embed="rId5" cstate="print"/>
          <a:stretch>
            <a:fillRect/>
          </a:stretch>
        </p:blipFill>
        <p:spPr>
          <a:xfrm>
            <a:off x="1828800" y="5944777"/>
            <a:ext cx="1219200" cy="91322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2727029" cy="830997"/>
          </a:xfrm>
          <a:prstGeom prst="rect">
            <a:avLst/>
          </a:prstGeom>
        </p:spPr>
        <p:txBody>
          <a:bodyPr wrap="none">
            <a:spAutoFit/>
          </a:bodyPr>
          <a:lstStyle/>
          <a:p>
            <a:r>
              <a:rPr lang="en-US" sz="4800" b="1" u="sng" dirty="0" smtClean="0">
                <a:latin typeface="HelloBoxStitch" pitchFamily="2" charset="0"/>
                <a:ea typeface="HelloBoxStitch" pitchFamily="2" charset="0"/>
              </a:rPr>
              <a:t>The Camel</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93647"/>
          </a:xfrm>
          <a:prstGeom prst="rect">
            <a:avLst/>
          </a:prstGeom>
          <a:noFill/>
        </p:spPr>
        <p:txBody>
          <a:bodyPr wrap="square" rtlCol="0">
            <a:spAutoFit/>
          </a:bodyPr>
          <a:lstStyle/>
          <a:p>
            <a:pPr lvl="2">
              <a:buFont typeface="Courier New" pitchFamily="49" charset="0"/>
              <a:buChar char="o"/>
            </a:pPr>
            <a:r>
              <a:rPr lang="en-US" sz="1600" dirty="0" smtClean="0">
                <a:latin typeface="Comic Sans MS" pitchFamily="66" charset="0"/>
              </a:rPr>
              <a:t>Some camels have 1 hump and some have 2 humps.</a:t>
            </a:r>
            <a:endParaRPr lang="en-US" sz="1600" dirty="0" smtClean="0">
              <a:latin typeface="Comic Sans MS" pitchFamily="66" charset="0"/>
            </a:endParaRPr>
          </a:p>
          <a:p>
            <a:pPr lvl="2">
              <a:buFont typeface="Courier New" pitchFamily="49" charset="0"/>
              <a:buChar char="o"/>
            </a:pPr>
            <a:endParaRPr lang="en-US" sz="1600" dirty="0" smtClean="0">
              <a:latin typeface="Comic Sans MS" pitchFamily="66" charset="0"/>
            </a:endParaRPr>
          </a:p>
          <a:p>
            <a:pPr lvl="2">
              <a:buFont typeface="Courier New" pitchFamily="49" charset="0"/>
              <a:buChar char="o"/>
            </a:pPr>
            <a:r>
              <a:rPr lang="en-US" sz="1600" dirty="0" smtClean="0">
                <a:latin typeface="Comic Sans MS" pitchFamily="66" charset="0"/>
              </a:rPr>
              <a:t>The camel is </a:t>
            </a:r>
            <a:r>
              <a:rPr lang="en-US" sz="1600" dirty="0" smtClean="0">
                <a:latin typeface="Comic Sans MS" pitchFamily="66" charset="0"/>
              </a:rPr>
              <a:t>5 </a:t>
            </a:r>
            <a:r>
              <a:rPr lang="en-US" sz="1600" dirty="0" smtClean="0">
                <a:latin typeface="Comic Sans MS" pitchFamily="66" charset="0"/>
              </a:rPr>
              <a:t>to 7 feet </a:t>
            </a:r>
            <a:r>
              <a:rPr lang="en-US" sz="1600" dirty="0" smtClean="0">
                <a:latin typeface="Comic Sans MS" pitchFamily="66" charset="0"/>
              </a:rPr>
              <a:t>tall and </a:t>
            </a:r>
            <a:r>
              <a:rPr lang="en-US" sz="1600" dirty="0" smtClean="0">
                <a:latin typeface="Comic Sans MS" pitchFamily="66" charset="0"/>
              </a:rPr>
              <a:t>can be 7 to 11 feet long. </a:t>
            </a:r>
            <a:endParaRPr lang="en-US" sz="1600" dirty="0" smtClean="0">
              <a:latin typeface="Comic Sans MS" pitchFamily="66" charset="0"/>
            </a:endParaRPr>
          </a:p>
          <a:p>
            <a:pPr lvl="2">
              <a:buFont typeface="Courier New" pitchFamily="49" charset="0"/>
              <a:buChar char="o"/>
            </a:pPr>
            <a:endParaRPr lang="en-US" sz="1600" dirty="0" smtClean="0">
              <a:latin typeface="Comic Sans MS" pitchFamily="66" charset="0"/>
            </a:endParaRPr>
          </a:p>
          <a:p>
            <a:pPr lvl="2">
              <a:buFont typeface="Courier New" pitchFamily="49" charset="0"/>
              <a:buChar char="o"/>
            </a:pPr>
            <a:r>
              <a:rPr lang="en-US" sz="1600" dirty="0" smtClean="0">
                <a:latin typeface="Comic Sans MS" pitchFamily="66" charset="0"/>
              </a:rPr>
              <a:t>They weigh </a:t>
            </a:r>
            <a:r>
              <a:rPr lang="en-US" sz="1600" dirty="0" smtClean="0">
                <a:latin typeface="Comic Sans MS" pitchFamily="66" charset="0"/>
              </a:rPr>
              <a:t>660 to 1,520 pounds. </a:t>
            </a:r>
            <a:endParaRPr lang="en-US" sz="1600" dirty="0" smtClean="0">
              <a:latin typeface="Comic Sans MS" pitchFamily="66" charset="0"/>
            </a:endParaRPr>
          </a:p>
          <a:p>
            <a:pPr lvl="2">
              <a:buFont typeface="Courier New" pitchFamily="49" charset="0"/>
              <a:buChar char="o"/>
            </a:pPr>
            <a:endParaRPr lang="en-US" sz="1600" dirty="0" smtClean="0">
              <a:latin typeface="Comic Sans MS" pitchFamily="66" charset="0"/>
            </a:endParaRPr>
          </a:p>
          <a:p>
            <a:pPr lvl="2">
              <a:buFont typeface="Courier New" pitchFamily="49" charset="0"/>
              <a:buChar char="o"/>
            </a:pPr>
            <a:r>
              <a:rPr lang="en-US" sz="1600" dirty="0" smtClean="0">
                <a:latin typeface="Comic Sans MS" pitchFamily="66" charset="0"/>
              </a:rPr>
              <a:t>Camels </a:t>
            </a:r>
            <a:r>
              <a:rPr lang="en-US" sz="1600" dirty="0" smtClean="0">
                <a:latin typeface="Comic Sans MS" pitchFamily="66" charset="0"/>
              </a:rPr>
              <a:t>can live to be 80 years old. </a:t>
            </a:r>
          </a:p>
          <a:p>
            <a:pPr lvl="2">
              <a:buFont typeface="Courier New" pitchFamily="49" charset="0"/>
              <a:buChar char="o"/>
            </a:pPr>
            <a:endParaRPr lang="en-US" sz="1600" dirty="0" smtClean="0">
              <a:latin typeface="Comic Sans MS" pitchFamily="66" charset="0"/>
            </a:endParaRPr>
          </a:p>
          <a:p>
            <a:pPr lvl="2">
              <a:buFont typeface="Courier New" pitchFamily="49" charset="0"/>
              <a:buChar char="o"/>
            </a:pPr>
            <a:r>
              <a:rPr lang="en-US" sz="1600" dirty="0" smtClean="0">
                <a:latin typeface="Comic Sans MS" pitchFamily="66" charset="0"/>
              </a:rPr>
              <a:t>The </a:t>
            </a:r>
            <a:r>
              <a:rPr lang="en-US" sz="1600" dirty="0" smtClean="0">
                <a:latin typeface="Comic Sans MS" pitchFamily="66" charset="0"/>
              </a:rPr>
              <a:t>hump stores </a:t>
            </a:r>
            <a:r>
              <a:rPr lang="en-US" sz="1600" dirty="0" smtClean="0">
                <a:latin typeface="Comic Sans MS" pitchFamily="66" charset="0"/>
              </a:rPr>
              <a:t>fat that gives them energy</a:t>
            </a:r>
            <a:r>
              <a:rPr lang="en-US" sz="1600" b="1" dirty="0" smtClean="0">
                <a:latin typeface="Comic Sans MS" pitchFamily="66" charset="0"/>
              </a:rPr>
              <a:t>. </a:t>
            </a:r>
          </a:p>
          <a:p>
            <a:pPr lvl="2">
              <a:buFont typeface="Courier New" pitchFamily="49" charset="0"/>
              <a:buChar char="o"/>
            </a:pPr>
            <a:endParaRPr lang="en-US" sz="1600" b="1" dirty="0" smtClean="0">
              <a:latin typeface="Comic Sans MS" pitchFamily="66" charset="0"/>
            </a:endParaRPr>
          </a:p>
          <a:p>
            <a:pPr lvl="2">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can go up to 6 months without food. </a:t>
            </a:r>
            <a:endParaRPr lang="en-US" sz="1600" dirty="0" smtClean="0">
              <a:latin typeface="Comic Sans MS" pitchFamily="66" charset="0"/>
            </a:endParaRPr>
          </a:p>
          <a:p>
            <a:pPr lvl="2">
              <a:buFont typeface="Courier New" pitchFamily="49" charset="0"/>
              <a:buChar char="o"/>
            </a:pPr>
            <a:endParaRPr lang="en-US" sz="1600" dirty="0" smtClean="0">
              <a:latin typeface="Comic Sans MS" pitchFamily="66" charset="0"/>
            </a:endParaRPr>
          </a:p>
          <a:p>
            <a:pPr lvl="2">
              <a:buFont typeface="Courier New" pitchFamily="49" charset="0"/>
              <a:buChar char="o"/>
            </a:pPr>
            <a:r>
              <a:rPr lang="en-US" sz="1600" dirty="0" smtClean="0">
                <a:latin typeface="Comic Sans MS" pitchFamily="66" charset="0"/>
              </a:rPr>
              <a:t>Their humps can get big or get small.</a:t>
            </a:r>
          </a:p>
          <a:p>
            <a:pPr lvl="2"/>
            <a:endParaRPr lang="en-US" sz="1200" dirty="0" smtClean="0">
              <a:latin typeface="Comic Sans MS" pitchFamily="66" charset="0"/>
            </a:endParaRPr>
          </a:p>
          <a:p>
            <a:endParaRPr lang="en-US" sz="1200" dirty="0">
              <a:latin typeface="Comic Sans MS" pitchFamily="66" charset="0"/>
            </a:endParaRPr>
          </a:p>
        </p:txBody>
      </p:sp>
      <p:sp>
        <p:nvSpPr>
          <p:cNvPr id="11" name="TextBox 10"/>
          <p:cNvSpPr txBox="1"/>
          <p:nvPr/>
        </p:nvSpPr>
        <p:spPr>
          <a:xfrm>
            <a:off x="4800600" y="838200"/>
            <a:ext cx="4114800" cy="3785652"/>
          </a:xfrm>
          <a:prstGeom prst="rect">
            <a:avLst/>
          </a:prstGeom>
          <a:noFill/>
        </p:spPr>
        <p:txBody>
          <a:bodyPr wrap="square" rtlCol="0">
            <a:spAutoFit/>
          </a:bodyPr>
          <a:lstStyle/>
          <a:p>
            <a:pPr marL="0" lvl="2">
              <a:buFont typeface="Courier New" pitchFamily="49" charset="0"/>
              <a:buChar char="o"/>
            </a:pPr>
            <a:r>
              <a:rPr lang="en-US" sz="1600" dirty="0" smtClean="0">
                <a:latin typeface="Comic Sans MS" pitchFamily="66" charset="0"/>
              </a:rPr>
              <a:t>They have long legs and a lot of hair.</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have big flat </a:t>
            </a:r>
            <a:r>
              <a:rPr lang="en-US" sz="1600" b="1" dirty="0" smtClean="0">
                <a:latin typeface="Comic Sans MS" pitchFamily="66" charset="0"/>
              </a:rPr>
              <a:t>hooves</a:t>
            </a:r>
            <a:r>
              <a:rPr lang="en-US" sz="1600" dirty="0" smtClean="0">
                <a:latin typeface="Comic Sans MS" pitchFamily="66" charset="0"/>
              </a:rPr>
              <a:t>.</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Camels </a:t>
            </a:r>
            <a:r>
              <a:rPr lang="en-US" sz="1600" dirty="0" smtClean="0">
                <a:latin typeface="Comic Sans MS" pitchFamily="66" charset="0"/>
              </a:rPr>
              <a:t>spit when they are scared.</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make a lot of sounds.</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Camels </a:t>
            </a:r>
            <a:r>
              <a:rPr lang="en-US" sz="1600" dirty="0" smtClean="0">
                <a:latin typeface="Comic Sans MS" pitchFamily="66" charset="0"/>
              </a:rPr>
              <a:t>eat </a:t>
            </a:r>
            <a:r>
              <a:rPr lang="en-US" sz="1600" dirty="0" smtClean="0">
                <a:latin typeface="Comic Sans MS" pitchFamily="66" charset="0"/>
              </a:rPr>
              <a:t>desert plants.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Camels have thick lips.</a:t>
            </a:r>
            <a:endParaRPr lang="en-US" sz="1600" dirty="0" smtClean="0">
              <a:latin typeface="Comic Sans MS" pitchFamily="66" charset="0"/>
            </a:endParaRPr>
          </a:p>
          <a:p>
            <a:pPr lvl="2">
              <a:buFont typeface="Courier New" pitchFamily="49" charset="0"/>
              <a:buChar char="o"/>
            </a:pPr>
            <a:endParaRPr lang="en-US" sz="1600" dirty="0" smtClean="0">
              <a:latin typeface="Comic Sans MS" pitchFamily="66" charset="0"/>
            </a:endParaRPr>
          </a:p>
          <a:p>
            <a:pPr lvl="0">
              <a:buFont typeface="Courier New" pitchFamily="49" charset="0"/>
              <a:buChar char="o"/>
            </a:pPr>
            <a:r>
              <a:rPr lang="en-US" sz="1600" dirty="0" smtClean="0">
                <a:latin typeface="Comic Sans MS" pitchFamily="66" charset="0"/>
              </a:rPr>
              <a:t>People ride on camels.</a:t>
            </a:r>
            <a:endParaRPr lang="en-US" sz="1600" dirty="0" smtClean="0">
              <a:latin typeface="Comic Sans MS" pitchFamily="66" charset="0"/>
            </a:endParaRPr>
          </a:p>
          <a:p>
            <a:r>
              <a:rPr lang="en-US" sz="1400" dirty="0">
                <a:latin typeface="Comic Sans MS" pitchFamily="66" charset="0"/>
              </a:rPr>
              <a:t> </a:t>
            </a:r>
          </a:p>
          <a:p>
            <a:endParaRPr lang="en-US" dirty="0"/>
          </a:p>
        </p:txBody>
      </p:sp>
      <p:sp>
        <p:nvSpPr>
          <p:cNvPr id="12" name="Rectangle 11"/>
          <p:cNvSpPr/>
          <p:nvPr/>
        </p:nvSpPr>
        <p:spPr>
          <a:xfrm>
            <a:off x="5791200" y="0"/>
            <a:ext cx="2727029" cy="830997"/>
          </a:xfrm>
          <a:prstGeom prst="rect">
            <a:avLst/>
          </a:prstGeom>
        </p:spPr>
        <p:txBody>
          <a:bodyPr wrap="none">
            <a:spAutoFit/>
          </a:bodyPr>
          <a:lstStyle/>
          <a:p>
            <a:r>
              <a:rPr lang="en-US" sz="4800" b="1" u="sng" dirty="0" smtClean="0">
                <a:latin typeface="HelloBoxStitch" pitchFamily="2" charset="0"/>
                <a:ea typeface="HelloBoxStitch" pitchFamily="2" charset="0"/>
              </a:rPr>
              <a:t>The Camel</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200400" y="5858028"/>
            <a:ext cx="794004" cy="999971"/>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camel.jpg"/>
          <p:cNvPicPr>
            <a:picLocks noChangeAspect="1"/>
          </p:cNvPicPr>
          <p:nvPr/>
        </p:nvPicPr>
        <p:blipFill>
          <a:blip r:embed="rId4" cstate="print"/>
          <a:stretch>
            <a:fillRect/>
          </a:stretch>
        </p:blipFill>
        <p:spPr>
          <a:xfrm>
            <a:off x="152400" y="0"/>
            <a:ext cx="838200" cy="796137"/>
          </a:xfrm>
          <a:prstGeom prst="rect">
            <a:avLst/>
          </a:prstGeom>
        </p:spPr>
      </p:pic>
      <p:pic>
        <p:nvPicPr>
          <p:cNvPr id="16" name="Picture 15" descr="camel.jpg"/>
          <p:cNvPicPr>
            <a:picLocks noChangeAspect="1"/>
          </p:cNvPicPr>
          <p:nvPr/>
        </p:nvPicPr>
        <p:blipFill>
          <a:blip r:embed="rId4" cstate="print"/>
          <a:stretch>
            <a:fillRect/>
          </a:stretch>
        </p:blipFill>
        <p:spPr>
          <a:xfrm>
            <a:off x="4953000" y="0"/>
            <a:ext cx="838200" cy="796137"/>
          </a:xfrm>
          <a:prstGeom prst="rect">
            <a:avLst/>
          </a:prstGeom>
        </p:spPr>
      </p:pic>
      <p:pic>
        <p:nvPicPr>
          <p:cNvPr id="17" name="Picture 16" descr="download (16).jpg"/>
          <p:cNvPicPr>
            <a:picLocks noChangeAspect="1"/>
          </p:cNvPicPr>
          <p:nvPr/>
        </p:nvPicPr>
        <p:blipFill>
          <a:blip r:embed="rId5" cstate="print"/>
          <a:stretch>
            <a:fillRect/>
          </a:stretch>
        </p:blipFill>
        <p:spPr>
          <a:xfrm>
            <a:off x="1828800" y="5944777"/>
            <a:ext cx="1219200" cy="91322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7).jpg"/>
          <p:cNvPicPr>
            <a:picLocks noChangeAspect="1"/>
          </p:cNvPicPr>
          <p:nvPr/>
        </p:nvPicPr>
        <p:blipFill>
          <a:blip r:embed="rId2" cstate="print"/>
          <a:stretch>
            <a:fillRect/>
          </a:stretch>
        </p:blipFill>
        <p:spPr>
          <a:xfrm>
            <a:off x="2209800" y="1905000"/>
            <a:ext cx="4257675" cy="3335738"/>
          </a:xfrm>
          <a:prstGeom prst="rect">
            <a:avLst/>
          </a:prstGeom>
        </p:spPr>
      </p:pic>
      <p:sp>
        <p:nvSpPr>
          <p:cNvPr id="4" name="TextBox 3"/>
          <p:cNvSpPr txBox="1"/>
          <p:nvPr/>
        </p:nvSpPr>
        <p:spPr>
          <a:xfrm>
            <a:off x="1066800" y="152400"/>
            <a:ext cx="6635150"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Coyote</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1600200" y="56388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34290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934200" y="48768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239000" y="21336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304800" y="10668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1828800" y="2667000"/>
            <a:ext cx="457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5029200"/>
            <a:ext cx="990600" cy="609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76400" y="1447800"/>
            <a:ext cx="9144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791200" y="4343400"/>
            <a:ext cx="1143000" cy="990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819400" y="1143000"/>
            <a:ext cx="3276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562600" y="2209800"/>
            <a:ext cx="1676400" cy="228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162800" y="37338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6324600" y="3581400"/>
            <a:ext cx="8382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724400" y="3429000"/>
            <a:ext cx="762000" cy="2438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0"/>
            <a:ext cx="2106667" cy="923330"/>
          </a:xfrm>
          <a:prstGeom prst="rect">
            <a:avLst/>
          </a:prstGeom>
        </p:spPr>
        <p:txBody>
          <a:bodyPr wrap="none">
            <a:spAutoFit/>
          </a:bodyPr>
          <a:lstStyle/>
          <a:p>
            <a:r>
              <a:rPr lang="en-US" sz="5400" b="1" u="sng" dirty="0" smtClean="0">
                <a:latin typeface="HelloBoxStitch" pitchFamily="2" charset="0"/>
                <a:ea typeface="HelloBoxStitch" pitchFamily="2" charset="0"/>
              </a:rPr>
              <a:t>Camels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743200" y="2438400"/>
            <a:ext cx="35814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Camels</a:t>
            </a:r>
            <a:endParaRPr lang="en-US" sz="5400" dirty="0">
              <a:latin typeface="HelloBoxStitch" pitchFamily="2" charset="0"/>
              <a:ea typeface="HelloBoxStitch" pitchFamily="2" charset="0"/>
            </a:endParaRPr>
          </a:p>
        </p:txBody>
      </p:sp>
      <p:pic>
        <p:nvPicPr>
          <p:cNvPr id="6" name="Picture 5" descr="camel.jpg"/>
          <p:cNvPicPr>
            <a:picLocks noChangeAspect="1"/>
          </p:cNvPicPr>
          <p:nvPr/>
        </p:nvPicPr>
        <p:blipFill>
          <a:blip r:embed="rId2" cstate="print"/>
          <a:stretch>
            <a:fillRect/>
          </a:stretch>
        </p:blipFill>
        <p:spPr>
          <a:xfrm>
            <a:off x="0" y="4876801"/>
            <a:ext cx="2085874" cy="1981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7061549"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Camel</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amel.jpg"/>
          <p:cNvPicPr>
            <a:picLocks noChangeAspect="1"/>
          </p:cNvPicPr>
          <p:nvPr/>
        </p:nvPicPr>
        <p:blipFill>
          <a:blip r:embed="rId2" cstate="print"/>
          <a:stretch>
            <a:fillRect/>
          </a:stretch>
        </p:blipFill>
        <p:spPr>
          <a:xfrm>
            <a:off x="1752600" y="5029200"/>
            <a:ext cx="1925423" cy="1828800"/>
          </a:xfrm>
          <a:prstGeom prst="rect">
            <a:avLst/>
          </a:prstGeom>
        </p:spPr>
      </p:pic>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2199641" cy="923330"/>
          </a:xfrm>
          <a:prstGeom prst="rect">
            <a:avLst/>
          </a:prstGeom>
        </p:spPr>
        <p:txBody>
          <a:bodyPr wrap="none">
            <a:spAutoFit/>
          </a:bodyPr>
          <a:lstStyle/>
          <a:p>
            <a:r>
              <a:rPr lang="en-US" sz="5400" b="1" u="sng" dirty="0" smtClean="0">
                <a:latin typeface="HelloBoxStitch" pitchFamily="2" charset="0"/>
                <a:ea typeface="HelloBoxStitch" pitchFamily="2" charset="0"/>
              </a:rPr>
              <a:t>Camels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3"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4" cstate="print"/>
          <a:stretch>
            <a:fillRect/>
          </a:stretch>
        </p:blipFill>
        <p:spPr>
          <a:xfrm>
            <a:off x="0" y="4168551"/>
            <a:ext cx="1752600" cy="2689449"/>
          </a:xfrm>
          <a:prstGeom prst="rect">
            <a:avLst/>
          </a:prstGeom>
        </p:spPr>
      </p:pic>
      <p:pic>
        <p:nvPicPr>
          <p:cNvPr id="24" name="Picture 23" descr="camel.jpg"/>
          <p:cNvPicPr>
            <a:picLocks noChangeAspect="1"/>
          </p:cNvPicPr>
          <p:nvPr/>
        </p:nvPicPr>
        <p:blipFill>
          <a:blip r:embed="rId2" cstate="print"/>
          <a:stretch>
            <a:fillRect/>
          </a:stretch>
        </p:blipFill>
        <p:spPr>
          <a:xfrm flipH="1">
            <a:off x="4952999" y="5410201"/>
            <a:ext cx="1940009" cy="1447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2972289" cy="830997"/>
          </a:xfrm>
          <a:prstGeom prst="rect">
            <a:avLst/>
          </a:prstGeom>
        </p:spPr>
        <p:txBody>
          <a:bodyPr wrap="none">
            <a:spAutoFit/>
          </a:bodyPr>
          <a:lstStyle/>
          <a:p>
            <a:r>
              <a:rPr lang="en-US" sz="4800" b="1" u="sng" dirty="0" smtClean="0">
                <a:latin typeface="HelloBoxStitch" pitchFamily="2" charset="0"/>
                <a:ea typeface="HelloBoxStitch" pitchFamily="2" charset="0"/>
              </a:rPr>
              <a:t>The Coyote</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539978"/>
          </a:xfrm>
          <a:prstGeom prst="rect">
            <a:avLst/>
          </a:prstGeom>
          <a:noFill/>
        </p:spPr>
        <p:txBody>
          <a:bodyPr wrap="square" rtlCol="0">
            <a:spAutoFit/>
          </a:bodyPr>
          <a:lstStyle/>
          <a:p>
            <a:pPr lvl="0"/>
            <a:r>
              <a:rPr lang="en-US" sz="1400" dirty="0" smtClean="0">
                <a:latin typeface="Comic Sans MS" pitchFamily="66" charset="0"/>
              </a:rPr>
              <a:t>Coyotes are found mostly in North America in prairies, deserts, and forests. </a:t>
            </a:r>
          </a:p>
          <a:p>
            <a:pPr lvl="0"/>
            <a:endParaRPr lang="en-US" sz="1400" dirty="0" smtClean="0">
              <a:latin typeface="Comic Sans MS" pitchFamily="66" charset="0"/>
            </a:endParaRPr>
          </a:p>
          <a:p>
            <a:r>
              <a:rPr lang="en-US" sz="1400" dirty="0" smtClean="0">
                <a:latin typeface="Comic Sans MS" pitchFamily="66" charset="0"/>
              </a:rPr>
              <a:t>Coyotes can grow to </a:t>
            </a:r>
            <a:r>
              <a:rPr lang="en-US" sz="1400" dirty="0" smtClean="0">
                <a:latin typeface="Comic Sans MS" pitchFamily="66" charset="0"/>
              </a:rPr>
              <a:t>3 to 7 </a:t>
            </a:r>
            <a:r>
              <a:rPr lang="en-US" sz="1400" dirty="0" smtClean="0">
                <a:latin typeface="Comic Sans MS" pitchFamily="66" charset="0"/>
              </a:rPr>
              <a:t>feet long with a 16 inch tail. Coyotes can weigh up to 50 pounds. </a:t>
            </a:r>
            <a:r>
              <a:rPr lang="en-US" sz="1400" dirty="0" smtClean="0">
                <a:latin typeface="Comic Sans MS" pitchFamily="66" charset="0"/>
              </a:rPr>
              <a:t>Coyotes </a:t>
            </a:r>
            <a:r>
              <a:rPr lang="en-US" sz="1400" dirty="0" smtClean="0">
                <a:latin typeface="Comic Sans MS" pitchFamily="66" charset="0"/>
              </a:rPr>
              <a:t>can live for about 14 years. </a:t>
            </a:r>
          </a:p>
          <a:p>
            <a:pPr lvl="0"/>
            <a:endParaRPr lang="en-US" sz="1400" dirty="0" smtClean="0">
              <a:latin typeface="Comic Sans MS" pitchFamily="66" charset="0"/>
            </a:endParaRPr>
          </a:p>
          <a:p>
            <a:r>
              <a:rPr lang="en-US" sz="1400" dirty="0" smtClean="0">
                <a:latin typeface="Comic Sans MS" pitchFamily="66" charset="0"/>
              </a:rPr>
              <a:t>Coyotes </a:t>
            </a:r>
            <a:r>
              <a:rPr lang="en-US" sz="1400" dirty="0" smtClean="0">
                <a:latin typeface="Comic Sans MS" pitchFamily="66" charset="0"/>
              </a:rPr>
              <a:t>can run 40 miles per hour. Coyotes are excellent hunters. They </a:t>
            </a:r>
            <a:r>
              <a:rPr lang="en-US" sz="1400" dirty="0" smtClean="0">
                <a:latin typeface="Comic Sans MS" pitchFamily="66" charset="0"/>
              </a:rPr>
              <a:t>can see, smell, and hear well. </a:t>
            </a:r>
            <a:r>
              <a:rPr lang="en-US" sz="1400" dirty="0" smtClean="0">
                <a:latin typeface="Comic Sans MS" pitchFamily="66" charset="0"/>
              </a:rPr>
              <a:t>They </a:t>
            </a:r>
            <a:r>
              <a:rPr lang="en-US" sz="1400" dirty="0" smtClean="0">
                <a:latin typeface="Comic Sans MS" pitchFamily="66" charset="0"/>
              </a:rPr>
              <a:t>live in family groups, </a:t>
            </a:r>
            <a:r>
              <a:rPr lang="en-US" sz="1400" dirty="0" smtClean="0">
                <a:latin typeface="Comic Sans MS" pitchFamily="66" charset="0"/>
              </a:rPr>
              <a:t>called a </a:t>
            </a:r>
            <a:r>
              <a:rPr lang="en-US" sz="1400" b="1" dirty="0" smtClean="0">
                <a:latin typeface="Comic Sans MS" pitchFamily="66" charset="0"/>
              </a:rPr>
              <a:t>pack</a:t>
            </a:r>
            <a:r>
              <a:rPr lang="en-US" sz="1400" dirty="0" smtClean="0">
                <a:latin typeface="Comic Sans MS" pitchFamily="66" charset="0"/>
              </a:rPr>
              <a:t>, and they sometimes </a:t>
            </a:r>
            <a:r>
              <a:rPr lang="en-US" sz="1400" dirty="0" smtClean="0">
                <a:latin typeface="Comic Sans MS" pitchFamily="66" charset="0"/>
              </a:rPr>
              <a:t>work together </a:t>
            </a:r>
            <a:r>
              <a:rPr lang="en-US" sz="1400" dirty="0" smtClean="0">
                <a:latin typeface="Comic Sans MS" pitchFamily="66" charset="0"/>
              </a:rPr>
              <a:t>to </a:t>
            </a:r>
            <a:r>
              <a:rPr lang="en-US" sz="1400" dirty="0" smtClean="0">
                <a:latin typeface="Comic Sans MS" pitchFamily="66" charset="0"/>
              </a:rPr>
              <a:t>hunt down a large animal like a deer.  At other times, coyotes hunt alone or in pairs.</a:t>
            </a:r>
          </a:p>
          <a:p>
            <a:pPr lvl="0"/>
            <a:endParaRPr lang="en-US" sz="1400" dirty="0" smtClean="0">
              <a:latin typeface="Comic Sans MS" pitchFamily="66" charset="0"/>
            </a:endParaRPr>
          </a:p>
          <a:p>
            <a:pPr fontAlgn="base"/>
            <a:r>
              <a:rPr lang="en-US" sz="1400" dirty="0" smtClean="0">
                <a:latin typeface="Comic Sans MS" pitchFamily="66" charset="0"/>
              </a:rPr>
              <a:t>You might have a </a:t>
            </a:r>
            <a:r>
              <a:rPr lang="en-US" sz="1400" b="1" dirty="0" smtClean="0">
                <a:latin typeface="Comic Sans MS" pitchFamily="66" charset="0"/>
              </a:rPr>
              <a:t>pack</a:t>
            </a:r>
            <a:r>
              <a:rPr lang="en-US" sz="1400" dirty="0" smtClean="0">
                <a:latin typeface="Comic Sans MS" pitchFamily="66" charset="0"/>
              </a:rPr>
              <a:t> of coyotes for neighbors, even if you live in a city! These wild dogs are very </a:t>
            </a:r>
            <a:r>
              <a:rPr lang="en-US" sz="1400" dirty="0" smtClean="0">
                <a:latin typeface="Comic Sans MS" pitchFamily="66" charset="0"/>
              </a:rPr>
              <a:t>sneaky, </a:t>
            </a:r>
            <a:r>
              <a:rPr lang="en-US" sz="1400" dirty="0" smtClean="0">
                <a:latin typeface="Comic Sans MS" pitchFamily="66" charset="0"/>
              </a:rPr>
              <a:t>though. You may never see some, but you might hear them. </a:t>
            </a:r>
            <a:r>
              <a:rPr lang="en-US" sz="1400" dirty="0" smtClean="0">
                <a:latin typeface="Comic Sans MS" pitchFamily="66" charset="0"/>
              </a:rPr>
              <a:t>C</a:t>
            </a:r>
            <a:r>
              <a:rPr lang="en-US" sz="1400" dirty="0" smtClean="0">
                <a:latin typeface="Comic Sans MS" pitchFamily="66" charset="0"/>
              </a:rPr>
              <a:t>oyotes </a:t>
            </a:r>
            <a:r>
              <a:rPr lang="en-US" sz="1400" dirty="0" smtClean="0">
                <a:latin typeface="Comic Sans MS" pitchFamily="66" charset="0"/>
              </a:rPr>
              <a:t>often walk on their toes to make </a:t>
            </a:r>
            <a:r>
              <a:rPr lang="en-US" sz="1400" dirty="0" smtClean="0">
                <a:latin typeface="Comic Sans MS" pitchFamily="66" charset="0"/>
              </a:rPr>
              <a:t>no noise. At </a:t>
            </a:r>
            <a:r>
              <a:rPr lang="en-US" sz="1400" dirty="0" smtClean="0">
                <a:latin typeface="Comic Sans MS" pitchFamily="66" charset="0"/>
              </a:rPr>
              <a:t>night, a coyote howls to say “I’m over here, where are you?” Coyotes yelp while playing, bark to say “stay away,” and make a huffing sound to call their pups.</a:t>
            </a:r>
          </a:p>
          <a:p>
            <a:pPr lvl="0"/>
            <a:endParaRPr lang="en-US" dirty="0" smtClean="0"/>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693319"/>
          </a:xfrm>
          <a:prstGeom prst="rect">
            <a:avLst/>
          </a:prstGeom>
          <a:noFill/>
        </p:spPr>
        <p:txBody>
          <a:bodyPr wrap="square" rtlCol="0">
            <a:spAutoFit/>
          </a:bodyPr>
          <a:lstStyle/>
          <a:p>
            <a:pPr lvl="0" fontAlgn="base"/>
            <a:r>
              <a:rPr lang="en-US" sz="1400" dirty="0" smtClean="0">
                <a:latin typeface="Comic Sans MS" pitchFamily="66" charset="0"/>
              </a:rPr>
              <a:t>Coyotes eat </a:t>
            </a:r>
            <a:r>
              <a:rPr lang="en-US" sz="1400" dirty="0" smtClean="0">
                <a:latin typeface="Comic Sans MS" pitchFamily="66" charset="0"/>
              </a:rPr>
              <a:t>mice</a:t>
            </a:r>
            <a:r>
              <a:rPr lang="en-US" sz="1400" dirty="0" smtClean="0">
                <a:latin typeface="Comic Sans MS" pitchFamily="66" charset="0"/>
              </a:rPr>
              <a:t>, lizards, insects, rabbits, fish, frogs, snakes, grasses, or nuts.</a:t>
            </a:r>
          </a:p>
          <a:p>
            <a:pPr fontAlgn="base"/>
            <a:endParaRPr lang="en-US" sz="1400" dirty="0" smtClean="0">
              <a:latin typeface="Comic Sans MS" pitchFamily="66" charset="0"/>
            </a:endParaRPr>
          </a:p>
          <a:p>
            <a:pPr fontAlgn="base"/>
            <a:r>
              <a:rPr lang="en-US" sz="1400" dirty="0" smtClean="0">
                <a:latin typeface="Comic Sans MS" pitchFamily="66" charset="0"/>
              </a:rPr>
              <a:t>In </a:t>
            </a:r>
            <a:r>
              <a:rPr lang="en-US" sz="1400" dirty="0" smtClean="0">
                <a:latin typeface="Comic Sans MS" pitchFamily="66" charset="0"/>
              </a:rPr>
              <a:t>some places, coyotes have learned that human’s garbage cans </a:t>
            </a:r>
            <a:r>
              <a:rPr lang="en-US" sz="1400" dirty="0" smtClean="0">
                <a:latin typeface="Comic Sans MS" pitchFamily="66" charset="0"/>
              </a:rPr>
              <a:t>can be food. </a:t>
            </a:r>
            <a:r>
              <a:rPr lang="en-US" sz="1400" dirty="0" smtClean="0">
                <a:latin typeface="Comic Sans MS" pitchFamily="66" charset="0"/>
              </a:rPr>
              <a:t>They </a:t>
            </a:r>
            <a:r>
              <a:rPr lang="en-US" sz="1400" dirty="0" smtClean="0">
                <a:latin typeface="Comic Sans MS" pitchFamily="66" charset="0"/>
              </a:rPr>
              <a:t>also go to homes where pet </a:t>
            </a:r>
            <a:r>
              <a:rPr lang="en-US" sz="1400" dirty="0" smtClean="0">
                <a:latin typeface="Comic Sans MS" pitchFamily="66" charset="0"/>
              </a:rPr>
              <a:t>food is left outside. Coyotes are predators—to them, a cat or dog is </a:t>
            </a:r>
            <a:r>
              <a:rPr lang="en-US" sz="1400" b="1" dirty="0" smtClean="0">
                <a:latin typeface="Comic Sans MS" pitchFamily="66" charset="0"/>
              </a:rPr>
              <a:t>prey.</a:t>
            </a:r>
            <a:endParaRPr lang="en-US" sz="1400" dirty="0" smtClean="0">
              <a:latin typeface="Comic Sans MS" pitchFamily="66" charset="0"/>
            </a:endParaRPr>
          </a:p>
          <a:p>
            <a:pPr fontAlgn="base"/>
            <a:endParaRPr lang="en-US" sz="1400" dirty="0" smtClean="0">
              <a:latin typeface="Comic Sans MS" pitchFamily="66" charset="0"/>
            </a:endParaRPr>
          </a:p>
          <a:p>
            <a:pPr fontAlgn="base"/>
            <a:r>
              <a:rPr lang="en-US" sz="1400" dirty="0" smtClean="0">
                <a:latin typeface="Comic Sans MS" pitchFamily="66" charset="0"/>
              </a:rPr>
              <a:t>Both males and females take care of the young. In spring, a litter of 3 to 12 pups is born in a den.</a:t>
            </a:r>
          </a:p>
          <a:p>
            <a:pPr fontAlgn="base"/>
            <a:endParaRPr lang="en-US" sz="1400" dirty="0" smtClean="0">
              <a:latin typeface="Comic Sans MS" pitchFamily="66" charset="0"/>
            </a:endParaRPr>
          </a:p>
          <a:p>
            <a:pPr fontAlgn="base"/>
            <a:r>
              <a:rPr lang="en-US" sz="1400" dirty="0" smtClean="0">
                <a:latin typeface="Comic Sans MS" pitchFamily="66" charset="0"/>
              </a:rPr>
              <a:t>Coyotes are excellent </a:t>
            </a:r>
            <a:r>
              <a:rPr lang="en-US" sz="1400" dirty="0" smtClean="0">
                <a:latin typeface="Comic Sans MS" pitchFamily="66" charset="0"/>
              </a:rPr>
              <a:t>swimmers and use this skill to escape </a:t>
            </a:r>
            <a:r>
              <a:rPr lang="en-US" sz="1400" dirty="0" smtClean="0">
                <a:latin typeface="Comic Sans MS" pitchFamily="66" charset="0"/>
              </a:rPr>
              <a:t>from </a:t>
            </a:r>
            <a:r>
              <a:rPr lang="en-US" sz="1400" dirty="0" smtClean="0">
                <a:latin typeface="Comic Sans MS" pitchFamily="66" charset="0"/>
              </a:rPr>
              <a:t>predators.</a:t>
            </a:r>
            <a:endParaRPr lang="en-US" sz="1400" dirty="0" smtClean="0">
              <a:latin typeface="Comic Sans MS" pitchFamily="66" charset="0"/>
            </a:endParaRP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5791200" y="0"/>
            <a:ext cx="2972289" cy="830997"/>
          </a:xfrm>
          <a:prstGeom prst="rect">
            <a:avLst/>
          </a:prstGeom>
        </p:spPr>
        <p:txBody>
          <a:bodyPr wrap="none">
            <a:spAutoFit/>
          </a:bodyPr>
          <a:lstStyle/>
          <a:p>
            <a:r>
              <a:rPr lang="en-US" sz="4800" b="1" u="sng" dirty="0" smtClean="0">
                <a:latin typeface="HelloBoxStitch" pitchFamily="2" charset="0"/>
                <a:ea typeface="HelloBoxStitch" pitchFamily="2" charset="0"/>
              </a:rPr>
              <a:t>The Coyote</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coyote.jpg"/>
          <p:cNvPicPr>
            <a:picLocks noChangeAspect="1"/>
          </p:cNvPicPr>
          <p:nvPr/>
        </p:nvPicPr>
        <p:blipFill>
          <a:blip r:embed="rId2" cstate="print"/>
          <a:stretch>
            <a:fillRect/>
          </a:stretch>
        </p:blipFill>
        <p:spPr>
          <a:xfrm>
            <a:off x="0" y="0"/>
            <a:ext cx="743712" cy="868557"/>
          </a:xfrm>
          <a:prstGeom prst="rect">
            <a:avLst/>
          </a:prstGeom>
        </p:spPr>
      </p:pic>
      <p:pic>
        <p:nvPicPr>
          <p:cNvPr id="20" name="Picture 19" descr="coyote.jpg"/>
          <p:cNvPicPr>
            <a:picLocks noChangeAspect="1"/>
          </p:cNvPicPr>
          <p:nvPr/>
        </p:nvPicPr>
        <p:blipFill>
          <a:blip r:embed="rId2" cstate="print"/>
          <a:stretch>
            <a:fillRect/>
          </a:stretch>
        </p:blipFill>
        <p:spPr>
          <a:xfrm>
            <a:off x="4800600" y="0"/>
            <a:ext cx="743712" cy="868557"/>
          </a:xfrm>
          <a:prstGeom prst="rect">
            <a:avLst/>
          </a:prstGeom>
        </p:spPr>
      </p:pic>
      <p:pic>
        <p:nvPicPr>
          <p:cNvPr id="22" name="Picture 21" descr="cactus2.jpg"/>
          <p:cNvPicPr>
            <a:picLocks noChangeAspect="1"/>
          </p:cNvPicPr>
          <p:nvPr/>
        </p:nvPicPr>
        <p:blipFill>
          <a:blip r:embed="rId3"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3"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3"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3"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4" cstate="print"/>
          <a:stretch>
            <a:fillRect/>
          </a:stretch>
        </p:blipFill>
        <p:spPr>
          <a:xfrm>
            <a:off x="6400800" y="5220943"/>
            <a:ext cx="1066800" cy="1637057"/>
          </a:xfrm>
          <a:prstGeom prst="rect">
            <a:avLst/>
          </a:prstGeom>
        </p:spPr>
      </p:pic>
      <p:pic>
        <p:nvPicPr>
          <p:cNvPr id="15" name="Picture 14" descr="download (3)1.jpg"/>
          <p:cNvPicPr>
            <a:picLocks noChangeAspect="1"/>
          </p:cNvPicPr>
          <p:nvPr/>
        </p:nvPicPr>
        <p:blipFill>
          <a:blip r:embed="rId5" cstate="print"/>
          <a:stretch>
            <a:fillRect/>
          </a:stretch>
        </p:blipFill>
        <p:spPr>
          <a:xfrm>
            <a:off x="1143000" y="5545242"/>
            <a:ext cx="1752600" cy="131275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429000" y="-228600"/>
            <a:ext cx="2106667" cy="923330"/>
          </a:xfrm>
          <a:prstGeom prst="rect">
            <a:avLst/>
          </a:prstGeom>
        </p:spPr>
        <p:txBody>
          <a:bodyPr wrap="none">
            <a:spAutoFit/>
          </a:bodyPr>
          <a:lstStyle/>
          <a:p>
            <a:r>
              <a:rPr lang="en-US" sz="5400" b="1" u="sng" dirty="0" smtClean="0">
                <a:latin typeface="HelloBoxStitch" pitchFamily="2" charset="0"/>
                <a:ea typeface="HelloBoxStitch" pitchFamily="2" charset="0"/>
              </a:rPr>
              <a:t>Camels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camel.jpg"/>
          <p:cNvPicPr>
            <a:picLocks noChangeAspect="1"/>
          </p:cNvPicPr>
          <p:nvPr/>
        </p:nvPicPr>
        <p:blipFill>
          <a:blip r:embed="rId2" cstate="print"/>
          <a:stretch>
            <a:fillRect/>
          </a:stretch>
        </p:blipFill>
        <p:spPr>
          <a:xfrm>
            <a:off x="1676400" y="0"/>
            <a:ext cx="722033" cy="685800"/>
          </a:xfrm>
          <a:prstGeom prst="rect">
            <a:avLst/>
          </a:prstGeom>
        </p:spPr>
      </p:pic>
      <p:pic>
        <p:nvPicPr>
          <p:cNvPr id="12" name="Picture 11" descr="camel.jpg"/>
          <p:cNvPicPr>
            <a:picLocks noChangeAspect="1"/>
          </p:cNvPicPr>
          <p:nvPr/>
        </p:nvPicPr>
        <p:blipFill>
          <a:blip r:embed="rId2" cstate="print"/>
          <a:stretch>
            <a:fillRect/>
          </a:stretch>
        </p:blipFill>
        <p:spPr>
          <a:xfrm>
            <a:off x="6705600" y="0"/>
            <a:ext cx="762000" cy="72376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228600"/>
            <a:ext cx="2106667" cy="923330"/>
          </a:xfrm>
          <a:prstGeom prst="rect">
            <a:avLst/>
          </a:prstGeom>
        </p:spPr>
        <p:txBody>
          <a:bodyPr wrap="none">
            <a:spAutoFit/>
          </a:bodyPr>
          <a:lstStyle/>
          <a:p>
            <a:r>
              <a:rPr lang="en-US" sz="5400" b="1" u="sng" dirty="0" smtClean="0">
                <a:latin typeface="HelloBoxStitch" pitchFamily="2" charset="0"/>
                <a:ea typeface="HelloBoxStitch" pitchFamily="2" charset="0"/>
              </a:rPr>
              <a:t>Camels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camel.jpg"/>
          <p:cNvPicPr>
            <a:picLocks noChangeAspect="1"/>
          </p:cNvPicPr>
          <p:nvPr/>
        </p:nvPicPr>
        <p:blipFill>
          <a:blip r:embed="rId2" cstate="print"/>
          <a:stretch>
            <a:fillRect/>
          </a:stretch>
        </p:blipFill>
        <p:spPr>
          <a:xfrm>
            <a:off x="1905000" y="0"/>
            <a:ext cx="838200" cy="796137"/>
          </a:xfrm>
          <a:prstGeom prst="rect">
            <a:avLst/>
          </a:prstGeom>
        </p:spPr>
      </p:pic>
      <p:pic>
        <p:nvPicPr>
          <p:cNvPr id="7" name="Picture 6" descr="camel.jpg"/>
          <p:cNvPicPr>
            <a:picLocks noChangeAspect="1"/>
          </p:cNvPicPr>
          <p:nvPr/>
        </p:nvPicPr>
        <p:blipFill>
          <a:blip r:embed="rId2" cstate="print"/>
          <a:stretch>
            <a:fillRect/>
          </a:stretch>
        </p:blipFill>
        <p:spPr>
          <a:xfrm>
            <a:off x="6477000" y="0"/>
            <a:ext cx="838200" cy="79613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1752403" cy="923330"/>
          </a:xfrm>
          <a:prstGeom prst="rect">
            <a:avLst/>
          </a:prstGeom>
        </p:spPr>
        <p:txBody>
          <a:bodyPr wrap="none">
            <a:spAutoFit/>
          </a:bodyPr>
          <a:lstStyle/>
          <a:p>
            <a:r>
              <a:rPr lang="en-US" sz="5400" b="1" u="sng" dirty="0" smtClean="0">
                <a:latin typeface="HelloBoxStitch" pitchFamily="2" charset="0"/>
                <a:ea typeface="HelloBoxStitch" pitchFamily="2" charset="0"/>
              </a:rPr>
              <a:t>Camel</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camel.jpg"/>
          <p:cNvPicPr>
            <a:picLocks noChangeAspect="1"/>
          </p:cNvPicPr>
          <p:nvPr/>
        </p:nvPicPr>
        <p:blipFill>
          <a:blip r:embed="rId2" cstate="print"/>
          <a:stretch>
            <a:fillRect/>
          </a:stretch>
        </p:blipFill>
        <p:spPr>
          <a:xfrm>
            <a:off x="-1" y="5105401"/>
            <a:ext cx="1845197" cy="17526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509" y="152400"/>
            <a:ext cx="7757252"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My Camel Adventure Story</a:t>
            </a:r>
            <a:r>
              <a:rPr lang="en-US" sz="2800" b="1" u="sng" dirty="0" smtClean="0">
                <a:latin typeface="the bubble letters" pitchFamily="2" charset="0"/>
              </a:rPr>
              <a:t>!</a:t>
            </a:r>
            <a:endParaRPr lang="en-US" sz="2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gopher.jpg"/>
          <p:cNvPicPr>
            <a:picLocks noChangeAspect="1"/>
          </p:cNvPicPr>
          <p:nvPr/>
        </p:nvPicPr>
        <p:blipFill>
          <a:blip r:embed="rId2" cstate="print"/>
          <a:stretch>
            <a:fillRect/>
          </a:stretch>
        </p:blipFill>
        <p:spPr>
          <a:xfrm>
            <a:off x="838200" y="1981200"/>
            <a:ext cx="2444496" cy="313099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119765" cy="830997"/>
          </a:xfrm>
          <a:prstGeom prst="rect">
            <a:avLst/>
          </a:prstGeom>
        </p:spPr>
        <p:txBody>
          <a:bodyPr wrap="none">
            <a:spAutoFit/>
          </a:bodyPr>
          <a:lstStyle/>
          <a:p>
            <a:r>
              <a:rPr lang="en-US" sz="4800" b="1" u="sng" dirty="0" smtClean="0">
                <a:latin typeface="HelloBoxStitch" pitchFamily="2" charset="0"/>
                <a:ea typeface="HelloBoxStitch" pitchFamily="2" charset="0"/>
              </a:rPr>
              <a:t>The Gopher</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3220"/>
          </a:xfrm>
          <a:prstGeom prst="rect">
            <a:avLst/>
          </a:prstGeom>
          <a:noFill/>
        </p:spPr>
        <p:txBody>
          <a:bodyPr wrap="square" rtlCol="0">
            <a:spAutoFit/>
          </a:bodyPr>
          <a:lstStyle/>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84775"/>
          </a:xfrm>
          <a:prstGeom prst="rect">
            <a:avLst/>
          </a:prstGeom>
          <a:noFill/>
        </p:spPr>
        <p:txBody>
          <a:bodyPr wrap="square" rtlCol="0">
            <a:spAutoFit/>
          </a:bodyPr>
          <a:lstStyle/>
          <a:p>
            <a:r>
              <a:rPr lang="en-US" sz="1400" dirty="0">
                <a:latin typeface="Comic Sans MS" pitchFamily="66" charset="0"/>
              </a:rPr>
              <a:t> </a:t>
            </a:r>
          </a:p>
          <a:p>
            <a:endParaRPr lang="en-US" dirty="0"/>
          </a:p>
        </p:txBody>
      </p:sp>
      <p:sp>
        <p:nvSpPr>
          <p:cNvPr id="12" name="Rectangle 11"/>
          <p:cNvSpPr/>
          <p:nvPr/>
        </p:nvSpPr>
        <p:spPr>
          <a:xfrm>
            <a:off x="5791200" y="0"/>
            <a:ext cx="3119765" cy="830997"/>
          </a:xfrm>
          <a:prstGeom prst="rect">
            <a:avLst/>
          </a:prstGeom>
        </p:spPr>
        <p:txBody>
          <a:bodyPr wrap="none">
            <a:spAutoFit/>
          </a:bodyPr>
          <a:lstStyle/>
          <a:p>
            <a:r>
              <a:rPr lang="en-US" sz="4800" b="1" u="sng" dirty="0" smtClean="0">
                <a:latin typeface="HelloBoxStitch" pitchFamily="2" charset="0"/>
                <a:ea typeface="HelloBoxStitch" pitchFamily="2" charset="0"/>
              </a:rPr>
              <a:t>The Gopher</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gopher.jpg"/>
          <p:cNvPicPr>
            <a:picLocks noChangeAspect="1"/>
          </p:cNvPicPr>
          <p:nvPr/>
        </p:nvPicPr>
        <p:blipFill>
          <a:blip r:embed="rId4" cstate="print"/>
          <a:stretch>
            <a:fillRect/>
          </a:stretch>
        </p:blipFill>
        <p:spPr>
          <a:xfrm>
            <a:off x="228600" y="0"/>
            <a:ext cx="685800" cy="878397"/>
          </a:xfrm>
          <a:prstGeom prst="rect">
            <a:avLst/>
          </a:prstGeom>
        </p:spPr>
      </p:pic>
      <p:pic>
        <p:nvPicPr>
          <p:cNvPr id="16" name="Picture 15" descr="gopher.jpg"/>
          <p:cNvPicPr>
            <a:picLocks noChangeAspect="1"/>
          </p:cNvPicPr>
          <p:nvPr/>
        </p:nvPicPr>
        <p:blipFill>
          <a:blip r:embed="rId4" cstate="print"/>
          <a:stretch>
            <a:fillRect/>
          </a:stretch>
        </p:blipFill>
        <p:spPr>
          <a:xfrm>
            <a:off x="5029200" y="0"/>
            <a:ext cx="685800" cy="878397"/>
          </a:xfrm>
          <a:prstGeom prst="rect">
            <a:avLst/>
          </a:prstGeom>
        </p:spPr>
      </p:pic>
      <p:sp>
        <p:nvSpPr>
          <p:cNvPr id="17" name="Rectangle 16"/>
          <p:cNvSpPr/>
          <p:nvPr/>
        </p:nvSpPr>
        <p:spPr>
          <a:xfrm>
            <a:off x="228600" y="914400"/>
            <a:ext cx="4267200" cy="4401205"/>
          </a:xfrm>
          <a:prstGeom prst="rect">
            <a:avLst/>
          </a:prstGeom>
        </p:spPr>
        <p:txBody>
          <a:bodyPr wrap="square">
            <a:spAutoFit/>
          </a:bodyPr>
          <a:lstStyle/>
          <a:p>
            <a:r>
              <a:rPr lang="en-US" sz="1400" dirty="0" smtClean="0">
                <a:latin typeface="Comic Sans MS" pitchFamily="66" charset="0"/>
              </a:rPr>
              <a:t>The pocket gopher is a type of gopher that lives in the desert. These animals are rarely seen because they live underground in tunnels. Gophers are known for building complex </a:t>
            </a:r>
            <a:r>
              <a:rPr lang="en-US" sz="1400" b="1" dirty="0" smtClean="0">
                <a:latin typeface="Comic Sans MS" pitchFamily="66" charset="0"/>
              </a:rPr>
              <a:t>underground tunnel </a:t>
            </a:r>
            <a:r>
              <a:rPr lang="en-US" sz="1400" dirty="0" smtClean="0">
                <a:latin typeface="Comic Sans MS" pitchFamily="66" charset="0"/>
              </a:rPr>
              <a:t>systems. They use their front legs and long teeth to push dirt out of their tunnels and onto the grass above. Gophers like to be alone and only one gopher will be found in a tunnel system.</a:t>
            </a:r>
          </a:p>
          <a:p>
            <a:endParaRPr lang="en-US" sz="1400" dirty="0" smtClean="0">
              <a:latin typeface="Comic Sans MS" pitchFamily="66" charset="0"/>
            </a:endParaRPr>
          </a:p>
          <a:p>
            <a:r>
              <a:rPr lang="en-US" sz="1400" dirty="0" smtClean="0">
                <a:latin typeface="Comic Sans MS" pitchFamily="66" charset="0"/>
              </a:rPr>
              <a:t>The pocket gopher can grow to be 5-10 inches tall and weigh 6 to 8 ounces. It has very small ears and eyes, a short tail, and large </a:t>
            </a:r>
            <a:r>
              <a:rPr lang="en-US" sz="1400" b="1" dirty="0" smtClean="0">
                <a:latin typeface="Comic Sans MS" pitchFamily="66" charset="0"/>
              </a:rPr>
              <a:t>forelimbs</a:t>
            </a:r>
            <a:r>
              <a:rPr lang="en-US" sz="1400" dirty="0" smtClean="0">
                <a:latin typeface="Comic Sans MS" pitchFamily="66" charset="0"/>
              </a:rPr>
              <a:t> with long claws. The gopher can be pale gray or white to almost black. </a:t>
            </a:r>
          </a:p>
          <a:p>
            <a:endParaRPr lang="en-US" sz="1400" dirty="0" smtClean="0">
              <a:latin typeface="Comic Sans MS" pitchFamily="66" charset="0"/>
            </a:endParaRPr>
          </a:p>
          <a:p>
            <a:r>
              <a:rPr lang="en-US" sz="1400" dirty="0" smtClean="0">
                <a:latin typeface="Comic Sans MS" pitchFamily="66" charset="0"/>
              </a:rPr>
              <a:t>Gophers have very long teeth that constantly grow. They are trimmed by </a:t>
            </a:r>
            <a:r>
              <a:rPr lang="en-US" sz="1400" b="1" dirty="0" smtClean="0">
                <a:latin typeface="Comic Sans MS" pitchFamily="66" charset="0"/>
              </a:rPr>
              <a:t>gnawing</a:t>
            </a:r>
            <a:r>
              <a:rPr lang="en-US" sz="1400" dirty="0" smtClean="0">
                <a:latin typeface="Comic Sans MS" pitchFamily="66" charset="0"/>
              </a:rPr>
              <a:t> (chewing).</a:t>
            </a:r>
          </a:p>
          <a:p>
            <a:endParaRPr lang="en-US" sz="1600" dirty="0" smtClean="0">
              <a:latin typeface="Comic Sans MS" pitchFamily="66" charset="0"/>
            </a:endParaRPr>
          </a:p>
          <a:p>
            <a:endParaRPr lang="en-US" sz="1200" dirty="0" smtClean="0">
              <a:latin typeface="Comic Sans MS" pitchFamily="66" charset="0"/>
            </a:endParaRPr>
          </a:p>
        </p:txBody>
      </p:sp>
      <p:sp>
        <p:nvSpPr>
          <p:cNvPr id="18" name="Rectangle 17"/>
          <p:cNvSpPr/>
          <p:nvPr/>
        </p:nvSpPr>
        <p:spPr>
          <a:xfrm>
            <a:off x="5105400" y="914400"/>
            <a:ext cx="3733800" cy="3323987"/>
          </a:xfrm>
          <a:prstGeom prst="rect">
            <a:avLst/>
          </a:prstGeom>
        </p:spPr>
        <p:txBody>
          <a:bodyPr wrap="square">
            <a:spAutoFit/>
          </a:bodyPr>
          <a:lstStyle/>
          <a:p>
            <a:r>
              <a:rPr lang="en-US" sz="1400" dirty="0" smtClean="0">
                <a:latin typeface="Comic Sans MS" pitchFamily="66" charset="0"/>
              </a:rPr>
              <a:t>The gopher is a true </a:t>
            </a:r>
            <a:r>
              <a:rPr lang="en-US" sz="1400" b="1" dirty="0" smtClean="0">
                <a:latin typeface="Comic Sans MS" pitchFamily="66" charset="0"/>
              </a:rPr>
              <a:t>hoarding</a:t>
            </a:r>
            <a:r>
              <a:rPr lang="en-US" sz="1400" dirty="0" smtClean="0">
                <a:latin typeface="Comic Sans MS" pitchFamily="66" charset="0"/>
              </a:rPr>
              <a:t> mammal as the gopher stores the food that the gopher finds in its </a:t>
            </a:r>
            <a:r>
              <a:rPr lang="en-US" sz="1400" b="1" dirty="0" smtClean="0">
                <a:latin typeface="Comic Sans MS" pitchFamily="66" charset="0"/>
              </a:rPr>
              <a:t>cheek pouches </a:t>
            </a:r>
            <a:r>
              <a:rPr lang="en-US" sz="1400" dirty="0" smtClean="0">
                <a:latin typeface="Comic Sans MS" pitchFamily="66" charset="0"/>
              </a:rPr>
              <a:t>before taking the food back to the gopher burrow, where the gophers are known to collect astonishing amounts of food. Gophers eat roots, grasses, green plants, and prickly pears. </a:t>
            </a:r>
          </a:p>
          <a:p>
            <a:endParaRPr lang="en-US" sz="1400" dirty="0" smtClean="0">
              <a:latin typeface="Comic Sans MS" pitchFamily="66" charset="0"/>
            </a:endParaRPr>
          </a:p>
          <a:p>
            <a:r>
              <a:rPr lang="en-US" sz="1400" dirty="0" smtClean="0">
                <a:latin typeface="Comic Sans MS" pitchFamily="66" charset="0"/>
              </a:rPr>
              <a:t>The gopher however, has a number of natural </a:t>
            </a:r>
            <a:r>
              <a:rPr lang="en-US" sz="1400" b="1" dirty="0" smtClean="0">
                <a:latin typeface="Comic Sans MS" pitchFamily="66" charset="0"/>
              </a:rPr>
              <a:t>predators</a:t>
            </a:r>
            <a:r>
              <a:rPr lang="en-US" sz="1400" dirty="0" smtClean="0">
                <a:latin typeface="Comic Sans MS" pitchFamily="66" charset="0"/>
              </a:rPr>
              <a:t> mainly because of the size and abundance of the gopher in certain areas. The natural predators of the gopher include large birds, badgers, humans, and coyotes.</a:t>
            </a:r>
            <a:endParaRPr lang="en-US" sz="1400" dirty="0">
              <a:latin typeface="Comic Sans MS" pitchFamily="66" charset="0"/>
            </a:endParaRPr>
          </a:p>
        </p:txBody>
      </p:sp>
      <p:pic>
        <p:nvPicPr>
          <p:cNvPr id="19" name="Picture 18" descr="download (17).jpg"/>
          <p:cNvPicPr>
            <a:picLocks noChangeAspect="1"/>
          </p:cNvPicPr>
          <p:nvPr/>
        </p:nvPicPr>
        <p:blipFill>
          <a:blip r:embed="rId5" cstate="print"/>
          <a:stretch>
            <a:fillRect/>
          </a:stretch>
        </p:blipFill>
        <p:spPr>
          <a:xfrm>
            <a:off x="1143000" y="5551201"/>
            <a:ext cx="1676400" cy="13068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119765" cy="830997"/>
          </a:xfrm>
          <a:prstGeom prst="rect">
            <a:avLst/>
          </a:prstGeom>
        </p:spPr>
        <p:txBody>
          <a:bodyPr wrap="none">
            <a:spAutoFit/>
          </a:bodyPr>
          <a:lstStyle/>
          <a:p>
            <a:r>
              <a:rPr lang="en-US" sz="4800" b="1" u="sng" dirty="0" smtClean="0">
                <a:latin typeface="HelloBoxStitch" pitchFamily="2" charset="0"/>
                <a:ea typeface="HelloBoxStitch" pitchFamily="2" charset="0"/>
              </a:rPr>
              <a:t>The Gopher</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3220"/>
          </a:xfrm>
          <a:prstGeom prst="rect">
            <a:avLst/>
          </a:prstGeom>
          <a:noFill/>
        </p:spPr>
        <p:txBody>
          <a:bodyPr wrap="square" rtlCol="0">
            <a:spAutoFit/>
          </a:bodyPr>
          <a:lstStyle/>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84775"/>
          </a:xfrm>
          <a:prstGeom prst="rect">
            <a:avLst/>
          </a:prstGeom>
          <a:noFill/>
        </p:spPr>
        <p:txBody>
          <a:bodyPr wrap="square" rtlCol="0">
            <a:spAutoFit/>
          </a:bodyPr>
          <a:lstStyle/>
          <a:p>
            <a:r>
              <a:rPr lang="en-US" sz="1400" dirty="0">
                <a:latin typeface="Comic Sans MS" pitchFamily="66" charset="0"/>
              </a:rPr>
              <a:t> </a:t>
            </a:r>
          </a:p>
          <a:p>
            <a:endParaRPr lang="en-US" dirty="0"/>
          </a:p>
        </p:txBody>
      </p:sp>
      <p:sp>
        <p:nvSpPr>
          <p:cNvPr id="12" name="Rectangle 11"/>
          <p:cNvSpPr/>
          <p:nvPr/>
        </p:nvSpPr>
        <p:spPr>
          <a:xfrm>
            <a:off x="5791200" y="0"/>
            <a:ext cx="3119765" cy="830997"/>
          </a:xfrm>
          <a:prstGeom prst="rect">
            <a:avLst/>
          </a:prstGeom>
        </p:spPr>
        <p:txBody>
          <a:bodyPr wrap="none">
            <a:spAutoFit/>
          </a:bodyPr>
          <a:lstStyle/>
          <a:p>
            <a:r>
              <a:rPr lang="en-US" sz="4800" b="1" u="sng" dirty="0" smtClean="0">
                <a:latin typeface="HelloBoxStitch" pitchFamily="2" charset="0"/>
                <a:ea typeface="HelloBoxStitch" pitchFamily="2" charset="0"/>
              </a:rPr>
              <a:t>The Gopher</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gopher.jpg"/>
          <p:cNvPicPr>
            <a:picLocks noChangeAspect="1"/>
          </p:cNvPicPr>
          <p:nvPr/>
        </p:nvPicPr>
        <p:blipFill>
          <a:blip r:embed="rId4" cstate="print"/>
          <a:stretch>
            <a:fillRect/>
          </a:stretch>
        </p:blipFill>
        <p:spPr>
          <a:xfrm>
            <a:off x="228600" y="0"/>
            <a:ext cx="685800" cy="878397"/>
          </a:xfrm>
          <a:prstGeom prst="rect">
            <a:avLst/>
          </a:prstGeom>
        </p:spPr>
      </p:pic>
      <p:pic>
        <p:nvPicPr>
          <p:cNvPr id="16" name="Picture 15" descr="gopher.jpg"/>
          <p:cNvPicPr>
            <a:picLocks noChangeAspect="1"/>
          </p:cNvPicPr>
          <p:nvPr/>
        </p:nvPicPr>
        <p:blipFill>
          <a:blip r:embed="rId4" cstate="print"/>
          <a:stretch>
            <a:fillRect/>
          </a:stretch>
        </p:blipFill>
        <p:spPr>
          <a:xfrm>
            <a:off x="5029200" y="0"/>
            <a:ext cx="685800" cy="878397"/>
          </a:xfrm>
          <a:prstGeom prst="rect">
            <a:avLst/>
          </a:prstGeom>
        </p:spPr>
      </p:pic>
      <p:sp>
        <p:nvSpPr>
          <p:cNvPr id="17" name="Rectangle 16"/>
          <p:cNvSpPr/>
          <p:nvPr/>
        </p:nvSpPr>
        <p:spPr>
          <a:xfrm>
            <a:off x="228600" y="914400"/>
            <a:ext cx="4267200" cy="4678204"/>
          </a:xfrm>
          <a:prstGeom prst="rect">
            <a:avLst/>
          </a:prstGeom>
        </p:spPr>
        <p:txBody>
          <a:bodyPr wrap="square">
            <a:spAutoFit/>
          </a:bodyPr>
          <a:lstStyle/>
          <a:p>
            <a:r>
              <a:rPr lang="en-US" sz="1600" dirty="0" smtClean="0">
                <a:latin typeface="Comic Sans MS" pitchFamily="66" charset="0"/>
              </a:rPr>
              <a:t>The pocket gopher is a type of gopher that lives in the desert. These animals are rarely seen because they live underground in tunnels. Gophers are known for </a:t>
            </a:r>
            <a:r>
              <a:rPr lang="en-US" sz="1600" dirty="0" smtClean="0">
                <a:latin typeface="Comic Sans MS" pitchFamily="66" charset="0"/>
              </a:rPr>
              <a:t>building </a:t>
            </a:r>
            <a:r>
              <a:rPr lang="en-US" sz="1600" b="1" dirty="0" smtClean="0">
                <a:latin typeface="Comic Sans MS" pitchFamily="66" charset="0"/>
              </a:rPr>
              <a:t>underground tunnel </a:t>
            </a:r>
            <a:r>
              <a:rPr lang="en-US" sz="1600" dirty="0" smtClean="0">
                <a:latin typeface="Comic Sans MS" pitchFamily="66" charset="0"/>
              </a:rPr>
              <a:t>systems. They use their front legs and long teeth to push dirt out of their tunnels and onto the grass above. Gophers like to be alone and only one gopher will be found in a tunnel system.</a:t>
            </a:r>
          </a:p>
          <a:p>
            <a:endParaRPr lang="en-US" sz="1600" dirty="0" smtClean="0">
              <a:latin typeface="Comic Sans MS" pitchFamily="66" charset="0"/>
            </a:endParaRPr>
          </a:p>
          <a:p>
            <a:r>
              <a:rPr lang="en-US" sz="1600" dirty="0" smtClean="0">
                <a:latin typeface="Comic Sans MS" pitchFamily="66" charset="0"/>
              </a:rPr>
              <a:t>The pocket gopher can grow to be 5-10 inches tall and weigh 6 to 8 ounces. It has very small ears and eyes, a short tail, and large </a:t>
            </a:r>
            <a:r>
              <a:rPr lang="en-US" sz="1600" dirty="0" smtClean="0">
                <a:latin typeface="Comic Sans MS" pitchFamily="66" charset="0"/>
              </a:rPr>
              <a:t>legs with </a:t>
            </a:r>
            <a:r>
              <a:rPr lang="en-US" sz="1600" dirty="0" smtClean="0">
                <a:latin typeface="Comic Sans MS" pitchFamily="66" charset="0"/>
              </a:rPr>
              <a:t>long claws. The gopher can be pale gray or white to almost black. </a:t>
            </a:r>
          </a:p>
          <a:p>
            <a:endParaRPr lang="en-US" sz="1400" dirty="0" smtClean="0">
              <a:latin typeface="Comic Sans MS" pitchFamily="66" charset="0"/>
            </a:endParaRPr>
          </a:p>
          <a:p>
            <a:endParaRPr lang="en-US" sz="1600" dirty="0" smtClean="0">
              <a:latin typeface="Comic Sans MS" pitchFamily="66" charset="0"/>
            </a:endParaRPr>
          </a:p>
          <a:p>
            <a:endParaRPr lang="en-US" sz="1200" dirty="0" smtClean="0">
              <a:latin typeface="Comic Sans MS" pitchFamily="66" charset="0"/>
            </a:endParaRPr>
          </a:p>
        </p:txBody>
      </p:sp>
      <p:sp>
        <p:nvSpPr>
          <p:cNvPr id="18" name="Rectangle 17"/>
          <p:cNvSpPr/>
          <p:nvPr/>
        </p:nvSpPr>
        <p:spPr>
          <a:xfrm>
            <a:off x="5105400" y="914400"/>
            <a:ext cx="3733800" cy="3293209"/>
          </a:xfrm>
          <a:prstGeom prst="rect">
            <a:avLst/>
          </a:prstGeom>
        </p:spPr>
        <p:txBody>
          <a:bodyPr wrap="square">
            <a:spAutoFit/>
          </a:bodyPr>
          <a:lstStyle/>
          <a:p>
            <a:r>
              <a:rPr lang="en-US" sz="1600" dirty="0" smtClean="0">
                <a:latin typeface="Comic Sans MS" pitchFamily="66" charset="0"/>
              </a:rPr>
              <a:t>Gophers have very long teeth that always grow. They are trimmed by </a:t>
            </a:r>
            <a:r>
              <a:rPr lang="en-US" sz="1600" b="1" dirty="0" smtClean="0">
                <a:latin typeface="Comic Sans MS" pitchFamily="66" charset="0"/>
              </a:rPr>
              <a:t>gnawing</a:t>
            </a:r>
            <a:r>
              <a:rPr lang="en-US" sz="1600" dirty="0" smtClean="0">
                <a:latin typeface="Comic Sans MS" pitchFamily="66" charset="0"/>
              </a:rPr>
              <a:t> (chewing).</a:t>
            </a:r>
          </a:p>
          <a:p>
            <a:endParaRPr lang="en-US" sz="1600" dirty="0" smtClean="0">
              <a:latin typeface="Comic Sans MS" pitchFamily="66" charset="0"/>
            </a:endParaRPr>
          </a:p>
          <a:p>
            <a:r>
              <a:rPr lang="en-US" sz="1600" dirty="0" smtClean="0">
                <a:latin typeface="Comic Sans MS" pitchFamily="66" charset="0"/>
              </a:rPr>
              <a:t>The gopher stores </a:t>
            </a:r>
            <a:r>
              <a:rPr lang="en-US" sz="1600" dirty="0" smtClean="0">
                <a:latin typeface="Comic Sans MS" pitchFamily="66" charset="0"/>
              </a:rPr>
              <a:t>the food </a:t>
            </a:r>
            <a:r>
              <a:rPr lang="en-US" sz="1600" dirty="0" smtClean="0">
                <a:latin typeface="Comic Sans MS" pitchFamily="66" charset="0"/>
              </a:rPr>
              <a:t>in </a:t>
            </a:r>
            <a:r>
              <a:rPr lang="en-US" sz="1600" dirty="0" smtClean="0">
                <a:latin typeface="Comic Sans MS" pitchFamily="66" charset="0"/>
              </a:rPr>
              <a:t>its </a:t>
            </a:r>
            <a:r>
              <a:rPr lang="en-US" sz="1600" b="1" dirty="0" smtClean="0">
                <a:latin typeface="Comic Sans MS" pitchFamily="66" charset="0"/>
              </a:rPr>
              <a:t>cheek pouches </a:t>
            </a:r>
            <a:r>
              <a:rPr lang="en-US" sz="1600" dirty="0" smtClean="0">
                <a:latin typeface="Comic Sans MS" pitchFamily="66" charset="0"/>
              </a:rPr>
              <a:t>before taking the food back to </a:t>
            </a:r>
            <a:r>
              <a:rPr lang="en-US" sz="1600" dirty="0" smtClean="0">
                <a:latin typeface="Comic Sans MS" pitchFamily="66" charset="0"/>
              </a:rPr>
              <a:t>their burrow. Gophers </a:t>
            </a:r>
            <a:r>
              <a:rPr lang="en-US" sz="1600" dirty="0" smtClean="0">
                <a:latin typeface="Comic Sans MS" pitchFamily="66" charset="0"/>
              </a:rPr>
              <a:t>eat roots, grasses, green plants, and prickly pears. </a:t>
            </a:r>
          </a:p>
          <a:p>
            <a:endParaRPr lang="en-US" sz="1600" dirty="0" smtClean="0">
              <a:latin typeface="Comic Sans MS" pitchFamily="66" charset="0"/>
            </a:endParaRPr>
          </a:p>
          <a:p>
            <a:r>
              <a:rPr lang="en-US" sz="1600" dirty="0" smtClean="0">
                <a:latin typeface="Comic Sans MS" pitchFamily="66" charset="0"/>
              </a:rPr>
              <a:t>The </a:t>
            </a:r>
            <a:r>
              <a:rPr lang="en-US" sz="1600" dirty="0" smtClean="0">
                <a:latin typeface="Comic Sans MS" pitchFamily="66" charset="0"/>
              </a:rPr>
              <a:t>natural predators of the gopher include large birds, badgers, humans, and coyotes.</a:t>
            </a:r>
            <a:endParaRPr lang="en-US" sz="1600" dirty="0">
              <a:latin typeface="Comic Sans MS" pitchFamily="66" charset="0"/>
            </a:endParaRPr>
          </a:p>
        </p:txBody>
      </p:sp>
      <p:pic>
        <p:nvPicPr>
          <p:cNvPr id="19" name="Picture 18" descr="download (17).jpg"/>
          <p:cNvPicPr>
            <a:picLocks noChangeAspect="1"/>
          </p:cNvPicPr>
          <p:nvPr/>
        </p:nvPicPr>
        <p:blipFill>
          <a:blip r:embed="rId5" cstate="print"/>
          <a:stretch>
            <a:fillRect/>
          </a:stretch>
        </p:blipFill>
        <p:spPr>
          <a:xfrm>
            <a:off x="1143000" y="5551201"/>
            <a:ext cx="1676400" cy="13068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119765" cy="830997"/>
          </a:xfrm>
          <a:prstGeom prst="rect">
            <a:avLst/>
          </a:prstGeom>
        </p:spPr>
        <p:txBody>
          <a:bodyPr wrap="none">
            <a:spAutoFit/>
          </a:bodyPr>
          <a:lstStyle/>
          <a:p>
            <a:r>
              <a:rPr lang="en-US" sz="4800" b="1" u="sng" dirty="0" smtClean="0">
                <a:latin typeface="HelloBoxStitch" pitchFamily="2" charset="0"/>
                <a:ea typeface="HelloBoxStitch" pitchFamily="2" charset="0"/>
              </a:rPr>
              <a:t>The Gopher</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3220"/>
          </a:xfrm>
          <a:prstGeom prst="rect">
            <a:avLst/>
          </a:prstGeom>
          <a:noFill/>
        </p:spPr>
        <p:txBody>
          <a:bodyPr wrap="square" rtlCol="0">
            <a:spAutoFit/>
          </a:bodyPr>
          <a:lstStyle/>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84775"/>
          </a:xfrm>
          <a:prstGeom prst="rect">
            <a:avLst/>
          </a:prstGeom>
          <a:noFill/>
        </p:spPr>
        <p:txBody>
          <a:bodyPr wrap="square" rtlCol="0">
            <a:spAutoFit/>
          </a:bodyPr>
          <a:lstStyle/>
          <a:p>
            <a:r>
              <a:rPr lang="en-US" sz="1400" dirty="0">
                <a:latin typeface="Comic Sans MS" pitchFamily="66" charset="0"/>
              </a:rPr>
              <a:t> </a:t>
            </a:r>
          </a:p>
          <a:p>
            <a:endParaRPr lang="en-US" dirty="0"/>
          </a:p>
        </p:txBody>
      </p:sp>
      <p:sp>
        <p:nvSpPr>
          <p:cNvPr id="12" name="Rectangle 11"/>
          <p:cNvSpPr/>
          <p:nvPr/>
        </p:nvSpPr>
        <p:spPr>
          <a:xfrm>
            <a:off x="5791200" y="0"/>
            <a:ext cx="3119765" cy="830997"/>
          </a:xfrm>
          <a:prstGeom prst="rect">
            <a:avLst/>
          </a:prstGeom>
        </p:spPr>
        <p:txBody>
          <a:bodyPr wrap="none">
            <a:spAutoFit/>
          </a:bodyPr>
          <a:lstStyle/>
          <a:p>
            <a:r>
              <a:rPr lang="en-US" sz="4800" b="1" u="sng" dirty="0" smtClean="0">
                <a:latin typeface="HelloBoxStitch" pitchFamily="2" charset="0"/>
                <a:ea typeface="HelloBoxStitch" pitchFamily="2" charset="0"/>
              </a:rPr>
              <a:t>The Gopher</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gopher.jpg"/>
          <p:cNvPicPr>
            <a:picLocks noChangeAspect="1"/>
          </p:cNvPicPr>
          <p:nvPr/>
        </p:nvPicPr>
        <p:blipFill>
          <a:blip r:embed="rId4" cstate="print"/>
          <a:stretch>
            <a:fillRect/>
          </a:stretch>
        </p:blipFill>
        <p:spPr>
          <a:xfrm>
            <a:off x="228600" y="0"/>
            <a:ext cx="685800" cy="878397"/>
          </a:xfrm>
          <a:prstGeom prst="rect">
            <a:avLst/>
          </a:prstGeom>
        </p:spPr>
      </p:pic>
      <p:pic>
        <p:nvPicPr>
          <p:cNvPr id="16" name="Picture 15" descr="gopher.jpg"/>
          <p:cNvPicPr>
            <a:picLocks noChangeAspect="1"/>
          </p:cNvPicPr>
          <p:nvPr/>
        </p:nvPicPr>
        <p:blipFill>
          <a:blip r:embed="rId4" cstate="print"/>
          <a:stretch>
            <a:fillRect/>
          </a:stretch>
        </p:blipFill>
        <p:spPr>
          <a:xfrm>
            <a:off x="5029200" y="0"/>
            <a:ext cx="685800" cy="878397"/>
          </a:xfrm>
          <a:prstGeom prst="rect">
            <a:avLst/>
          </a:prstGeom>
        </p:spPr>
      </p:pic>
      <p:sp>
        <p:nvSpPr>
          <p:cNvPr id="17" name="Rectangle 16"/>
          <p:cNvSpPr/>
          <p:nvPr/>
        </p:nvSpPr>
        <p:spPr>
          <a:xfrm>
            <a:off x="228600" y="914400"/>
            <a:ext cx="4267200" cy="4216539"/>
          </a:xfrm>
          <a:prstGeom prst="rect">
            <a:avLst/>
          </a:prstGeom>
        </p:spPr>
        <p:txBody>
          <a:bodyPr wrap="square">
            <a:spAutoFit/>
          </a:bodyPr>
          <a:lstStyle/>
          <a:p>
            <a:pPr>
              <a:buFont typeface="Courier New" pitchFamily="49" charset="0"/>
              <a:buChar char="o"/>
            </a:pPr>
            <a:r>
              <a:rPr lang="en-US" sz="1600" dirty="0" smtClean="0">
                <a:latin typeface="Comic Sans MS" pitchFamily="66" charset="0"/>
              </a:rPr>
              <a:t>The pocket </a:t>
            </a:r>
            <a:r>
              <a:rPr lang="en-US" sz="1600" dirty="0" smtClean="0">
                <a:latin typeface="Comic Sans MS" pitchFamily="66" charset="0"/>
              </a:rPr>
              <a:t>gopher lives </a:t>
            </a:r>
            <a:r>
              <a:rPr lang="en-US" sz="1600" dirty="0" smtClean="0">
                <a:latin typeface="Comic Sans MS" pitchFamily="66" charset="0"/>
              </a:rPr>
              <a:t>in the desert.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live in a tunnel.</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use their front legs and long teeth to push dirt out of their </a:t>
            </a:r>
            <a:r>
              <a:rPr lang="en-US" sz="1600" dirty="0" smtClean="0">
                <a:latin typeface="Comic Sans MS" pitchFamily="66" charset="0"/>
              </a:rPr>
              <a:t>tunnels.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Gophers </a:t>
            </a:r>
            <a:r>
              <a:rPr lang="en-US" sz="1600" dirty="0" smtClean="0">
                <a:latin typeface="Comic Sans MS" pitchFamily="66" charset="0"/>
              </a:rPr>
              <a:t>like to be </a:t>
            </a:r>
            <a:r>
              <a:rPr lang="en-US" sz="1600" dirty="0" smtClean="0">
                <a:latin typeface="Comic Sans MS" pitchFamily="66" charset="0"/>
              </a:rPr>
              <a:t>alone.</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pocket gopher </a:t>
            </a:r>
            <a:r>
              <a:rPr lang="en-US" sz="1600" dirty="0" smtClean="0">
                <a:latin typeface="Comic Sans MS" pitchFamily="66" charset="0"/>
              </a:rPr>
              <a:t>is 5 to 10 </a:t>
            </a:r>
            <a:r>
              <a:rPr lang="en-US" sz="1600" dirty="0" smtClean="0">
                <a:latin typeface="Comic Sans MS" pitchFamily="66" charset="0"/>
              </a:rPr>
              <a:t>inches </a:t>
            </a:r>
            <a:r>
              <a:rPr lang="en-US" sz="1600" dirty="0" smtClean="0">
                <a:latin typeface="Comic Sans MS" pitchFamily="66" charset="0"/>
              </a:rPr>
              <a:t>tall.</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It weighs 6 </a:t>
            </a:r>
            <a:r>
              <a:rPr lang="en-US" sz="1600" dirty="0" smtClean="0">
                <a:latin typeface="Comic Sans MS" pitchFamily="66" charset="0"/>
              </a:rPr>
              <a:t>to 8 ounces.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It </a:t>
            </a:r>
            <a:r>
              <a:rPr lang="en-US" sz="1600" dirty="0" smtClean="0">
                <a:latin typeface="Comic Sans MS" pitchFamily="66" charset="0"/>
              </a:rPr>
              <a:t>has very small ears and </a:t>
            </a:r>
            <a:r>
              <a:rPr lang="en-US" sz="1600" dirty="0" smtClean="0">
                <a:latin typeface="Comic Sans MS" pitchFamily="66" charset="0"/>
              </a:rPr>
              <a:t>eyes.</a:t>
            </a:r>
          </a:p>
          <a:p>
            <a:endParaRPr lang="en-US" sz="1600" dirty="0" smtClean="0">
              <a:latin typeface="Comic Sans MS" pitchFamily="66" charset="0"/>
            </a:endParaRPr>
          </a:p>
          <a:p>
            <a:endParaRPr lang="en-US" sz="1600" dirty="0" smtClean="0">
              <a:latin typeface="Comic Sans MS" pitchFamily="66" charset="0"/>
            </a:endParaRPr>
          </a:p>
          <a:p>
            <a:endParaRPr lang="en-US" sz="1200" dirty="0" smtClean="0">
              <a:latin typeface="Comic Sans MS" pitchFamily="66" charset="0"/>
            </a:endParaRPr>
          </a:p>
        </p:txBody>
      </p:sp>
      <p:sp>
        <p:nvSpPr>
          <p:cNvPr id="18" name="Rectangle 17"/>
          <p:cNvSpPr/>
          <p:nvPr/>
        </p:nvSpPr>
        <p:spPr>
          <a:xfrm>
            <a:off x="5105400" y="914400"/>
            <a:ext cx="3733800" cy="3785652"/>
          </a:xfrm>
          <a:prstGeom prst="rect">
            <a:avLst/>
          </a:prstGeom>
        </p:spPr>
        <p:txBody>
          <a:bodyPr wrap="square">
            <a:spAutoFit/>
          </a:bodyPr>
          <a:lstStyle/>
          <a:p>
            <a:pPr>
              <a:buFont typeface="Courier New" pitchFamily="49" charset="0"/>
              <a:buChar char="o"/>
            </a:pPr>
            <a:r>
              <a:rPr lang="en-US" sz="1600" dirty="0" smtClean="0">
                <a:latin typeface="Comic Sans MS" pitchFamily="66" charset="0"/>
              </a:rPr>
              <a:t>It has a short tail and big legs with long claws. </a:t>
            </a:r>
            <a:endParaRPr lang="en-US" sz="14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a:t>
            </a:r>
            <a:r>
              <a:rPr lang="en-US" sz="1600" dirty="0" smtClean="0">
                <a:latin typeface="Comic Sans MS" pitchFamily="66" charset="0"/>
              </a:rPr>
              <a:t>gopher can be pale gray or white to almost black.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Gophers teeth always grow.</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gopher puts food in </a:t>
            </a:r>
            <a:r>
              <a:rPr lang="en-US" sz="1600" dirty="0" smtClean="0">
                <a:latin typeface="Comic Sans MS" pitchFamily="66" charset="0"/>
              </a:rPr>
              <a:t>its </a:t>
            </a:r>
            <a:r>
              <a:rPr lang="en-US" sz="1600" b="1" dirty="0" smtClean="0">
                <a:latin typeface="Comic Sans MS" pitchFamily="66" charset="0"/>
              </a:rPr>
              <a:t>cheek </a:t>
            </a:r>
            <a:endParaRPr lang="en-US" sz="1600" b="1" dirty="0" smtClean="0">
              <a:latin typeface="Comic Sans MS" pitchFamily="66" charset="0"/>
            </a:endParaRPr>
          </a:p>
          <a:p>
            <a:pPr>
              <a:buFont typeface="Courier New" pitchFamily="49" charset="0"/>
              <a:buChar char="o"/>
            </a:pPr>
            <a:endParaRPr lang="en-US" sz="1600" b="1" dirty="0" smtClean="0">
              <a:latin typeface="Comic Sans MS" pitchFamily="66" charset="0"/>
            </a:endParaRPr>
          </a:p>
          <a:p>
            <a:pPr>
              <a:buFont typeface="Courier New" pitchFamily="49" charset="0"/>
              <a:buChar char="o"/>
            </a:pPr>
            <a:r>
              <a:rPr lang="en-US" sz="1600" dirty="0" smtClean="0">
                <a:latin typeface="Comic Sans MS" pitchFamily="66" charset="0"/>
              </a:rPr>
              <a:t>Gophers </a:t>
            </a:r>
            <a:r>
              <a:rPr lang="en-US" sz="1600" dirty="0" smtClean="0">
                <a:latin typeface="Comic Sans MS" pitchFamily="66" charset="0"/>
              </a:rPr>
              <a:t>eat roots, grasses, green plants, and prickly pears.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Big</a:t>
            </a:r>
            <a:r>
              <a:rPr lang="en-US" sz="1600" dirty="0" smtClean="0">
                <a:latin typeface="Comic Sans MS" pitchFamily="66" charset="0"/>
              </a:rPr>
              <a:t> birds, badgers, humans, and </a:t>
            </a:r>
            <a:r>
              <a:rPr lang="en-US" sz="1600" dirty="0" smtClean="0">
                <a:latin typeface="Comic Sans MS" pitchFamily="66" charset="0"/>
              </a:rPr>
              <a:t>coyotes</a:t>
            </a:r>
            <a:endParaRPr lang="en-US" sz="1600" dirty="0">
              <a:latin typeface="Comic Sans MS" pitchFamily="66" charset="0"/>
            </a:endParaRPr>
          </a:p>
        </p:txBody>
      </p:sp>
      <p:pic>
        <p:nvPicPr>
          <p:cNvPr id="19" name="Picture 18" descr="download (17).jpg"/>
          <p:cNvPicPr>
            <a:picLocks noChangeAspect="1"/>
          </p:cNvPicPr>
          <p:nvPr/>
        </p:nvPicPr>
        <p:blipFill>
          <a:blip r:embed="rId5" cstate="print"/>
          <a:stretch>
            <a:fillRect/>
          </a:stretch>
        </p:blipFill>
        <p:spPr>
          <a:xfrm>
            <a:off x="1143000" y="5551201"/>
            <a:ext cx="1676400" cy="1306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8).jpg"/>
          <p:cNvPicPr>
            <a:picLocks noChangeAspect="1"/>
          </p:cNvPicPr>
          <p:nvPr/>
        </p:nvPicPr>
        <p:blipFill>
          <a:blip r:embed="rId2" cstate="print"/>
          <a:stretch>
            <a:fillRect/>
          </a:stretch>
        </p:blipFill>
        <p:spPr>
          <a:xfrm>
            <a:off x="2362200" y="838200"/>
            <a:ext cx="4024313" cy="5685141"/>
          </a:xfrm>
          <a:prstGeom prst="rect">
            <a:avLst/>
          </a:prstGeom>
        </p:spPr>
      </p:pic>
      <p:sp>
        <p:nvSpPr>
          <p:cNvPr id="4" name="TextBox 3"/>
          <p:cNvSpPr txBox="1"/>
          <p:nvPr/>
        </p:nvSpPr>
        <p:spPr>
          <a:xfrm>
            <a:off x="1066800" y="152400"/>
            <a:ext cx="6797054"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Gopher</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381000" y="44196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3276600" y="6096000"/>
            <a:ext cx="2286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400800" y="49530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685800" y="12192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2057400" y="2590800"/>
            <a:ext cx="1219200" cy="152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600200" y="3124200"/>
            <a:ext cx="15240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57400" y="1600200"/>
            <a:ext cx="1828800" cy="685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724400" y="4876800"/>
            <a:ext cx="1676400" cy="609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724400" y="1143000"/>
            <a:ext cx="1371600" cy="685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657600" y="5410200"/>
            <a:ext cx="457200" cy="685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2545890" cy="923330"/>
          </a:xfrm>
          <a:prstGeom prst="rect">
            <a:avLst/>
          </a:prstGeom>
        </p:spPr>
        <p:txBody>
          <a:bodyPr wrap="none">
            <a:spAutoFit/>
          </a:bodyPr>
          <a:lstStyle/>
          <a:p>
            <a:r>
              <a:rPr lang="en-US" sz="5400" b="1" u="sng" dirty="0" smtClean="0">
                <a:latin typeface="HelloBoxStitch" pitchFamily="2" charset="0"/>
                <a:ea typeface="HelloBoxStitch" pitchFamily="2" charset="0"/>
              </a:rPr>
              <a:t>Gophers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2972289" cy="830997"/>
          </a:xfrm>
          <a:prstGeom prst="rect">
            <a:avLst/>
          </a:prstGeom>
        </p:spPr>
        <p:txBody>
          <a:bodyPr wrap="none">
            <a:spAutoFit/>
          </a:bodyPr>
          <a:lstStyle/>
          <a:p>
            <a:r>
              <a:rPr lang="en-US" sz="4800" b="1" u="sng" dirty="0" smtClean="0">
                <a:latin typeface="HelloBoxStitch" pitchFamily="2" charset="0"/>
                <a:ea typeface="HelloBoxStitch" pitchFamily="2" charset="0"/>
              </a:rPr>
              <a:t>The Coyote</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93647"/>
          </a:xfrm>
          <a:prstGeom prst="rect">
            <a:avLst/>
          </a:prstGeom>
          <a:noFill/>
        </p:spPr>
        <p:txBody>
          <a:bodyPr wrap="square" rtlCol="0">
            <a:spAutoFit/>
          </a:bodyPr>
          <a:lstStyle/>
          <a:p>
            <a:pPr lvl="0">
              <a:buFont typeface="Courier New" pitchFamily="49" charset="0"/>
              <a:buChar char="o"/>
            </a:pPr>
            <a:r>
              <a:rPr lang="en-US" dirty="0" smtClean="0">
                <a:latin typeface="Comic Sans MS" pitchFamily="66" charset="0"/>
              </a:rPr>
              <a:t>Coyotes </a:t>
            </a:r>
            <a:r>
              <a:rPr lang="en-US" dirty="0" smtClean="0">
                <a:latin typeface="Comic Sans MS" pitchFamily="66" charset="0"/>
              </a:rPr>
              <a:t>live in </a:t>
            </a:r>
            <a:r>
              <a:rPr lang="en-US" dirty="0" smtClean="0">
                <a:latin typeface="Comic Sans MS" pitchFamily="66" charset="0"/>
              </a:rPr>
              <a:t>North America in prairies, deserts, and forests. </a:t>
            </a:r>
          </a:p>
          <a:p>
            <a:pPr lvl="0">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Coyotes </a:t>
            </a:r>
            <a:r>
              <a:rPr lang="en-US" dirty="0" smtClean="0">
                <a:latin typeface="Comic Sans MS" pitchFamily="66" charset="0"/>
              </a:rPr>
              <a:t>are 3 to 7 </a:t>
            </a:r>
            <a:r>
              <a:rPr lang="en-US" dirty="0" smtClean="0">
                <a:latin typeface="Comic Sans MS" pitchFamily="66" charset="0"/>
              </a:rPr>
              <a:t>feet </a:t>
            </a:r>
            <a:r>
              <a:rPr lang="en-US" dirty="0" smtClean="0">
                <a:latin typeface="Comic Sans MS" pitchFamily="66" charset="0"/>
              </a:rPr>
              <a:t>long.</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have a </a:t>
            </a:r>
            <a:r>
              <a:rPr lang="en-US" dirty="0" smtClean="0">
                <a:latin typeface="Comic Sans MS" pitchFamily="66" charset="0"/>
              </a:rPr>
              <a:t>16 </a:t>
            </a:r>
            <a:r>
              <a:rPr lang="en-US" dirty="0" smtClean="0">
                <a:latin typeface="Comic Sans MS" pitchFamily="66" charset="0"/>
              </a:rPr>
              <a:t>inch tail.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Coyotes weigh 50 </a:t>
            </a:r>
            <a:r>
              <a:rPr lang="en-US" dirty="0" smtClean="0">
                <a:latin typeface="Comic Sans MS" pitchFamily="66" charset="0"/>
              </a:rPr>
              <a:t>pounds.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Coyotes </a:t>
            </a:r>
            <a:r>
              <a:rPr lang="en-US" dirty="0" smtClean="0">
                <a:latin typeface="Comic Sans MS" pitchFamily="66" charset="0"/>
              </a:rPr>
              <a:t>can live for </a:t>
            </a:r>
            <a:r>
              <a:rPr lang="en-US" dirty="0" smtClean="0">
                <a:latin typeface="Comic Sans MS" pitchFamily="66" charset="0"/>
              </a:rPr>
              <a:t>14 </a:t>
            </a:r>
            <a:r>
              <a:rPr lang="en-US" dirty="0" smtClean="0">
                <a:latin typeface="Comic Sans MS" pitchFamily="66" charset="0"/>
              </a:rPr>
              <a:t>years. </a:t>
            </a:r>
          </a:p>
          <a:p>
            <a:pPr lvl="0">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Coyotes </a:t>
            </a:r>
            <a:r>
              <a:rPr lang="en-US" dirty="0" smtClean="0">
                <a:latin typeface="Comic Sans MS" pitchFamily="66" charset="0"/>
              </a:rPr>
              <a:t>can run 40 miles per hour.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a:t>
            </a:r>
            <a:r>
              <a:rPr lang="en-US" dirty="0" smtClean="0">
                <a:latin typeface="Comic Sans MS" pitchFamily="66" charset="0"/>
              </a:rPr>
              <a:t>can see, smell, and hear well. </a:t>
            </a:r>
          </a:p>
          <a:p>
            <a:endParaRPr lang="en-US" sz="1400" dirty="0" smtClean="0">
              <a:latin typeface="Comic Sans MS" pitchFamily="66" charset="0"/>
            </a:endParaRPr>
          </a:p>
          <a:p>
            <a:pPr lvl="0"/>
            <a:endParaRPr lang="en-US" dirty="0" smtClean="0"/>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893647"/>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Their group is called a </a:t>
            </a:r>
            <a:r>
              <a:rPr lang="en-US" b="1" dirty="0" smtClean="0">
                <a:latin typeface="Comic Sans MS" pitchFamily="66" charset="0"/>
              </a:rPr>
              <a:t>pack</a:t>
            </a:r>
            <a:r>
              <a:rPr lang="en-US" dirty="0" smtClean="0">
                <a:latin typeface="Comic Sans MS" pitchFamily="66" charset="0"/>
              </a:rPr>
              <a:t>.</a:t>
            </a:r>
          </a:p>
          <a:p>
            <a:pPr lvl="0">
              <a:buFont typeface="Courier New" pitchFamily="49" charset="0"/>
              <a:buChar char="o"/>
            </a:pPr>
            <a:endParaRPr lang="en-US" dirty="0" smtClean="0">
              <a:latin typeface="Comic Sans MS" pitchFamily="66" charset="0"/>
            </a:endParaRPr>
          </a:p>
          <a:p>
            <a:pPr fontAlgn="base">
              <a:buFont typeface="Courier New" pitchFamily="49" charset="0"/>
              <a:buChar char="o"/>
            </a:pPr>
            <a:r>
              <a:rPr lang="en-US" dirty="0" smtClean="0">
                <a:latin typeface="Comic Sans MS" pitchFamily="66" charset="0"/>
              </a:rPr>
              <a:t>Coyotes often walk on their toes to make no noise. </a:t>
            </a:r>
          </a:p>
          <a:p>
            <a:pPr fontAlgn="base">
              <a:buFont typeface="Courier New" pitchFamily="49" charset="0"/>
              <a:buChar char="o"/>
            </a:pPr>
            <a:endParaRPr lang="en-US" dirty="0" smtClean="0">
              <a:latin typeface="Comic Sans MS" pitchFamily="66" charset="0"/>
            </a:endParaRPr>
          </a:p>
          <a:p>
            <a:pPr fontAlgn="base">
              <a:buFont typeface="Courier New" pitchFamily="49" charset="0"/>
              <a:buChar char="o"/>
            </a:pPr>
            <a:r>
              <a:rPr lang="en-US" dirty="0" smtClean="0">
                <a:latin typeface="Comic Sans MS" pitchFamily="66" charset="0"/>
              </a:rPr>
              <a:t>Coyotes yelp, bark, and howl.</a:t>
            </a:r>
          </a:p>
          <a:p>
            <a:pPr lvl="0" fontAlgn="base">
              <a:buFont typeface="Courier New" pitchFamily="49" charset="0"/>
              <a:buChar char="o"/>
            </a:pPr>
            <a:endParaRPr lang="en-US" dirty="0" smtClean="0">
              <a:latin typeface="Comic Sans MS" pitchFamily="66" charset="0"/>
            </a:endParaRPr>
          </a:p>
          <a:p>
            <a:pPr lvl="0" fontAlgn="base">
              <a:buFont typeface="Courier New" pitchFamily="49" charset="0"/>
              <a:buChar char="o"/>
            </a:pPr>
            <a:r>
              <a:rPr lang="en-US" dirty="0" smtClean="0">
                <a:latin typeface="Comic Sans MS" pitchFamily="66" charset="0"/>
              </a:rPr>
              <a:t>Coyotes </a:t>
            </a:r>
            <a:r>
              <a:rPr lang="en-US" dirty="0" smtClean="0">
                <a:latin typeface="Comic Sans MS" pitchFamily="66" charset="0"/>
              </a:rPr>
              <a:t>eat </a:t>
            </a:r>
            <a:r>
              <a:rPr lang="en-US" dirty="0" smtClean="0">
                <a:latin typeface="Comic Sans MS" pitchFamily="66" charset="0"/>
              </a:rPr>
              <a:t>mice</a:t>
            </a:r>
            <a:r>
              <a:rPr lang="en-US" dirty="0" smtClean="0">
                <a:latin typeface="Comic Sans MS" pitchFamily="66" charset="0"/>
              </a:rPr>
              <a:t>, lizards, insects, rabbits, fish, frogs, snakes, grasses, or nuts.</a:t>
            </a:r>
          </a:p>
          <a:p>
            <a:pPr fontAlgn="base">
              <a:buFont typeface="Courier New" pitchFamily="49" charset="0"/>
              <a:buChar char="o"/>
            </a:pPr>
            <a:endParaRPr lang="en-US" dirty="0" smtClean="0">
              <a:latin typeface="Comic Sans MS" pitchFamily="66" charset="0"/>
            </a:endParaRPr>
          </a:p>
          <a:p>
            <a:pPr fontAlgn="base">
              <a:buFont typeface="Courier New" pitchFamily="49" charset="0"/>
              <a:buChar char="o"/>
            </a:pPr>
            <a:r>
              <a:rPr lang="en-US" dirty="0" smtClean="0">
                <a:latin typeface="Comic Sans MS" pitchFamily="66" charset="0"/>
              </a:rPr>
              <a:t>They can eat a dog or cat.</a:t>
            </a:r>
            <a:endParaRPr lang="en-US" dirty="0" smtClean="0">
              <a:latin typeface="Comic Sans MS" pitchFamily="66" charset="0"/>
            </a:endParaRPr>
          </a:p>
          <a:p>
            <a:pPr fontAlgn="base">
              <a:buFont typeface="Courier New" pitchFamily="49" charset="0"/>
              <a:buChar char="o"/>
            </a:pPr>
            <a:endParaRPr lang="en-US" dirty="0" smtClean="0">
              <a:latin typeface="Comic Sans MS" pitchFamily="66" charset="0"/>
            </a:endParaRPr>
          </a:p>
          <a:p>
            <a:pPr fontAlgn="base">
              <a:buFont typeface="Courier New" pitchFamily="49" charset="0"/>
              <a:buChar char="o"/>
            </a:pPr>
            <a:r>
              <a:rPr lang="en-US" dirty="0" smtClean="0">
                <a:latin typeface="Comic Sans MS" pitchFamily="66" charset="0"/>
              </a:rPr>
              <a:t>Their babies are called pups.</a:t>
            </a:r>
            <a:endParaRPr lang="en-US" dirty="0" smtClean="0">
              <a:latin typeface="Comic Sans MS" pitchFamily="66" charset="0"/>
            </a:endParaRPr>
          </a:p>
          <a:p>
            <a:pPr fontAlgn="base">
              <a:buFont typeface="Courier New" pitchFamily="49" charset="0"/>
              <a:buChar char="o"/>
            </a:pPr>
            <a:endParaRPr lang="en-US" dirty="0" smtClean="0">
              <a:latin typeface="Comic Sans MS" pitchFamily="66" charset="0"/>
            </a:endParaRPr>
          </a:p>
          <a:p>
            <a:pPr fontAlgn="base">
              <a:buFont typeface="Courier New" pitchFamily="49" charset="0"/>
              <a:buChar char="o"/>
            </a:pPr>
            <a:r>
              <a:rPr lang="en-US" dirty="0" smtClean="0">
                <a:latin typeface="Comic Sans MS" pitchFamily="66" charset="0"/>
              </a:rPr>
              <a:t>Coyotes are </a:t>
            </a:r>
            <a:r>
              <a:rPr lang="en-US" dirty="0" smtClean="0">
                <a:latin typeface="Comic Sans MS" pitchFamily="66" charset="0"/>
              </a:rPr>
              <a:t>good swimmers.</a:t>
            </a:r>
            <a:endParaRPr lang="en-US" dirty="0" smtClean="0">
              <a:latin typeface="Comic Sans MS" pitchFamily="66" charset="0"/>
            </a:endParaRP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5791200" y="0"/>
            <a:ext cx="2972289" cy="830997"/>
          </a:xfrm>
          <a:prstGeom prst="rect">
            <a:avLst/>
          </a:prstGeom>
        </p:spPr>
        <p:txBody>
          <a:bodyPr wrap="none">
            <a:spAutoFit/>
          </a:bodyPr>
          <a:lstStyle/>
          <a:p>
            <a:r>
              <a:rPr lang="en-US" sz="4800" b="1" u="sng" dirty="0" smtClean="0">
                <a:latin typeface="HelloBoxStitch" pitchFamily="2" charset="0"/>
                <a:ea typeface="HelloBoxStitch" pitchFamily="2" charset="0"/>
              </a:rPr>
              <a:t>The Coyote</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coyote.jpg"/>
          <p:cNvPicPr>
            <a:picLocks noChangeAspect="1"/>
          </p:cNvPicPr>
          <p:nvPr/>
        </p:nvPicPr>
        <p:blipFill>
          <a:blip r:embed="rId2" cstate="print"/>
          <a:stretch>
            <a:fillRect/>
          </a:stretch>
        </p:blipFill>
        <p:spPr>
          <a:xfrm>
            <a:off x="0" y="0"/>
            <a:ext cx="743712" cy="868557"/>
          </a:xfrm>
          <a:prstGeom prst="rect">
            <a:avLst/>
          </a:prstGeom>
        </p:spPr>
      </p:pic>
      <p:pic>
        <p:nvPicPr>
          <p:cNvPr id="20" name="Picture 19" descr="coyote.jpg"/>
          <p:cNvPicPr>
            <a:picLocks noChangeAspect="1"/>
          </p:cNvPicPr>
          <p:nvPr/>
        </p:nvPicPr>
        <p:blipFill>
          <a:blip r:embed="rId2" cstate="print"/>
          <a:stretch>
            <a:fillRect/>
          </a:stretch>
        </p:blipFill>
        <p:spPr>
          <a:xfrm>
            <a:off x="4800600" y="0"/>
            <a:ext cx="743712" cy="868557"/>
          </a:xfrm>
          <a:prstGeom prst="rect">
            <a:avLst/>
          </a:prstGeom>
        </p:spPr>
      </p:pic>
      <p:pic>
        <p:nvPicPr>
          <p:cNvPr id="22" name="Picture 21" descr="cactus2.jpg"/>
          <p:cNvPicPr>
            <a:picLocks noChangeAspect="1"/>
          </p:cNvPicPr>
          <p:nvPr/>
        </p:nvPicPr>
        <p:blipFill>
          <a:blip r:embed="rId3"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3"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3"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3"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4" cstate="print"/>
          <a:stretch>
            <a:fillRect/>
          </a:stretch>
        </p:blipFill>
        <p:spPr>
          <a:xfrm>
            <a:off x="6400800" y="5220943"/>
            <a:ext cx="1066800" cy="1637057"/>
          </a:xfrm>
          <a:prstGeom prst="rect">
            <a:avLst/>
          </a:prstGeom>
        </p:spPr>
      </p:pic>
      <p:pic>
        <p:nvPicPr>
          <p:cNvPr id="15" name="Picture 14" descr="download (3)1.jpg"/>
          <p:cNvPicPr>
            <a:picLocks noChangeAspect="1"/>
          </p:cNvPicPr>
          <p:nvPr/>
        </p:nvPicPr>
        <p:blipFill>
          <a:blip r:embed="rId5" cstate="print"/>
          <a:stretch>
            <a:fillRect/>
          </a:stretch>
        </p:blipFill>
        <p:spPr>
          <a:xfrm>
            <a:off x="1143000" y="5545242"/>
            <a:ext cx="1752600" cy="131275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743200" y="2438400"/>
            <a:ext cx="35814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Gophers</a:t>
            </a:r>
            <a:endParaRPr lang="en-US" sz="5400" dirty="0">
              <a:latin typeface="HelloBoxStitch" pitchFamily="2" charset="0"/>
              <a:ea typeface="HelloBoxStitch" pitchFamily="2" charset="0"/>
            </a:endParaRPr>
          </a:p>
        </p:txBody>
      </p:sp>
      <p:pic>
        <p:nvPicPr>
          <p:cNvPr id="6" name="Picture 5" descr="gopher.jpg"/>
          <p:cNvPicPr>
            <a:picLocks noChangeAspect="1"/>
          </p:cNvPicPr>
          <p:nvPr/>
        </p:nvPicPr>
        <p:blipFill>
          <a:blip r:embed="rId2" cstate="print"/>
          <a:stretch>
            <a:fillRect/>
          </a:stretch>
        </p:blipFill>
        <p:spPr>
          <a:xfrm>
            <a:off x="0" y="4613209"/>
            <a:ext cx="1752600" cy="224479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0"/>
            <a:ext cx="7500771"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Gopher</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2638864" cy="923330"/>
          </a:xfrm>
          <a:prstGeom prst="rect">
            <a:avLst/>
          </a:prstGeom>
        </p:spPr>
        <p:txBody>
          <a:bodyPr wrap="none">
            <a:spAutoFit/>
          </a:bodyPr>
          <a:lstStyle/>
          <a:p>
            <a:r>
              <a:rPr lang="en-US" sz="5400" b="1" u="sng" dirty="0" smtClean="0">
                <a:latin typeface="HelloBoxStitch" pitchFamily="2" charset="0"/>
                <a:ea typeface="HelloBoxStitch" pitchFamily="2" charset="0"/>
              </a:rPr>
              <a:t>Gophers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2"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3" cstate="print"/>
          <a:stretch>
            <a:fillRect/>
          </a:stretch>
        </p:blipFill>
        <p:spPr>
          <a:xfrm>
            <a:off x="0" y="4168551"/>
            <a:ext cx="1752600" cy="2689449"/>
          </a:xfrm>
          <a:prstGeom prst="rect">
            <a:avLst/>
          </a:prstGeom>
        </p:spPr>
      </p:pic>
      <p:pic>
        <p:nvPicPr>
          <p:cNvPr id="23" name="Picture 22" descr="gopher.jpg"/>
          <p:cNvPicPr>
            <a:picLocks noChangeAspect="1"/>
          </p:cNvPicPr>
          <p:nvPr/>
        </p:nvPicPr>
        <p:blipFill>
          <a:blip r:embed="rId4" cstate="print"/>
          <a:stretch>
            <a:fillRect/>
          </a:stretch>
        </p:blipFill>
        <p:spPr>
          <a:xfrm>
            <a:off x="2209800" y="5589205"/>
            <a:ext cx="990600" cy="1268796"/>
          </a:xfrm>
          <a:prstGeom prst="rect">
            <a:avLst/>
          </a:prstGeom>
        </p:spPr>
      </p:pic>
      <p:pic>
        <p:nvPicPr>
          <p:cNvPr id="24" name="Picture 23" descr="gopher.jpg"/>
          <p:cNvPicPr>
            <a:picLocks noChangeAspect="1"/>
          </p:cNvPicPr>
          <p:nvPr/>
        </p:nvPicPr>
        <p:blipFill>
          <a:blip r:embed="rId4" cstate="print"/>
          <a:stretch>
            <a:fillRect/>
          </a:stretch>
        </p:blipFill>
        <p:spPr>
          <a:xfrm>
            <a:off x="5562600" y="5686805"/>
            <a:ext cx="914400" cy="117119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228600"/>
            <a:ext cx="2545890" cy="923330"/>
          </a:xfrm>
          <a:prstGeom prst="rect">
            <a:avLst/>
          </a:prstGeom>
        </p:spPr>
        <p:txBody>
          <a:bodyPr wrap="none">
            <a:spAutoFit/>
          </a:bodyPr>
          <a:lstStyle/>
          <a:p>
            <a:r>
              <a:rPr lang="en-US" sz="5400" b="1" u="sng" dirty="0" smtClean="0">
                <a:latin typeface="HelloBoxStitch" pitchFamily="2" charset="0"/>
                <a:ea typeface="HelloBoxStitch" pitchFamily="2" charset="0"/>
              </a:rPr>
              <a:t>Gophers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228600"/>
            <a:ext cx="2545890" cy="923330"/>
          </a:xfrm>
          <a:prstGeom prst="rect">
            <a:avLst/>
          </a:prstGeom>
        </p:spPr>
        <p:txBody>
          <a:bodyPr wrap="none">
            <a:spAutoFit/>
          </a:bodyPr>
          <a:lstStyle/>
          <a:p>
            <a:r>
              <a:rPr lang="en-US" sz="5400" b="1" u="sng" dirty="0" smtClean="0">
                <a:latin typeface="HelloBoxStitch" pitchFamily="2" charset="0"/>
                <a:ea typeface="HelloBoxStitch" pitchFamily="2" charset="0"/>
              </a:rPr>
              <a:t>Gophers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990600" y="-228600"/>
            <a:ext cx="2191626" cy="923330"/>
          </a:xfrm>
          <a:prstGeom prst="rect">
            <a:avLst/>
          </a:prstGeom>
        </p:spPr>
        <p:txBody>
          <a:bodyPr wrap="none">
            <a:spAutoFit/>
          </a:bodyPr>
          <a:lstStyle/>
          <a:p>
            <a:r>
              <a:rPr lang="en-US" sz="5400" b="1" u="sng" dirty="0" smtClean="0">
                <a:latin typeface="HelloBoxStitch" pitchFamily="2" charset="0"/>
                <a:ea typeface="HelloBoxStitch" pitchFamily="2" charset="0"/>
              </a:rPr>
              <a:t>Gopher</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gopher.jpg"/>
          <p:cNvPicPr>
            <a:picLocks noChangeAspect="1"/>
          </p:cNvPicPr>
          <p:nvPr/>
        </p:nvPicPr>
        <p:blipFill>
          <a:blip r:embed="rId2" cstate="print"/>
          <a:stretch>
            <a:fillRect/>
          </a:stretch>
        </p:blipFill>
        <p:spPr>
          <a:xfrm>
            <a:off x="0" y="5003607"/>
            <a:ext cx="1447800" cy="185439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897" y="152400"/>
            <a:ext cx="8196476" cy="923330"/>
          </a:xfrm>
          <a:prstGeom prst="rect">
            <a:avLst/>
          </a:prstGeom>
        </p:spPr>
        <p:txBody>
          <a:bodyPr wrap="none">
            <a:spAutoFit/>
          </a:bodyPr>
          <a:lstStyle/>
          <a:p>
            <a:pPr algn="ctr"/>
            <a:r>
              <a:rPr lang="en-US" sz="5400" b="1" u="sng" dirty="0" smtClean="0">
                <a:latin typeface="HelloBoxStitch" pitchFamily="2" charset="0"/>
                <a:ea typeface="HelloBoxStitch" pitchFamily="2" charset="0"/>
              </a:rPr>
              <a:t>My Gopher Adventure Story</a:t>
            </a:r>
            <a:r>
              <a:rPr lang="en-US" sz="2800" b="1" u="sng" dirty="0" smtClean="0">
                <a:latin typeface="the bubble letters" pitchFamily="2" charset="0"/>
              </a:rPr>
              <a:t>!</a:t>
            </a:r>
            <a:endParaRPr lang="en-US" sz="2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images (6).jpg"/>
          <p:cNvPicPr>
            <a:picLocks noChangeAspect="1"/>
          </p:cNvPicPr>
          <p:nvPr/>
        </p:nvPicPr>
        <p:blipFill>
          <a:blip r:embed="rId2" cstate="print"/>
          <a:stretch>
            <a:fillRect/>
          </a:stretch>
        </p:blipFill>
        <p:spPr>
          <a:xfrm>
            <a:off x="914400" y="2438400"/>
            <a:ext cx="2466975" cy="184785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533340" cy="646331"/>
          </a:xfrm>
          <a:prstGeom prst="rect">
            <a:avLst/>
          </a:prstGeom>
        </p:spPr>
        <p:txBody>
          <a:bodyPr wrap="none">
            <a:spAutoFit/>
          </a:bodyPr>
          <a:lstStyle/>
          <a:p>
            <a:r>
              <a:rPr lang="en-US" sz="3600" b="1" u="sng" dirty="0" smtClean="0">
                <a:latin typeface="HelloBoxStitch" pitchFamily="2" charset="0"/>
                <a:ea typeface="HelloBoxStitch" pitchFamily="2" charset="0"/>
              </a:rPr>
              <a:t>The Gila Monster</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739759"/>
          </a:xfrm>
          <a:prstGeom prst="rect">
            <a:avLst/>
          </a:prstGeom>
          <a:noFill/>
        </p:spPr>
        <p:txBody>
          <a:bodyPr wrap="square" rtlCol="0">
            <a:spAutoFit/>
          </a:bodyPr>
          <a:lstStyle/>
          <a:p>
            <a:r>
              <a:rPr lang="en-US" sz="1600" dirty="0" smtClean="0">
                <a:latin typeface="Comic Sans MS" pitchFamily="66" charset="0"/>
              </a:rPr>
              <a:t>The Gila Monster is a poisonous lizard. The Gila Monster is the largest lizard native to the United States. They live in dry regions like deserts. Some deserts they live in include the Mojave, </a:t>
            </a:r>
            <a:r>
              <a:rPr lang="en-US" sz="1600" dirty="0" err="1" smtClean="0">
                <a:latin typeface="Comic Sans MS" pitchFamily="66" charset="0"/>
              </a:rPr>
              <a:t>Sonoran</a:t>
            </a:r>
            <a:r>
              <a:rPr lang="en-US" sz="1600" dirty="0" smtClean="0">
                <a:latin typeface="Comic Sans MS" pitchFamily="66" charset="0"/>
              </a:rPr>
              <a:t>, and </a:t>
            </a:r>
            <a:r>
              <a:rPr lang="en-US" sz="1600" dirty="0" err="1" smtClean="0">
                <a:latin typeface="Comic Sans MS" pitchFamily="66" charset="0"/>
              </a:rPr>
              <a:t>Chihuahuan</a:t>
            </a:r>
            <a:r>
              <a:rPr lang="en-US" sz="1600" dirty="0" smtClean="0">
                <a:latin typeface="Comic Sans MS" pitchFamily="66" charset="0"/>
              </a:rPr>
              <a:t> deserts of the southwestern U.S. and northwestern Mexico. </a:t>
            </a:r>
          </a:p>
          <a:p>
            <a:endParaRPr lang="en-US" sz="1600" dirty="0" smtClean="0">
              <a:latin typeface="Comic Sans MS" pitchFamily="66" charset="0"/>
            </a:endParaRPr>
          </a:p>
          <a:p>
            <a:r>
              <a:rPr lang="en-US" sz="1600" dirty="0" smtClean="0">
                <a:latin typeface="Comic Sans MS" pitchFamily="66" charset="0"/>
              </a:rPr>
              <a:t>The Gila Monster measures up to 2 feet long and weighs over 5 pounds. The Gila Monster can live to be 20-30 years old.</a:t>
            </a:r>
          </a:p>
          <a:p>
            <a:endParaRPr lang="en-US" sz="1600" dirty="0" smtClean="0">
              <a:latin typeface="Comic Sans MS" pitchFamily="66" charset="0"/>
            </a:endParaRPr>
          </a:p>
          <a:p>
            <a:r>
              <a:rPr lang="en-US" sz="1600" dirty="0" smtClean="0">
                <a:latin typeface="Comic Sans MS" pitchFamily="66" charset="0"/>
              </a:rPr>
              <a:t>They have black bodies that are covered in bead-like scales with bright spots, blotches, or bands of pink, orange, or yellow. They have </a:t>
            </a:r>
            <a:r>
              <a:rPr lang="en-US" sz="1600" b="1" dirty="0" smtClean="0">
                <a:latin typeface="Comic Sans MS" pitchFamily="66" charset="0"/>
              </a:rPr>
              <a:t>bulky</a:t>
            </a:r>
            <a:r>
              <a:rPr lang="en-US" sz="1600" dirty="0" smtClean="0">
                <a:latin typeface="Comic Sans MS" pitchFamily="66" charset="0"/>
              </a:rPr>
              <a:t> bodies, a slow-moving </a:t>
            </a:r>
            <a:r>
              <a:rPr lang="en-US" sz="1600" b="1" dirty="0" smtClean="0">
                <a:latin typeface="Comic Sans MS" pitchFamily="66" charset="0"/>
              </a:rPr>
              <a:t>stride</a:t>
            </a:r>
            <a:r>
              <a:rPr lang="en-US" sz="1600" dirty="0" smtClean="0">
                <a:latin typeface="Comic Sans MS" pitchFamily="66" charset="0"/>
              </a:rPr>
              <a:t>, a thick </a:t>
            </a:r>
            <a:r>
              <a:rPr lang="en-US" sz="1600" b="1" dirty="0" smtClean="0">
                <a:latin typeface="Comic Sans MS" pitchFamily="66" charset="0"/>
              </a:rPr>
              <a:t>forked</a:t>
            </a:r>
            <a:r>
              <a:rPr lang="en-US" sz="1600" dirty="0" smtClean="0">
                <a:latin typeface="Comic Sans MS" pitchFamily="66" charset="0"/>
              </a:rPr>
              <a:t> tongue, and snorting hisses.</a:t>
            </a:r>
          </a:p>
          <a:p>
            <a:endParaRPr lang="en-US" sz="1600" dirty="0" smtClean="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861774"/>
          </a:xfrm>
          <a:prstGeom prst="rect">
            <a:avLst/>
          </a:prstGeom>
          <a:noFill/>
        </p:spPr>
        <p:txBody>
          <a:bodyPr wrap="square" rtlCol="0">
            <a:spAutoFit/>
          </a:bodyPr>
          <a:lstStyle/>
          <a:p>
            <a:pPr lvl="2"/>
            <a:endParaRPr lang="en-US" dirty="0" smtClean="0"/>
          </a:p>
          <a:p>
            <a:r>
              <a:rPr lang="en-US" sz="1400" dirty="0">
                <a:latin typeface="Comic Sans MS" pitchFamily="66" charset="0"/>
              </a:rPr>
              <a:t> </a:t>
            </a:r>
          </a:p>
          <a:p>
            <a:endParaRPr lang="en-US" dirty="0"/>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sp>
        <p:nvSpPr>
          <p:cNvPr id="16" name="Rectangle 15"/>
          <p:cNvSpPr/>
          <p:nvPr/>
        </p:nvSpPr>
        <p:spPr>
          <a:xfrm>
            <a:off x="5610660" y="0"/>
            <a:ext cx="3533340" cy="646331"/>
          </a:xfrm>
          <a:prstGeom prst="rect">
            <a:avLst/>
          </a:prstGeom>
        </p:spPr>
        <p:txBody>
          <a:bodyPr wrap="none">
            <a:spAutoFit/>
          </a:bodyPr>
          <a:lstStyle/>
          <a:p>
            <a:r>
              <a:rPr lang="en-US" sz="3600" b="1" u="sng" dirty="0" smtClean="0">
                <a:latin typeface="HelloBoxStitch" pitchFamily="2" charset="0"/>
                <a:ea typeface="HelloBoxStitch" pitchFamily="2" charset="0"/>
              </a:rPr>
              <a:t>The Gila Monster</a:t>
            </a:r>
            <a:endParaRPr lang="en-US" sz="3600" dirty="0">
              <a:latin typeface="HelloBoxStitch" pitchFamily="2" charset="0"/>
              <a:ea typeface="HelloBoxStitch" pitchFamily="2" charset="0"/>
            </a:endParaRPr>
          </a:p>
        </p:txBody>
      </p:sp>
      <p:pic>
        <p:nvPicPr>
          <p:cNvPr id="18" name="Picture 17" descr="images (6).jpg"/>
          <p:cNvPicPr>
            <a:picLocks noChangeAspect="1"/>
          </p:cNvPicPr>
          <p:nvPr/>
        </p:nvPicPr>
        <p:blipFill>
          <a:blip r:embed="rId4" cstate="print"/>
          <a:stretch>
            <a:fillRect/>
          </a:stretch>
        </p:blipFill>
        <p:spPr>
          <a:xfrm>
            <a:off x="1" y="115256"/>
            <a:ext cx="990600" cy="741994"/>
          </a:xfrm>
          <a:prstGeom prst="rect">
            <a:avLst/>
          </a:prstGeom>
        </p:spPr>
      </p:pic>
      <p:pic>
        <p:nvPicPr>
          <p:cNvPr id="27" name="Picture 26" descr="images (6).jpg"/>
          <p:cNvPicPr>
            <a:picLocks noChangeAspect="1"/>
          </p:cNvPicPr>
          <p:nvPr/>
        </p:nvPicPr>
        <p:blipFill>
          <a:blip r:embed="rId4" cstate="print"/>
          <a:stretch>
            <a:fillRect/>
          </a:stretch>
        </p:blipFill>
        <p:spPr>
          <a:xfrm>
            <a:off x="4724400" y="152400"/>
            <a:ext cx="990600" cy="741994"/>
          </a:xfrm>
          <a:prstGeom prst="rect">
            <a:avLst/>
          </a:prstGeom>
        </p:spPr>
      </p:pic>
      <p:sp>
        <p:nvSpPr>
          <p:cNvPr id="15" name="Rectangle 14"/>
          <p:cNvSpPr/>
          <p:nvPr/>
        </p:nvSpPr>
        <p:spPr>
          <a:xfrm>
            <a:off x="4572000" y="1143000"/>
            <a:ext cx="4572000" cy="4031873"/>
          </a:xfrm>
          <a:prstGeom prst="rect">
            <a:avLst/>
          </a:prstGeom>
        </p:spPr>
        <p:txBody>
          <a:bodyPr>
            <a:spAutoFit/>
          </a:bodyPr>
          <a:lstStyle/>
          <a:p>
            <a:r>
              <a:rPr lang="en-US" sz="1600" dirty="0" smtClean="0">
                <a:latin typeface="Comic Sans MS" pitchFamily="66" charset="0"/>
              </a:rPr>
              <a:t>They feed primarily on eggs from bird nests and some newborn mammals. They spend about 95 percent of their time underground and </a:t>
            </a:r>
            <a:r>
              <a:rPr lang="en-US" sz="1600" b="1" dirty="0" smtClean="0">
                <a:latin typeface="Comic Sans MS" pitchFamily="66" charset="0"/>
              </a:rPr>
              <a:t>emerge</a:t>
            </a:r>
            <a:r>
              <a:rPr lang="en-US" sz="1600" dirty="0" smtClean="0">
                <a:latin typeface="Comic Sans MS" pitchFamily="66" charset="0"/>
              </a:rPr>
              <a:t> only to hunt for food.</a:t>
            </a:r>
          </a:p>
          <a:p>
            <a:r>
              <a:rPr lang="en-US" sz="1600" dirty="0" smtClean="0">
                <a:latin typeface="Comic Sans MS" pitchFamily="66" charset="0"/>
              </a:rPr>
              <a:t>They don’t need to eat very often because they can store fat in their large tails. They can go months and even a year between meals!</a:t>
            </a:r>
          </a:p>
          <a:p>
            <a:endParaRPr lang="en-US" sz="1600" dirty="0" smtClean="0">
              <a:latin typeface="Comic Sans MS" pitchFamily="66" charset="0"/>
            </a:endParaRPr>
          </a:p>
          <a:p>
            <a:r>
              <a:rPr lang="en-US" sz="1600" dirty="0" smtClean="0">
                <a:latin typeface="Comic Sans MS" pitchFamily="66" charset="0"/>
              </a:rPr>
              <a:t>Gila monsters are more likely to use their </a:t>
            </a:r>
            <a:r>
              <a:rPr lang="en-US" sz="1600" b="1" dirty="0" smtClean="0">
                <a:latin typeface="Comic Sans MS" pitchFamily="66" charset="0"/>
              </a:rPr>
              <a:t>venom</a:t>
            </a:r>
            <a:r>
              <a:rPr lang="en-US" sz="1600" dirty="0" smtClean="0">
                <a:latin typeface="Comic Sans MS" pitchFamily="66" charset="0"/>
              </a:rPr>
              <a:t> on a </a:t>
            </a:r>
            <a:r>
              <a:rPr lang="en-US" sz="1600" b="1" dirty="0" smtClean="0">
                <a:latin typeface="Comic Sans MS" pitchFamily="66" charset="0"/>
              </a:rPr>
              <a:t>predator</a:t>
            </a:r>
            <a:r>
              <a:rPr lang="en-US" sz="1600" dirty="0" smtClean="0">
                <a:latin typeface="Comic Sans MS" pitchFamily="66" charset="0"/>
              </a:rPr>
              <a:t>. They clamp their jaws and the venom in their bottom jaw flows through their grooved teeth.  The Gila’s bite is very painful.</a:t>
            </a:r>
          </a:p>
          <a:p>
            <a:endParaRPr lang="en-US" sz="1600" dirty="0" smtClean="0">
              <a:latin typeface="Comic Sans MS" pitchFamily="66" charset="0"/>
            </a:endParaRPr>
          </a:p>
          <a:p>
            <a:r>
              <a:rPr lang="en-US" sz="1600" dirty="0" smtClean="0">
                <a:latin typeface="Comic Sans MS" pitchFamily="66" charset="0"/>
              </a:rPr>
              <a:t>They are usually seen during March through June and not in the colder winter months.</a:t>
            </a:r>
          </a:p>
        </p:txBody>
      </p:sp>
      <p:pic>
        <p:nvPicPr>
          <p:cNvPr id="17" name="Picture 16" descr="download (18).jpg"/>
          <p:cNvPicPr>
            <a:picLocks noChangeAspect="1"/>
          </p:cNvPicPr>
          <p:nvPr/>
        </p:nvPicPr>
        <p:blipFill>
          <a:blip r:embed="rId5" cstate="print"/>
          <a:stretch>
            <a:fillRect/>
          </a:stretch>
        </p:blipFill>
        <p:spPr>
          <a:xfrm>
            <a:off x="1066800" y="5479762"/>
            <a:ext cx="1905000" cy="137823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533340" cy="646331"/>
          </a:xfrm>
          <a:prstGeom prst="rect">
            <a:avLst/>
          </a:prstGeom>
        </p:spPr>
        <p:txBody>
          <a:bodyPr wrap="none">
            <a:spAutoFit/>
          </a:bodyPr>
          <a:lstStyle/>
          <a:p>
            <a:r>
              <a:rPr lang="en-US" sz="3600" b="1" u="sng" dirty="0" smtClean="0">
                <a:latin typeface="HelloBoxStitch" pitchFamily="2" charset="0"/>
                <a:ea typeface="HelloBoxStitch" pitchFamily="2" charset="0"/>
              </a:rPr>
              <a:t>The Gila Monster</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493538"/>
          </a:xfrm>
          <a:prstGeom prst="rect">
            <a:avLst/>
          </a:prstGeom>
          <a:noFill/>
        </p:spPr>
        <p:txBody>
          <a:bodyPr wrap="square" rtlCol="0">
            <a:spAutoFit/>
          </a:bodyPr>
          <a:lstStyle/>
          <a:p>
            <a:r>
              <a:rPr lang="en-US" sz="1600" dirty="0" smtClean="0">
                <a:latin typeface="Comic Sans MS" pitchFamily="66" charset="0"/>
              </a:rPr>
              <a:t>The Gila Monster is a poisonous lizard. The Gila Monster is the largest lizard </a:t>
            </a:r>
            <a:r>
              <a:rPr lang="en-US" sz="1600" dirty="0" smtClean="0">
                <a:latin typeface="Comic Sans MS" pitchFamily="66" charset="0"/>
              </a:rPr>
              <a:t>in the </a:t>
            </a:r>
            <a:r>
              <a:rPr lang="en-US" sz="1600" dirty="0" smtClean="0">
                <a:latin typeface="Comic Sans MS" pitchFamily="66" charset="0"/>
              </a:rPr>
              <a:t>United States. They live in dry </a:t>
            </a:r>
            <a:r>
              <a:rPr lang="en-US" sz="1600" dirty="0" smtClean="0">
                <a:latin typeface="Comic Sans MS" pitchFamily="66" charset="0"/>
              </a:rPr>
              <a:t>deserts</a:t>
            </a:r>
            <a:r>
              <a:rPr lang="en-US" sz="1600" dirty="0" smtClean="0">
                <a:latin typeface="Comic Sans MS" pitchFamily="66" charset="0"/>
              </a:rPr>
              <a:t>. Some deserts they live in include the Mojave, </a:t>
            </a:r>
            <a:r>
              <a:rPr lang="en-US" sz="1600" dirty="0" err="1" smtClean="0">
                <a:latin typeface="Comic Sans MS" pitchFamily="66" charset="0"/>
              </a:rPr>
              <a:t>Sonoran</a:t>
            </a:r>
            <a:r>
              <a:rPr lang="en-US" sz="1600" dirty="0" smtClean="0">
                <a:latin typeface="Comic Sans MS" pitchFamily="66" charset="0"/>
              </a:rPr>
              <a:t>, and </a:t>
            </a:r>
            <a:r>
              <a:rPr lang="en-US" sz="1600" dirty="0" err="1" smtClean="0">
                <a:latin typeface="Comic Sans MS" pitchFamily="66" charset="0"/>
              </a:rPr>
              <a:t>Chihuahuan</a:t>
            </a:r>
            <a:r>
              <a:rPr lang="en-US" sz="1600" dirty="0" smtClean="0">
                <a:latin typeface="Comic Sans MS" pitchFamily="66" charset="0"/>
              </a:rPr>
              <a:t> deserts of the southwestern U.S. and northwestern Mexico. </a:t>
            </a:r>
          </a:p>
          <a:p>
            <a:endParaRPr lang="en-US" sz="1600" dirty="0" smtClean="0">
              <a:latin typeface="Comic Sans MS" pitchFamily="66" charset="0"/>
            </a:endParaRPr>
          </a:p>
          <a:p>
            <a:r>
              <a:rPr lang="en-US" sz="1600" dirty="0" smtClean="0">
                <a:latin typeface="Comic Sans MS" pitchFamily="66" charset="0"/>
              </a:rPr>
              <a:t>The Gila Monster </a:t>
            </a:r>
            <a:r>
              <a:rPr lang="en-US" sz="1600" dirty="0" smtClean="0">
                <a:latin typeface="Comic Sans MS" pitchFamily="66" charset="0"/>
              </a:rPr>
              <a:t>can be </a:t>
            </a:r>
            <a:r>
              <a:rPr lang="en-US" sz="1600" dirty="0" smtClean="0">
                <a:latin typeface="Comic Sans MS" pitchFamily="66" charset="0"/>
              </a:rPr>
              <a:t>up to 2 feet long and weighs over 5 pounds. The Gila Monster can live to be 20-30 years old.</a:t>
            </a:r>
          </a:p>
          <a:p>
            <a:endParaRPr lang="en-US" sz="1600" dirty="0" smtClean="0">
              <a:latin typeface="Comic Sans MS" pitchFamily="66" charset="0"/>
            </a:endParaRPr>
          </a:p>
          <a:p>
            <a:r>
              <a:rPr lang="en-US" sz="1600" dirty="0" smtClean="0">
                <a:latin typeface="Comic Sans MS" pitchFamily="66" charset="0"/>
              </a:rPr>
              <a:t>They have black bodies that are covered in bead-like scales with bright </a:t>
            </a:r>
            <a:r>
              <a:rPr lang="en-US" sz="1600" dirty="0" smtClean="0">
                <a:latin typeface="Comic Sans MS" pitchFamily="66" charset="0"/>
              </a:rPr>
              <a:t>spots </a:t>
            </a:r>
            <a:r>
              <a:rPr lang="en-US" sz="1600" dirty="0" smtClean="0">
                <a:latin typeface="Comic Sans MS" pitchFamily="66" charset="0"/>
              </a:rPr>
              <a:t>of pink, orange, or yellow. They have </a:t>
            </a:r>
            <a:r>
              <a:rPr lang="en-US" sz="1600" dirty="0" smtClean="0">
                <a:latin typeface="Comic Sans MS" pitchFamily="66" charset="0"/>
              </a:rPr>
              <a:t>wide</a:t>
            </a:r>
            <a:r>
              <a:rPr lang="en-US" sz="1600" dirty="0" smtClean="0">
                <a:latin typeface="Comic Sans MS" pitchFamily="66" charset="0"/>
              </a:rPr>
              <a:t> </a:t>
            </a:r>
            <a:r>
              <a:rPr lang="en-US" sz="1600" dirty="0" smtClean="0">
                <a:latin typeface="Comic Sans MS" pitchFamily="66" charset="0"/>
              </a:rPr>
              <a:t>bodies, a </a:t>
            </a:r>
            <a:r>
              <a:rPr lang="en-US" sz="1600" dirty="0" smtClean="0">
                <a:latin typeface="Comic Sans MS" pitchFamily="66" charset="0"/>
              </a:rPr>
              <a:t>slow walk, </a:t>
            </a:r>
            <a:r>
              <a:rPr lang="en-US" sz="1600" dirty="0" smtClean="0">
                <a:latin typeface="Comic Sans MS" pitchFamily="66" charset="0"/>
              </a:rPr>
              <a:t>a thick </a:t>
            </a:r>
            <a:r>
              <a:rPr lang="en-US" sz="1600" b="1" dirty="0" smtClean="0">
                <a:latin typeface="Comic Sans MS" pitchFamily="66" charset="0"/>
              </a:rPr>
              <a:t>forked</a:t>
            </a:r>
            <a:r>
              <a:rPr lang="en-US" sz="1600" dirty="0" smtClean="0">
                <a:latin typeface="Comic Sans MS" pitchFamily="66" charset="0"/>
              </a:rPr>
              <a:t> tongue, and snorting hisses.</a:t>
            </a:r>
          </a:p>
          <a:p>
            <a:endParaRPr lang="en-US" sz="1600" dirty="0" smtClean="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861774"/>
          </a:xfrm>
          <a:prstGeom prst="rect">
            <a:avLst/>
          </a:prstGeom>
          <a:noFill/>
        </p:spPr>
        <p:txBody>
          <a:bodyPr wrap="square" rtlCol="0">
            <a:spAutoFit/>
          </a:bodyPr>
          <a:lstStyle/>
          <a:p>
            <a:pPr lvl="2"/>
            <a:endParaRPr lang="en-US" dirty="0" smtClean="0"/>
          </a:p>
          <a:p>
            <a:r>
              <a:rPr lang="en-US" sz="1400" dirty="0">
                <a:latin typeface="Comic Sans MS" pitchFamily="66" charset="0"/>
              </a:rPr>
              <a:t> </a:t>
            </a:r>
          </a:p>
          <a:p>
            <a:endParaRPr lang="en-US" dirty="0"/>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sp>
        <p:nvSpPr>
          <p:cNvPr id="16" name="Rectangle 15"/>
          <p:cNvSpPr/>
          <p:nvPr/>
        </p:nvSpPr>
        <p:spPr>
          <a:xfrm>
            <a:off x="5610660" y="0"/>
            <a:ext cx="3533340" cy="646331"/>
          </a:xfrm>
          <a:prstGeom prst="rect">
            <a:avLst/>
          </a:prstGeom>
        </p:spPr>
        <p:txBody>
          <a:bodyPr wrap="none">
            <a:spAutoFit/>
          </a:bodyPr>
          <a:lstStyle/>
          <a:p>
            <a:r>
              <a:rPr lang="en-US" sz="3600" b="1" u="sng" dirty="0" smtClean="0">
                <a:latin typeface="HelloBoxStitch" pitchFamily="2" charset="0"/>
                <a:ea typeface="HelloBoxStitch" pitchFamily="2" charset="0"/>
              </a:rPr>
              <a:t>The Gila Monster</a:t>
            </a:r>
            <a:endParaRPr lang="en-US" sz="3600" dirty="0">
              <a:latin typeface="HelloBoxStitch" pitchFamily="2" charset="0"/>
              <a:ea typeface="HelloBoxStitch" pitchFamily="2" charset="0"/>
            </a:endParaRPr>
          </a:p>
        </p:txBody>
      </p:sp>
      <p:pic>
        <p:nvPicPr>
          <p:cNvPr id="18" name="Picture 17" descr="images (6).jpg"/>
          <p:cNvPicPr>
            <a:picLocks noChangeAspect="1"/>
          </p:cNvPicPr>
          <p:nvPr/>
        </p:nvPicPr>
        <p:blipFill>
          <a:blip r:embed="rId4" cstate="print"/>
          <a:stretch>
            <a:fillRect/>
          </a:stretch>
        </p:blipFill>
        <p:spPr>
          <a:xfrm>
            <a:off x="1" y="115256"/>
            <a:ext cx="990600" cy="741994"/>
          </a:xfrm>
          <a:prstGeom prst="rect">
            <a:avLst/>
          </a:prstGeom>
        </p:spPr>
      </p:pic>
      <p:pic>
        <p:nvPicPr>
          <p:cNvPr id="27" name="Picture 26" descr="images (6).jpg"/>
          <p:cNvPicPr>
            <a:picLocks noChangeAspect="1"/>
          </p:cNvPicPr>
          <p:nvPr/>
        </p:nvPicPr>
        <p:blipFill>
          <a:blip r:embed="rId4" cstate="print"/>
          <a:stretch>
            <a:fillRect/>
          </a:stretch>
        </p:blipFill>
        <p:spPr>
          <a:xfrm>
            <a:off x="4724400" y="152400"/>
            <a:ext cx="990600" cy="741994"/>
          </a:xfrm>
          <a:prstGeom prst="rect">
            <a:avLst/>
          </a:prstGeom>
        </p:spPr>
      </p:pic>
      <p:sp>
        <p:nvSpPr>
          <p:cNvPr id="15" name="Rectangle 14"/>
          <p:cNvSpPr/>
          <p:nvPr/>
        </p:nvSpPr>
        <p:spPr>
          <a:xfrm>
            <a:off x="4572000" y="1143000"/>
            <a:ext cx="4572000" cy="3785652"/>
          </a:xfrm>
          <a:prstGeom prst="rect">
            <a:avLst/>
          </a:prstGeom>
        </p:spPr>
        <p:txBody>
          <a:bodyPr>
            <a:spAutoFit/>
          </a:bodyPr>
          <a:lstStyle/>
          <a:p>
            <a:r>
              <a:rPr lang="en-US" sz="1600" dirty="0" smtClean="0">
                <a:latin typeface="Comic Sans MS" pitchFamily="66" charset="0"/>
              </a:rPr>
              <a:t>They feed </a:t>
            </a:r>
            <a:r>
              <a:rPr lang="en-US" sz="1600" dirty="0" smtClean="0">
                <a:latin typeface="Comic Sans MS" pitchFamily="66" charset="0"/>
              </a:rPr>
              <a:t>on </a:t>
            </a:r>
            <a:r>
              <a:rPr lang="en-US" sz="1600" dirty="0" smtClean="0">
                <a:latin typeface="Comic Sans MS" pitchFamily="66" charset="0"/>
              </a:rPr>
              <a:t>eggs from bird nests and some newborn mammals. They spend about 95 percent of their time underground and </a:t>
            </a:r>
            <a:r>
              <a:rPr lang="en-US" sz="1600" dirty="0" smtClean="0">
                <a:latin typeface="Comic Sans MS" pitchFamily="66" charset="0"/>
              </a:rPr>
              <a:t>come out </a:t>
            </a:r>
            <a:r>
              <a:rPr lang="en-US" sz="1600" dirty="0" smtClean="0">
                <a:latin typeface="Comic Sans MS" pitchFamily="66" charset="0"/>
              </a:rPr>
              <a:t>only to hunt for </a:t>
            </a:r>
            <a:r>
              <a:rPr lang="en-US" sz="1600" dirty="0" smtClean="0">
                <a:latin typeface="Comic Sans MS" pitchFamily="66" charset="0"/>
              </a:rPr>
              <a:t>food. They </a:t>
            </a:r>
            <a:r>
              <a:rPr lang="en-US" sz="1600" dirty="0" smtClean="0">
                <a:latin typeface="Comic Sans MS" pitchFamily="66" charset="0"/>
              </a:rPr>
              <a:t>don’t need to eat very often because they can store fat in their large tails. They can go months and even a year between meals!</a:t>
            </a:r>
          </a:p>
          <a:p>
            <a:endParaRPr lang="en-US" sz="1600" dirty="0" smtClean="0">
              <a:latin typeface="Comic Sans MS" pitchFamily="66" charset="0"/>
            </a:endParaRPr>
          </a:p>
          <a:p>
            <a:r>
              <a:rPr lang="en-US" sz="1600" dirty="0" smtClean="0">
                <a:latin typeface="Comic Sans MS" pitchFamily="66" charset="0"/>
              </a:rPr>
              <a:t>Gila monsters are more likely to use their </a:t>
            </a:r>
            <a:r>
              <a:rPr lang="en-US" sz="1600" b="1" dirty="0" smtClean="0">
                <a:latin typeface="Comic Sans MS" pitchFamily="66" charset="0"/>
              </a:rPr>
              <a:t>venom</a:t>
            </a:r>
            <a:r>
              <a:rPr lang="en-US" sz="1600" dirty="0" smtClean="0">
                <a:latin typeface="Comic Sans MS" pitchFamily="66" charset="0"/>
              </a:rPr>
              <a:t> on a </a:t>
            </a:r>
            <a:r>
              <a:rPr lang="en-US" sz="1600" b="1" dirty="0" smtClean="0">
                <a:latin typeface="Comic Sans MS" pitchFamily="66" charset="0"/>
              </a:rPr>
              <a:t>predator</a:t>
            </a:r>
            <a:r>
              <a:rPr lang="en-US" sz="1600" dirty="0" smtClean="0">
                <a:latin typeface="Comic Sans MS" pitchFamily="66" charset="0"/>
              </a:rPr>
              <a:t>. They clamp their jaws and the venom in their bottom jaw </a:t>
            </a:r>
            <a:r>
              <a:rPr lang="en-US" sz="1600" dirty="0" smtClean="0">
                <a:latin typeface="Comic Sans MS" pitchFamily="66" charset="0"/>
              </a:rPr>
              <a:t>comes out of their </a:t>
            </a:r>
            <a:r>
              <a:rPr lang="en-US" sz="1600" dirty="0" smtClean="0">
                <a:latin typeface="Comic Sans MS" pitchFamily="66" charset="0"/>
              </a:rPr>
              <a:t>grooved teeth.  The Gila’s bite is very painful.</a:t>
            </a:r>
          </a:p>
          <a:p>
            <a:endParaRPr lang="en-US" sz="1600" dirty="0" smtClean="0">
              <a:latin typeface="Comic Sans MS" pitchFamily="66" charset="0"/>
            </a:endParaRPr>
          </a:p>
          <a:p>
            <a:r>
              <a:rPr lang="en-US" sz="1600" dirty="0" smtClean="0">
                <a:latin typeface="Comic Sans MS" pitchFamily="66" charset="0"/>
              </a:rPr>
              <a:t>They are </a:t>
            </a:r>
            <a:r>
              <a:rPr lang="en-US" sz="1600" dirty="0" smtClean="0">
                <a:latin typeface="Comic Sans MS" pitchFamily="66" charset="0"/>
              </a:rPr>
              <a:t>seen in the warmer months.</a:t>
            </a:r>
            <a:endParaRPr lang="en-US" sz="1600" dirty="0" smtClean="0">
              <a:latin typeface="Comic Sans MS" pitchFamily="66" charset="0"/>
            </a:endParaRPr>
          </a:p>
        </p:txBody>
      </p:sp>
      <p:pic>
        <p:nvPicPr>
          <p:cNvPr id="17" name="Picture 16" descr="download (18).jpg"/>
          <p:cNvPicPr>
            <a:picLocks noChangeAspect="1"/>
          </p:cNvPicPr>
          <p:nvPr/>
        </p:nvPicPr>
        <p:blipFill>
          <a:blip r:embed="rId5" cstate="print"/>
          <a:stretch>
            <a:fillRect/>
          </a:stretch>
        </p:blipFill>
        <p:spPr>
          <a:xfrm>
            <a:off x="1066800" y="5479762"/>
            <a:ext cx="1905000" cy="13782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mages (5).jpg"/>
          <p:cNvPicPr>
            <a:picLocks noChangeAspect="1"/>
          </p:cNvPicPr>
          <p:nvPr/>
        </p:nvPicPr>
        <p:blipFill>
          <a:blip r:embed="rId2" cstate="print"/>
          <a:stretch>
            <a:fillRect/>
          </a:stretch>
        </p:blipFill>
        <p:spPr>
          <a:xfrm>
            <a:off x="3200400" y="1524000"/>
            <a:ext cx="3009900" cy="4465776"/>
          </a:xfrm>
          <a:prstGeom prst="rect">
            <a:avLst/>
          </a:prstGeom>
        </p:spPr>
      </p:pic>
      <p:sp>
        <p:nvSpPr>
          <p:cNvPr id="4" name="TextBox 3"/>
          <p:cNvSpPr txBox="1"/>
          <p:nvPr/>
        </p:nvSpPr>
        <p:spPr>
          <a:xfrm>
            <a:off x="1066800" y="152400"/>
            <a:ext cx="6635150"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Coyote</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228600" y="57150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304800" y="37338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3276600" y="58674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257800" y="58674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5943600" y="23622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304800" y="23622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2133600" y="3200400"/>
            <a:ext cx="1143000" cy="914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447800" y="5257800"/>
            <a:ext cx="19050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676400" y="1905000"/>
            <a:ext cx="1752600" cy="838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867400" y="5410200"/>
            <a:ext cx="2286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657600" y="1143000"/>
            <a:ext cx="2438400" cy="381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810000" y="2057400"/>
            <a:ext cx="2133600" cy="685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791200" y="36576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4267200" y="2590800"/>
            <a:ext cx="15240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419600" y="5257800"/>
            <a:ext cx="609600" cy="609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533340" cy="646331"/>
          </a:xfrm>
          <a:prstGeom prst="rect">
            <a:avLst/>
          </a:prstGeom>
        </p:spPr>
        <p:txBody>
          <a:bodyPr wrap="none">
            <a:spAutoFit/>
          </a:bodyPr>
          <a:lstStyle/>
          <a:p>
            <a:r>
              <a:rPr lang="en-US" sz="3600" b="1" u="sng" dirty="0" smtClean="0">
                <a:latin typeface="HelloBoxStitch" pitchFamily="2" charset="0"/>
                <a:ea typeface="HelloBoxStitch" pitchFamily="2" charset="0"/>
              </a:rPr>
              <a:t>The Gila Monster</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031873"/>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They live in the </a:t>
            </a:r>
            <a:r>
              <a:rPr lang="en-US" sz="1600" dirty="0" smtClean="0">
                <a:latin typeface="Comic Sans MS" pitchFamily="66" charset="0"/>
              </a:rPr>
              <a:t>Mojave, </a:t>
            </a:r>
            <a:r>
              <a:rPr lang="en-US" sz="1600" dirty="0" err="1" smtClean="0">
                <a:latin typeface="Comic Sans MS" pitchFamily="66" charset="0"/>
              </a:rPr>
              <a:t>Sonoran</a:t>
            </a:r>
            <a:r>
              <a:rPr lang="en-US" sz="1600" dirty="0" smtClean="0">
                <a:latin typeface="Comic Sans MS" pitchFamily="66" charset="0"/>
              </a:rPr>
              <a:t>, and </a:t>
            </a:r>
            <a:r>
              <a:rPr lang="en-US" sz="1600" dirty="0" err="1" smtClean="0">
                <a:latin typeface="Comic Sans MS" pitchFamily="66" charset="0"/>
              </a:rPr>
              <a:t>Chihuahuan</a:t>
            </a:r>
            <a:r>
              <a:rPr lang="en-US" sz="1600" dirty="0" smtClean="0">
                <a:latin typeface="Comic Sans MS" pitchFamily="66" charset="0"/>
              </a:rPr>
              <a:t> </a:t>
            </a:r>
            <a:r>
              <a:rPr lang="en-US" sz="1600" dirty="0" smtClean="0">
                <a:latin typeface="Comic Sans MS" pitchFamily="66" charset="0"/>
              </a:rPr>
              <a:t>deserts.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Gila Monster </a:t>
            </a:r>
            <a:r>
              <a:rPr lang="en-US" sz="1600" dirty="0" smtClean="0">
                <a:latin typeface="Comic Sans MS" pitchFamily="66" charset="0"/>
              </a:rPr>
              <a:t>is 2 </a:t>
            </a:r>
            <a:r>
              <a:rPr lang="en-US" sz="1600" dirty="0" smtClean="0">
                <a:latin typeface="Comic Sans MS" pitchFamily="66" charset="0"/>
              </a:rPr>
              <a:t>feet long and weighs over 5 pounds.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a:t>
            </a:r>
            <a:r>
              <a:rPr lang="en-US" sz="1600" dirty="0" smtClean="0">
                <a:latin typeface="Comic Sans MS" pitchFamily="66" charset="0"/>
              </a:rPr>
              <a:t>Gila Monster can live to be 20-30 years old.</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have black bodies </a:t>
            </a:r>
            <a:r>
              <a:rPr lang="en-US" sz="1600" dirty="0" smtClean="0">
                <a:latin typeface="Comic Sans MS" pitchFamily="66" charset="0"/>
              </a:rPr>
              <a:t>with spots </a:t>
            </a:r>
            <a:r>
              <a:rPr lang="en-US" sz="1600" dirty="0" smtClean="0">
                <a:latin typeface="Comic Sans MS" pitchFamily="66" charset="0"/>
              </a:rPr>
              <a:t>of pink, orange, or yellow.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have bumpy skin.</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have </a:t>
            </a:r>
            <a:r>
              <a:rPr lang="en-US" sz="1600" dirty="0" smtClean="0">
                <a:latin typeface="Comic Sans MS" pitchFamily="66" charset="0"/>
              </a:rPr>
              <a:t>a wide body.</a:t>
            </a:r>
          </a:p>
          <a:p>
            <a:endParaRPr lang="en-US" sz="1600" dirty="0" smtClean="0">
              <a:latin typeface="Comic Sans MS" pitchFamily="66" charset="0"/>
            </a:endParaRPr>
          </a:p>
        </p:txBody>
      </p:sp>
      <p:sp>
        <p:nvSpPr>
          <p:cNvPr id="11" name="TextBox 10"/>
          <p:cNvSpPr txBox="1"/>
          <p:nvPr/>
        </p:nvSpPr>
        <p:spPr>
          <a:xfrm>
            <a:off x="4800600" y="838200"/>
            <a:ext cx="4114800" cy="861774"/>
          </a:xfrm>
          <a:prstGeom prst="rect">
            <a:avLst/>
          </a:prstGeom>
          <a:noFill/>
        </p:spPr>
        <p:txBody>
          <a:bodyPr wrap="square" rtlCol="0">
            <a:spAutoFit/>
          </a:bodyPr>
          <a:lstStyle/>
          <a:p>
            <a:pPr lvl="2"/>
            <a:endParaRPr lang="en-US" dirty="0" smtClean="0"/>
          </a:p>
          <a:p>
            <a:r>
              <a:rPr lang="en-US" sz="1400" dirty="0">
                <a:latin typeface="Comic Sans MS" pitchFamily="66" charset="0"/>
              </a:rPr>
              <a:t> </a:t>
            </a:r>
          </a:p>
          <a:p>
            <a:endParaRPr lang="en-US" dirty="0"/>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sp>
        <p:nvSpPr>
          <p:cNvPr id="16" name="Rectangle 15"/>
          <p:cNvSpPr/>
          <p:nvPr/>
        </p:nvSpPr>
        <p:spPr>
          <a:xfrm>
            <a:off x="5610660" y="0"/>
            <a:ext cx="3533340" cy="646331"/>
          </a:xfrm>
          <a:prstGeom prst="rect">
            <a:avLst/>
          </a:prstGeom>
        </p:spPr>
        <p:txBody>
          <a:bodyPr wrap="none">
            <a:spAutoFit/>
          </a:bodyPr>
          <a:lstStyle/>
          <a:p>
            <a:r>
              <a:rPr lang="en-US" sz="3600" b="1" u="sng" dirty="0" smtClean="0">
                <a:latin typeface="HelloBoxStitch" pitchFamily="2" charset="0"/>
                <a:ea typeface="HelloBoxStitch" pitchFamily="2" charset="0"/>
              </a:rPr>
              <a:t>The Gila Monster</a:t>
            </a:r>
            <a:endParaRPr lang="en-US" sz="3600" dirty="0">
              <a:latin typeface="HelloBoxStitch" pitchFamily="2" charset="0"/>
              <a:ea typeface="HelloBoxStitch" pitchFamily="2" charset="0"/>
            </a:endParaRPr>
          </a:p>
        </p:txBody>
      </p:sp>
      <p:pic>
        <p:nvPicPr>
          <p:cNvPr id="18" name="Picture 17" descr="images (6).jpg"/>
          <p:cNvPicPr>
            <a:picLocks noChangeAspect="1"/>
          </p:cNvPicPr>
          <p:nvPr/>
        </p:nvPicPr>
        <p:blipFill>
          <a:blip r:embed="rId4" cstate="print"/>
          <a:stretch>
            <a:fillRect/>
          </a:stretch>
        </p:blipFill>
        <p:spPr>
          <a:xfrm>
            <a:off x="1" y="115256"/>
            <a:ext cx="990600" cy="741994"/>
          </a:xfrm>
          <a:prstGeom prst="rect">
            <a:avLst/>
          </a:prstGeom>
        </p:spPr>
      </p:pic>
      <p:pic>
        <p:nvPicPr>
          <p:cNvPr id="27" name="Picture 26" descr="images (6).jpg"/>
          <p:cNvPicPr>
            <a:picLocks noChangeAspect="1"/>
          </p:cNvPicPr>
          <p:nvPr/>
        </p:nvPicPr>
        <p:blipFill>
          <a:blip r:embed="rId4" cstate="print"/>
          <a:stretch>
            <a:fillRect/>
          </a:stretch>
        </p:blipFill>
        <p:spPr>
          <a:xfrm>
            <a:off x="4724400" y="152400"/>
            <a:ext cx="990600" cy="741994"/>
          </a:xfrm>
          <a:prstGeom prst="rect">
            <a:avLst/>
          </a:prstGeom>
        </p:spPr>
      </p:pic>
      <p:sp>
        <p:nvSpPr>
          <p:cNvPr id="15" name="Rectangle 14"/>
          <p:cNvSpPr/>
          <p:nvPr/>
        </p:nvSpPr>
        <p:spPr>
          <a:xfrm>
            <a:off x="4572000" y="914400"/>
            <a:ext cx="4572000" cy="4278094"/>
          </a:xfrm>
          <a:prstGeom prst="rect">
            <a:avLst/>
          </a:prstGeom>
        </p:spPr>
        <p:txBody>
          <a:bodyPr>
            <a:spAutoFit/>
          </a:bodyPr>
          <a:lstStyle/>
          <a:p>
            <a:pPr>
              <a:buFont typeface="Courier New" pitchFamily="49" charset="0"/>
              <a:buChar char="o"/>
            </a:pPr>
            <a:r>
              <a:rPr lang="en-US" sz="1600" dirty="0" smtClean="0">
                <a:latin typeface="Comic Sans MS" pitchFamily="66" charset="0"/>
              </a:rPr>
              <a:t>They walk slow.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have a thick </a:t>
            </a:r>
            <a:r>
              <a:rPr lang="en-US" sz="1600" b="1" dirty="0" smtClean="0">
                <a:latin typeface="Comic Sans MS" pitchFamily="66" charset="0"/>
              </a:rPr>
              <a:t>forked</a:t>
            </a:r>
            <a:r>
              <a:rPr lang="en-US" sz="1600" dirty="0" smtClean="0">
                <a:latin typeface="Comic Sans MS" pitchFamily="66" charset="0"/>
              </a:rPr>
              <a:t> tongue.</a:t>
            </a:r>
            <a:endParaRPr lang="en-US" sz="14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make snorting hisses.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eat eggs and newborn </a:t>
            </a:r>
            <a:r>
              <a:rPr lang="en-US" sz="1600" dirty="0" smtClean="0">
                <a:latin typeface="Comic Sans MS" pitchFamily="66" charset="0"/>
              </a:rPr>
              <a:t>mammals.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live under the dirt.</a:t>
            </a:r>
            <a:r>
              <a:rPr lang="en-US" sz="1600" dirty="0" smtClean="0">
                <a:latin typeface="Comic Sans MS" pitchFamily="66" charset="0"/>
              </a:rPr>
              <a:t> </a:t>
            </a:r>
            <a:r>
              <a:rPr lang="en-US" sz="1600" dirty="0" smtClean="0">
                <a:latin typeface="Comic Sans MS" pitchFamily="66" charset="0"/>
              </a:rPr>
              <a:t>They come out for food.</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go 1 year without food. They store fat in their tail.</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have poison in their </a:t>
            </a:r>
            <a:r>
              <a:rPr lang="en-US" sz="1600" dirty="0" smtClean="0">
                <a:latin typeface="Comic Sans MS" pitchFamily="66" charset="0"/>
              </a:rPr>
              <a:t>bite. It hurts!</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are </a:t>
            </a:r>
            <a:r>
              <a:rPr lang="en-US" sz="1600" dirty="0" smtClean="0">
                <a:latin typeface="Comic Sans MS" pitchFamily="66" charset="0"/>
              </a:rPr>
              <a:t>seen when it is warm.</a:t>
            </a:r>
            <a:endParaRPr lang="en-US" sz="1600" dirty="0" smtClean="0">
              <a:latin typeface="Comic Sans MS" pitchFamily="66" charset="0"/>
            </a:endParaRPr>
          </a:p>
        </p:txBody>
      </p:sp>
      <p:pic>
        <p:nvPicPr>
          <p:cNvPr id="17" name="Picture 16" descr="download (18).jpg"/>
          <p:cNvPicPr>
            <a:picLocks noChangeAspect="1"/>
          </p:cNvPicPr>
          <p:nvPr/>
        </p:nvPicPr>
        <p:blipFill>
          <a:blip r:embed="rId5" cstate="print"/>
          <a:stretch>
            <a:fillRect/>
          </a:stretch>
        </p:blipFill>
        <p:spPr>
          <a:xfrm>
            <a:off x="1066800" y="5479762"/>
            <a:ext cx="1905000" cy="137823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9).jpg"/>
          <p:cNvPicPr>
            <a:picLocks noChangeAspect="1"/>
          </p:cNvPicPr>
          <p:nvPr/>
        </p:nvPicPr>
        <p:blipFill>
          <a:blip r:embed="rId2" cstate="print"/>
          <a:stretch>
            <a:fillRect/>
          </a:stretch>
        </p:blipFill>
        <p:spPr>
          <a:xfrm>
            <a:off x="2362200" y="1752600"/>
            <a:ext cx="4181475" cy="4275652"/>
          </a:xfrm>
          <a:prstGeom prst="rect">
            <a:avLst/>
          </a:prstGeom>
        </p:spPr>
      </p:pic>
      <p:sp>
        <p:nvSpPr>
          <p:cNvPr id="4" name="TextBox 3"/>
          <p:cNvSpPr txBox="1"/>
          <p:nvPr/>
        </p:nvSpPr>
        <p:spPr>
          <a:xfrm>
            <a:off x="304800" y="0"/>
            <a:ext cx="8523487"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Gila Monster</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762000" y="58674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5257800" y="57912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638800" y="45720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391400" y="2362200"/>
            <a:ext cx="14478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752600" y="12192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685800" cy="228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981200" y="5410200"/>
            <a:ext cx="5334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200" y="1752600"/>
            <a:ext cx="7620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114800" y="4648200"/>
            <a:ext cx="1524000" cy="457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400800" y="2667000"/>
            <a:ext cx="990600" cy="76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419600" y="5791200"/>
            <a:ext cx="838200" cy="533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0"/>
            <a:ext cx="4272323" cy="923330"/>
          </a:xfrm>
          <a:prstGeom prst="rect">
            <a:avLst/>
          </a:prstGeom>
        </p:spPr>
        <p:txBody>
          <a:bodyPr wrap="none">
            <a:spAutoFit/>
          </a:bodyPr>
          <a:lstStyle/>
          <a:p>
            <a:r>
              <a:rPr lang="en-US" sz="5400" b="1" u="sng" dirty="0" smtClean="0">
                <a:latin typeface="HelloBoxStitch" pitchFamily="2" charset="0"/>
                <a:ea typeface="HelloBoxStitch" pitchFamily="2" charset="0"/>
              </a:rPr>
              <a:t>Gila Monsters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514600" y="2286000"/>
            <a:ext cx="4191000" cy="20574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Gila</a:t>
            </a:r>
          </a:p>
          <a:p>
            <a:pPr algn="ctr"/>
            <a:r>
              <a:rPr lang="en-US" sz="5400" dirty="0" smtClean="0">
                <a:latin typeface="HelloBoxStitch" pitchFamily="2" charset="0"/>
                <a:ea typeface="HelloBoxStitch" pitchFamily="2" charset="0"/>
              </a:rPr>
              <a:t>Monsters</a:t>
            </a:r>
            <a:endParaRPr lang="en-US" sz="5400" dirty="0">
              <a:latin typeface="HelloBoxStitch" pitchFamily="2" charset="0"/>
              <a:ea typeface="HelloBoxStitch" pitchFamily="2" charset="0"/>
            </a:endParaRPr>
          </a:p>
        </p:txBody>
      </p:sp>
      <p:pic>
        <p:nvPicPr>
          <p:cNvPr id="9" name="Picture 8" descr="images (6).jpg"/>
          <p:cNvPicPr>
            <a:picLocks noChangeAspect="1"/>
          </p:cNvPicPr>
          <p:nvPr/>
        </p:nvPicPr>
        <p:blipFill>
          <a:blip r:embed="rId2" cstate="print"/>
          <a:stretch>
            <a:fillRect/>
          </a:stretch>
        </p:blipFill>
        <p:spPr>
          <a:xfrm>
            <a:off x="-1" y="4876800"/>
            <a:ext cx="2645003" cy="1981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27206"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Gila Monster</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4365298" cy="923330"/>
          </a:xfrm>
          <a:prstGeom prst="rect">
            <a:avLst/>
          </a:prstGeom>
        </p:spPr>
        <p:txBody>
          <a:bodyPr wrap="none">
            <a:spAutoFit/>
          </a:bodyPr>
          <a:lstStyle/>
          <a:p>
            <a:r>
              <a:rPr lang="en-US" sz="5400" b="1" u="sng" dirty="0" smtClean="0">
                <a:latin typeface="HelloBoxStitch" pitchFamily="2" charset="0"/>
                <a:ea typeface="HelloBoxStitch" pitchFamily="2" charset="0"/>
              </a:rPr>
              <a:t>Gila Monsters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2"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3" cstate="print"/>
          <a:stretch>
            <a:fillRect/>
          </a:stretch>
        </p:blipFill>
        <p:spPr>
          <a:xfrm>
            <a:off x="0" y="4168551"/>
            <a:ext cx="1752600" cy="2689449"/>
          </a:xfrm>
          <a:prstGeom prst="rect">
            <a:avLst/>
          </a:prstGeom>
        </p:spPr>
      </p:pic>
      <p:pic>
        <p:nvPicPr>
          <p:cNvPr id="25" name="Picture 24" descr="images (6).jpg"/>
          <p:cNvPicPr>
            <a:picLocks noChangeAspect="1"/>
          </p:cNvPicPr>
          <p:nvPr/>
        </p:nvPicPr>
        <p:blipFill>
          <a:blip r:embed="rId4" cstate="print"/>
          <a:stretch>
            <a:fillRect/>
          </a:stretch>
        </p:blipFill>
        <p:spPr>
          <a:xfrm>
            <a:off x="1752600" y="5602318"/>
            <a:ext cx="1676400" cy="1255682"/>
          </a:xfrm>
          <a:prstGeom prst="rect">
            <a:avLst/>
          </a:prstGeom>
        </p:spPr>
      </p:pic>
      <p:pic>
        <p:nvPicPr>
          <p:cNvPr id="26" name="Picture 25" descr="images (6).jpg"/>
          <p:cNvPicPr>
            <a:picLocks noChangeAspect="1"/>
          </p:cNvPicPr>
          <p:nvPr/>
        </p:nvPicPr>
        <p:blipFill>
          <a:blip r:embed="rId4" cstate="print"/>
          <a:stretch>
            <a:fillRect/>
          </a:stretch>
        </p:blipFill>
        <p:spPr>
          <a:xfrm flipH="1">
            <a:off x="5257800" y="5659394"/>
            <a:ext cx="1371600" cy="119860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743200" y="-228600"/>
            <a:ext cx="4272323" cy="923330"/>
          </a:xfrm>
          <a:prstGeom prst="rect">
            <a:avLst/>
          </a:prstGeom>
        </p:spPr>
        <p:txBody>
          <a:bodyPr wrap="none">
            <a:spAutoFit/>
          </a:bodyPr>
          <a:lstStyle/>
          <a:p>
            <a:r>
              <a:rPr lang="en-US" sz="5400" b="1" u="sng" dirty="0" smtClean="0">
                <a:latin typeface="HelloBoxStitch" pitchFamily="2" charset="0"/>
                <a:ea typeface="HelloBoxStitch" pitchFamily="2" charset="0"/>
              </a:rPr>
              <a:t>Gila Monsters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descr="images (6).jpg"/>
          <p:cNvPicPr>
            <a:picLocks noChangeAspect="1"/>
          </p:cNvPicPr>
          <p:nvPr/>
        </p:nvPicPr>
        <p:blipFill>
          <a:blip r:embed="rId2" cstate="print"/>
          <a:stretch>
            <a:fillRect/>
          </a:stretch>
        </p:blipFill>
        <p:spPr>
          <a:xfrm>
            <a:off x="1524000" y="0"/>
            <a:ext cx="990600" cy="741994"/>
          </a:xfrm>
          <a:prstGeom prst="rect">
            <a:avLst/>
          </a:prstGeom>
        </p:spPr>
      </p:pic>
      <p:pic>
        <p:nvPicPr>
          <p:cNvPr id="15" name="Picture 14" descr="images (6).jpg"/>
          <p:cNvPicPr>
            <a:picLocks noChangeAspect="1"/>
          </p:cNvPicPr>
          <p:nvPr/>
        </p:nvPicPr>
        <p:blipFill>
          <a:blip r:embed="rId2" cstate="print"/>
          <a:stretch>
            <a:fillRect/>
          </a:stretch>
        </p:blipFill>
        <p:spPr>
          <a:xfrm>
            <a:off x="7086600" y="0"/>
            <a:ext cx="990600" cy="741994"/>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28600"/>
            <a:ext cx="4272323" cy="923330"/>
          </a:xfrm>
          <a:prstGeom prst="rect">
            <a:avLst/>
          </a:prstGeom>
        </p:spPr>
        <p:txBody>
          <a:bodyPr wrap="none">
            <a:spAutoFit/>
          </a:bodyPr>
          <a:lstStyle/>
          <a:p>
            <a:r>
              <a:rPr lang="en-US" sz="5400" b="1" u="sng" dirty="0" smtClean="0">
                <a:latin typeface="HelloBoxStitch" pitchFamily="2" charset="0"/>
                <a:ea typeface="HelloBoxStitch" pitchFamily="2" charset="0"/>
              </a:rPr>
              <a:t>Gila Monsters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images (6).jpg"/>
          <p:cNvPicPr>
            <a:picLocks noChangeAspect="1"/>
          </p:cNvPicPr>
          <p:nvPr/>
        </p:nvPicPr>
        <p:blipFill>
          <a:blip r:embed="rId2" cstate="print"/>
          <a:stretch>
            <a:fillRect/>
          </a:stretch>
        </p:blipFill>
        <p:spPr>
          <a:xfrm>
            <a:off x="1524000" y="0"/>
            <a:ext cx="990600" cy="741994"/>
          </a:xfrm>
          <a:prstGeom prst="rect">
            <a:avLst/>
          </a:prstGeom>
        </p:spPr>
      </p:pic>
      <p:pic>
        <p:nvPicPr>
          <p:cNvPr id="10" name="Picture 9" descr="images (6).jpg"/>
          <p:cNvPicPr>
            <a:picLocks noChangeAspect="1"/>
          </p:cNvPicPr>
          <p:nvPr/>
        </p:nvPicPr>
        <p:blipFill>
          <a:blip r:embed="rId2" cstate="print"/>
          <a:stretch>
            <a:fillRect/>
          </a:stretch>
        </p:blipFill>
        <p:spPr>
          <a:xfrm>
            <a:off x="7086600" y="0"/>
            <a:ext cx="990600" cy="741994"/>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533400" y="-228600"/>
            <a:ext cx="3918060" cy="923330"/>
          </a:xfrm>
          <a:prstGeom prst="rect">
            <a:avLst/>
          </a:prstGeom>
        </p:spPr>
        <p:txBody>
          <a:bodyPr wrap="none">
            <a:spAutoFit/>
          </a:bodyPr>
          <a:lstStyle/>
          <a:p>
            <a:r>
              <a:rPr lang="en-US" sz="5400" b="1" u="sng" dirty="0" smtClean="0">
                <a:latin typeface="HelloBoxStitch" pitchFamily="2" charset="0"/>
                <a:ea typeface="HelloBoxStitch" pitchFamily="2" charset="0"/>
              </a:rPr>
              <a:t>Gila Monster</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descr="images (6).jpg"/>
          <p:cNvPicPr>
            <a:picLocks noChangeAspect="1"/>
          </p:cNvPicPr>
          <p:nvPr/>
        </p:nvPicPr>
        <p:blipFill>
          <a:blip r:embed="rId2" cstate="print"/>
          <a:stretch>
            <a:fillRect/>
          </a:stretch>
        </p:blipFill>
        <p:spPr>
          <a:xfrm>
            <a:off x="0" y="5316936"/>
            <a:ext cx="2057400" cy="154106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651" y="152400"/>
            <a:ext cx="8888972" cy="830997"/>
          </a:xfrm>
          <a:prstGeom prst="rect">
            <a:avLst/>
          </a:prstGeom>
        </p:spPr>
        <p:txBody>
          <a:bodyPr wrap="none">
            <a:spAutoFit/>
          </a:bodyPr>
          <a:lstStyle/>
          <a:p>
            <a:pPr algn="ctr"/>
            <a:r>
              <a:rPr lang="en-US" sz="4800" b="1" u="sng" dirty="0" smtClean="0">
                <a:latin typeface="HelloBoxStitch" pitchFamily="2" charset="0"/>
                <a:ea typeface="HelloBoxStitch" pitchFamily="2" charset="0"/>
              </a:rPr>
              <a:t>My Gila Monster Adventure Story</a:t>
            </a:r>
            <a:r>
              <a:rPr lang="en-US" sz="4800" b="1" u="sng" dirty="0" smtClean="0">
                <a:latin typeface="the bubble letters" pitchFamily="2" charset="0"/>
              </a:rPr>
              <a:t>!</a:t>
            </a:r>
            <a:endParaRPr lang="en-US" sz="4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2383986" cy="923330"/>
          </a:xfrm>
          <a:prstGeom prst="rect">
            <a:avLst/>
          </a:prstGeom>
        </p:spPr>
        <p:txBody>
          <a:bodyPr wrap="none">
            <a:spAutoFit/>
          </a:bodyPr>
          <a:lstStyle/>
          <a:p>
            <a:r>
              <a:rPr lang="en-US" sz="5400" b="1" u="sng" dirty="0" smtClean="0">
                <a:latin typeface="HelloBoxStitch" pitchFamily="2" charset="0"/>
                <a:ea typeface="HelloBoxStitch" pitchFamily="2" charset="0"/>
              </a:rPr>
              <a:t>Coyotes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mouse.jpg"/>
          <p:cNvPicPr>
            <a:picLocks noChangeAspect="1"/>
          </p:cNvPicPr>
          <p:nvPr/>
        </p:nvPicPr>
        <p:blipFill>
          <a:blip r:embed="rId2" cstate="print"/>
          <a:stretch>
            <a:fillRect/>
          </a:stretch>
        </p:blipFill>
        <p:spPr>
          <a:xfrm>
            <a:off x="762000" y="2320084"/>
            <a:ext cx="2667000" cy="256162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0"/>
            <a:ext cx="3663182" cy="646331"/>
          </a:xfrm>
          <a:prstGeom prst="rect">
            <a:avLst/>
          </a:prstGeom>
        </p:spPr>
        <p:txBody>
          <a:bodyPr wrap="none">
            <a:spAutoFit/>
          </a:bodyPr>
          <a:lstStyle/>
          <a:p>
            <a:r>
              <a:rPr lang="en-US" sz="3600" b="1" u="sng" dirty="0" smtClean="0">
                <a:latin typeface="HelloBoxStitch" pitchFamily="2" charset="0"/>
                <a:ea typeface="HelloBoxStitch" pitchFamily="2" charset="0"/>
              </a:rPr>
              <a:t>The Desert Mouse</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307777"/>
          </a:xfrm>
          <a:prstGeom prst="rect">
            <a:avLst/>
          </a:prstGeom>
          <a:noFill/>
        </p:spPr>
        <p:txBody>
          <a:bodyPr wrap="square" rtlCol="0">
            <a:spAutoFit/>
          </a:bodyPr>
          <a:lstStyle/>
          <a:p>
            <a:pPr lvl="1"/>
            <a:r>
              <a:rPr lang="en-US" sz="1400" dirty="0" smtClean="0">
                <a:latin typeface="Comic Sans MS" pitchFamily="66" charset="0"/>
              </a:rPr>
              <a:t>    </a:t>
            </a:r>
            <a:endParaRPr lang="en-US" sz="1400" dirty="0">
              <a:latin typeface="Comic Sans MS" pitchFamily="66" charset="0"/>
            </a:endParaRPr>
          </a:p>
        </p:txBody>
      </p:sp>
      <p:sp>
        <p:nvSpPr>
          <p:cNvPr id="11" name="TextBox 10"/>
          <p:cNvSpPr txBox="1"/>
          <p:nvPr/>
        </p:nvSpPr>
        <p:spPr>
          <a:xfrm>
            <a:off x="4800600" y="838200"/>
            <a:ext cx="4114800" cy="4031873"/>
          </a:xfrm>
          <a:prstGeom prst="rect">
            <a:avLst/>
          </a:prstGeom>
          <a:noFill/>
        </p:spPr>
        <p:txBody>
          <a:bodyPr wrap="square" rtlCol="0">
            <a:spAutoFit/>
          </a:bodyPr>
          <a:lstStyle/>
          <a:p>
            <a:r>
              <a:rPr lang="en-US" sz="1400" dirty="0" smtClean="0">
                <a:latin typeface="Comic Sans MS" pitchFamily="66" charset="0"/>
              </a:rPr>
              <a:t>The desert pocket mouse is </a:t>
            </a:r>
            <a:r>
              <a:rPr lang="en-US" sz="1400" b="1" dirty="0" smtClean="0">
                <a:latin typeface="Comic Sans MS" pitchFamily="66" charset="0"/>
              </a:rPr>
              <a:t>nocturnal</a:t>
            </a:r>
            <a:r>
              <a:rPr lang="en-US" sz="1400" dirty="0" smtClean="0">
                <a:latin typeface="Comic Sans MS" pitchFamily="66" charset="0"/>
              </a:rPr>
              <a:t>. He hunts for seeds in the dark but has to be careful of </a:t>
            </a:r>
            <a:r>
              <a:rPr lang="en-US" sz="1400" b="1" dirty="0" smtClean="0">
                <a:latin typeface="Comic Sans MS" pitchFamily="66" charset="0"/>
              </a:rPr>
              <a:t>predators</a:t>
            </a:r>
            <a:r>
              <a:rPr lang="en-US" sz="1400" dirty="0" smtClean="0">
                <a:latin typeface="Comic Sans MS" pitchFamily="66" charset="0"/>
              </a:rPr>
              <a:t> like the owl.</a:t>
            </a:r>
          </a:p>
          <a:p>
            <a:endParaRPr lang="en-US" sz="1400" dirty="0" smtClean="0">
              <a:latin typeface="Comic Sans MS" pitchFamily="66" charset="0"/>
            </a:endParaRPr>
          </a:p>
          <a:p>
            <a:r>
              <a:rPr lang="en-US" sz="1400" dirty="0" smtClean="0">
                <a:latin typeface="Comic Sans MS" pitchFamily="66" charset="0"/>
              </a:rPr>
              <a:t>The desert pocket mouse has buff to brownish, coarse fur, and a white underside. The tufted tail is long, and has a </a:t>
            </a:r>
            <a:r>
              <a:rPr lang="en-US" sz="1400" b="1" dirty="0" smtClean="0">
                <a:latin typeface="Comic Sans MS" pitchFamily="66" charset="0"/>
              </a:rPr>
              <a:t>crest</a:t>
            </a:r>
            <a:r>
              <a:rPr lang="en-US" sz="1400" dirty="0" smtClean="0">
                <a:latin typeface="Comic Sans MS" pitchFamily="66" charset="0"/>
              </a:rPr>
              <a:t> of fur forming a ridge along its length.</a:t>
            </a:r>
          </a:p>
          <a:p>
            <a:endParaRPr lang="en-US" sz="1400" dirty="0" smtClean="0">
              <a:latin typeface="Comic Sans MS" pitchFamily="66" charset="0"/>
            </a:endParaRPr>
          </a:p>
          <a:p>
            <a:r>
              <a:rPr lang="en-US" sz="1400" dirty="0" smtClean="0">
                <a:latin typeface="Comic Sans MS" pitchFamily="66" charset="0"/>
              </a:rPr>
              <a:t>A  baby of a desert pocket mouse is called a </a:t>
            </a:r>
            <a:r>
              <a:rPr lang="en-US" sz="1400" b="1" dirty="0" smtClean="0">
                <a:latin typeface="Comic Sans MS" pitchFamily="66" charset="0"/>
              </a:rPr>
              <a:t>'pinkie, kitten or pup</a:t>
            </a:r>
            <a:r>
              <a:rPr lang="en-US" sz="1400" dirty="0" smtClean="0">
                <a:latin typeface="Comic Sans MS" pitchFamily="66" charset="0"/>
              </a:rPr>
              <a:t>'. The females are called </a:t>
            </a:r>
            <a:r>
              <a:rPr lang="en-US" sz="1400" b="1" dirty="0" smtClean="0">
                <a:latin typeface="Comic Sans MS" pitchFamily="66" charset="0"/>
              </a:rPr>
              <a:t>'doe</a:t>
            </a:r>
            <a:r>
              <a:rPr lang="en-US" sz="1400" dirty="0" smtClean="0">
                <a:latin typeface="Comic Sans MS" pitchFamily="66" charset="0"/>
              </a:rPr>
              <a:t>' and males </a:t>
            </a:r>
            <a:r>
              <a:rPr lang="en-US" sz="1400" b="1" dirty="0" smtClean="0">
                <a:latin typeface="Comic Sans MS" pitchFamily="66" charset="0"/>
              </a:rPr>
              <a:t>'buck</a:t>
            </a:r>
            <a:r>
              <a:rPr lang="en-US" sz="1400" dirty="0" smtClean="0">
                <a:latin typeface="Comic Sans MS" pitchFamily="66" charset="0"/>
              </a:rPr>
              <a:t>'. A desert pocket mouse group is called a </a:t>
            </a:r>
            <a:r>
              <a:rPr lang="en-US" sz="1400" b="1" dirty="0" smtClean="0">
                <a:latin typeface="Comic Sans MS" pitchFamily="66" charset="0"/>
              </a:rPr>
              <a:t>'nest</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These animals are </a:t>
            </a:r>
            <a:r>
              <a:rPr lang="en-US" sz="1400" b="1" dirty="0" smtClean="0">
                <a:latin typeface="Comic Sans MS" pitchFamily="66" charset="0"/>
              </a:rPr>
              <a:t>solitary</a:t>
            </a:r>
            <a:r>
              <a:rPr lang="en-US" sz="1400" dirty="0" smtClean="0">
                <a:latin typeface="Comic Sans MS" pitchFamily="66" charset="0"/>
              </a:rPr>
              <a:t> (live alone) and </a:t>
            </a:r>
            <a:r>
              <a:rPr lang="en-US" sz="1400" b="1" dirty="0" smtClean="0">
                <a:latin typeface="Comic Sans MS" pitchFamily="66" charset="0"/>
              </a:rPr>
              <a:t>defend</a:t>
            </a:r>
            <a:r>
              <a:rPr lang="en-US" sz="1400" dirty="0" smtClean="0">
                <a:latin typeface="Comic Sans MS" pitchFamily="66" charset="0"/>
              </a:rPr>
              <a:t> small territories, often fighting when they encounter each other.</a:t>
            </a:r>
            <a:endParaRPr lang="en-US" sz="1400" dirty="0">
              <a:latin typeface="Comic Sans MS" pitchFamily="66" charset="0"/>
            </a:endParaRPr>
          </a:p>
          <a:p>
            <a:endParaRPr lang="en-US" dirty="0"/>
          </a:p>
        </p:txBody>
      </p:sp>
      <p:sp>
        <p:nvSpPr>
          <p:cNvPr id="12" name="Rectangle 11"/>
          <p:cNvSpPr/>
          <p:nvPr/>
        </p:nvSpPr>
        <p:spPr>
          <a:xfrm>
            <a:off x="5480818" y="0"/>
            <a:ext cx="3663182" cy="646331"/>
          </a:xfrm>
          <a:prstGeom prst="rect">
            <a:avLst/>
          </a:prstGeom>
        </p:spPr>
        <p:txBody>
          <a:bodyPr wrap="none">
            <a:spAutoFit/>
          </a:bodyPr>
          <a:lstStyle/>
          <a:p>
            <a:r>
              <a:rPr lang="en-US" sz="3600" b="1" u="sng" dirty="0" smtClean="0">
                <a:latin typeface="HelloBoxStitch" pitchFamily="2" charset="0"/>
                <a:ea typeface="HelloBoxStitch" pitchFamily="2" charset="0"/>
              </a:rPr>
              <a:t>The Desert Mouse</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mouse.jpg"/>
          <p:cNvPicPr>
            <a:picLocks noChangeAspect="1"/>
          </p:cNvPicPr>
          <p:nvPr/>
        </p:nvPicPr>
        <p:blipFill>
          <a:blip r:embed="rId4" cstate="print"/>
          <a:stretch>
            <a:fillRect/>
          </a:stretch>
        </p:blipFill>
        <p:spPr>
          <a:xfrm>
            <a:off x="0" y="1"/>
            <a:ext cx="793346" cy="762000"/>
          </a:xfrm>
          <a:prstGeom prst="rect">
            <a:avLst/>
          </a:prstGeom>
        </p:spPr>
      </p:pic>
      <p:pic>
        <p:nvPicPr>
          <p:cNvPr id="16" name="Picture 15" descr="mouse.jpg"/>
          <p:cNvPicPr>
            <a:picLocks noChangeAspect="1"/>
          </p:cNvPicPr>
          <p:nvPr/>
        </p:nvPicPr>
        <p:blipFill>
          <a:blip r:embed="rId4" cstate="print"/>
          <a:stretch>
            <a:fillRect/>
          </a:stretch>
        </p:blipFill>
        <p:spPr>
          <a:xfrm>
            <a:off x="4724400" y="0"/>
            <a:ext cx="714011" cy="685800"/>
          </a:xfrm>
          <a:prstGeom prst="rect">
            <a:avLst/>
          </a:prstGeom>
        </p:spPr>
      </p:pic>
      <p:sp>
        <p:nvSpPr>
          <p:cNvPr id="17" name="Rectangle 16"/>
          <p:cNvSpPr/>
          <p:nvPr/>
        </p:nvSpPr>
        <p:spPr>
          <a:xfrm>
            <a:off x="228600" y="914400"/>
            <a:ext cx="4572000" cy="4401205"/>
          </a:xfrm>
          <a:prstGeom prst="rect">
            <a:avLst/>
          </a:prstGeom>
        </p:spPr>
        <p:txBody>
          <a:bodyPr>
            <a:spAutoFit/>
          </a:bodyPr>
          <a:lstStyle/>
          <a:p>
            <a:r>
              <a:rPr lang="en-US" sz="1400" dirty="0" smtClean="0">
                <a:latin typeface="Comic Sans MS" pitchFamily="66" charset="0"/>
              </a:rPr>
              <a:t>The desert pocket mouse lives in desert regions. Common desert pocket mouse habitats include dry stream beds, </a:t>
            </a:r>
            <a:r>
              <a:rPr lang="en-US" sz="1400" b="1" dirty="0" smtClean="0">
                <a:latin typeface="Comic Sans MS" pitchFamily="66" charset="0"/>
              </a:rPr>
              <a:t>desert washes </a:t>
            </a:r>
            <a:r>
              <a:rPr lang="en-US" sz="1400" dirty="0" smtClean="0">
                <a:latin typeface="Comic Sans MS" pitchFamily="66" charset="0"/>
              </a:rPr>
              <a:t>or arroyos. </a:t>
            </a:r>
          </a:p>
          <a:p>
            <a:endParaRPr lang="en-US" sz="1400" dirty="0" smtClean="0">
              <a:latin typeface="Comic Sans MS" pitchFamily="66" charset="0"/>
            </a:endParaRPr>
          </a:p>
          <a:p>
            <a:r>
              <a:rPr lang="en-US" sz="1400" dirty="0" smtClean="0">
                <a:latin typeface="Comic Sans MS" pitchFamily="66" charset="0"/>
              </a:rPr>
              <a:t>The desert pocket mouse is about 7 inches long. More than half of that length is its tail. It can weigh about half an ounce or less. The desert pocket mouse usually lives about a year. </a:t>
            </a:r>
          </a:p>
          <a:p>
            <a:endParaRPr lang="en-US" sz="1400" dirty="0" smtClean="0">
              <a:latin typeface="Comic Sans MS" pitchFamily="66" charset="0"/>
            </a:endParaRPr>
          </a:p>
          <a:p>
            <a:r>
              <a:rPr lang="en-US" sz="1400" dirty="0" smtClean="0">
                <a:latin typeface="Comic Sans MS" pitchFamily="66" charset="0"/>
              </a:rPr>
              <a:t>The desert pocket mouse is a </a:t>
            </a:r>
            <a:r>
              <a:rPr lang="en-US" sz="1400" b="1" dirty="0" smtClean="0">
                <a:latin typeface="Comic Sans MS" pitchFamily="66" charset="0"/>
              </a:rPr>
              <a:t>granivore</a:t>
            </a:r>
            <a:r>
              <a:rPr lang="en-US" sz="1400" dirty="0" smtClean="0">
                <a:latin typeface="Comic Sans MS" pitchFamily="66" charset="0"/>
              </a:rPr>
              <a:t> (eats seeds). The desert pocket mouse eats seeds and sometimes small insects. The mouse has </a:t>
            </a:r>
            <a:r>
              <a:rPr lang="en-US" sz="1400" b="1" dirty="0" smtClean="0">
                <a:latin typeface="Comic Sans MS" pitchFamily="66" charset="0"/>
              </a:rPr>
              <a:t>cheek pouches </a:t>
            </a:r>
            <a:r>
              <a:rPr lang="en-US" sz="1400" dirty="0" smtClean="0">
                <a:latin typeface="Comic Sans MS" pitchFamily="66" charset="0"/>
              </a:rPr>
              <a:t>to store seed in and it also builds </a:t>
            </a:r>
            <a:r>
              <a:rPr lang="en-US" sz="1400" b="1" dirty="0" smtClean="0">
                <a:latin typeface="Comic Sans MS" pitchFamily="66" charset="0"/>
              </a:rPr>
              <a:t>burrows</a:t>
            </a:r>
            <a:r>
              <a:rPr lang="en-US" sz="1400" dirty="0" smtClean="0">
                <a:latin typeface="Comic Sans MS" pitchFamily="66" charset="0"/>
              </a:rPr>
              <a:t> to store seeds. Interestingly, there's no evidence a desert pocket mouse drinks water. It seems to </a:t>
            </a:r>
            <a:r>
              <a:rPr lang="en-US" sz="1400" b="1" dirty="0" smtClean="0">
                <a:latin typeface="Comic Sans MS" pitchFamily="66" charset="0"/>
              </a:rPr>
              <a:t>extract</a:t>
            </a:r>
            <a:r>
              <a:rPr lang="en-US" sz="1400" dirty="0" smtClean="0">
                <a:latin typeface="Comic Sans MS" pitchFamily="66" charset="0"/>
              </a:rPr>
              <a:t> as much water as it needs from the seeds it eats. This helps it to live in an </a:t>
            </a:r>
            <a:r>
              <a:rPr lang="en-US" sz="1400" b="1" dirty="0" smtClean="0">
                <a:latin typeface="Comic Sans MS" pitchFamily="66" charset="0"/>
              </a:rPr>
              <a:t>arid</a:t>
            </a:r>
            <a:r>
              <a:rPr lang="en-US" sz="1400" dirty="0" smtClean="0">
                <a:latin typeface="Comic Sans MS" pitchFamily="66" charset="0"/>
              </a:rPr>
              <a:t> desert climate. The mouse has sharp front teeth to help it dig in the dirt for seeds.</a:t>
            </a:r>
          </a:p>
          <a:p>
            <a:endParaRPr lang="en-US" sz="1400" dirty="0" smtClean="0">
              <a:latin typeface="Comic Sans MS" pitchFamily="66" charset="0"/>
            </a:endParaRPr>
          </a:p>
        </p:txBody>
      </p:sp>
      <p:pic>
        <p:nvPicPr>
          <p:cNvPr id="18" name="Picture 17" descr="download (19).jpg"/>
          <p:cNvPicPr>
            <a:picLocks noChangeAspect="1"/>
          </p:cNvPicPr>
          <p:nvPr/>
        </p:nvPicPr>
        <p:blipFill>
          <a:blip r:embed="rId5" cstate="print"/>
          <a:stretch>
            <a:fillRect/>
          </a:stretch>
        </p:blipFill>
        <p:spPr>
          <a:xfrm>
            <a:off x="1142999" y="5791200"/>
            <a:ext cx="1755647" cy="10668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0"/>
            <a:ext cx="3663182" cy="646331"/>
          </a:xfrm>
          <a:prstGeom prst="rect">
            <a:avLst/>
          </a:prstGeom>
        </p:spPr>
        <p:txBody>
          <a:bodyPr wrap="none">
            <a:spAutoFit/>
          </a:bodyPr>
          <a:lstStyle/>
          <a:p>
            <a:r>
              <a:rPr lang="en-US" sz="3600" b="1" u="sng" dirty="0" smtClean="0">
                <a:latin typeface="HelloBoxStitch" pitchFamily="2" charset="0"/>
                <a:ea typeface="HelloBoxStitch" pitchFamily="2" charset="0"/>
              </a:rPr>
              <a:t>The Desert Mouse</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307777"/>
          </a:xfrm>
          <a:prstGeom prst="rect">
            <a:avLst/>
          </a:prstGeom>
          <a:noFill/>
        </p:spPr>
        <p:txBody>
          <a:bodyPr wrap="square" rtlCol="0">
            <a:spAutoFit/>
          </a:bodyPr>
          <a:lstStyle/>
          <a:p>
            <a:pPr lvl="1"/>
            <a:r>
              <a:rPr lang="en-US" sz="1400" dirty="0" smtClean="0">
                <a:latin typeface="Comic Sans MS" pitchFamily="66" charset="0"/>
              </a:rPr>
              <a:t>    </a:t>
            </a:r>
            <a:endParaRPr lang="en-US" sz="1400" dirty="0">
              <a:latin typeface="Comic Sans MS" pitchFamily="66" charset="0"/>
            </a:endParaRPr>
          </a:p>
        </p:txBody>
      </p:sp>
      <p:sp>
        <p:nvSpPr>
          <p:cNvPr id="11" name="TextBox 10"/>
          <p:cNvSpPr txBox="1"/>
          <p:nvPr/>
        </p:nvSpPr>
        <p:spPr>
          <a:xfrm>
            <a:off x="4800600" y="838200"/>
            <a:ext cx="4114800" cy="4555093"/>
          </a:xfrm>
          <a:prstGeom prst="rect">
            <a:avLst/>
          </a:prstGeom>
          <a:noFill/>
        </p:spPr>
        <p:txBody>
          <a:bodyPr wrap="square" rtlCol="0">
            <a:spAutoFit/>
          </a:bodyPr>
          <a:lstStyle/>
          <a:p>
            <a:r>
              <a:rPr lang="en-US" sz="1600" dirty="0" smtClean="0">
                <a:latin typeface="Comic Sans MS" pitchFamily="66" charset="0"/>
              </a:rPr>
              <a:t>The desert pocket mouse is </a:t>
            </a:r>
            <a:r>
              <a:rPr lang="en-US" sz="1600" b="1" dirty="0" smtClean="0">
                <a:latin typeface="Comic Sans MS" pitchFamily="66" charset="0"/>
              </a:rPr>
              <a:t>nocturnal</a:t>
            </a:r>
            <a:r>
              <a:rPr lang="en-US" sz="1600" dirty="0" smtClean="0">
                <a:latin typeface="Comic Sans MS" pitchFamily="66" charset="0"/>
              </a:rPr>
              <a:t>. He hunts for seeds in the dark but has to be careful of </a:t>
            </a:r>
            <a:r>
              <a:rPr lang="en-US" sz="1600" b="1" dirty="0" smtClean="0">
                <a:latin typeface="Comic Sans MS" pitchFamily="66" charset="0"/>
              </a:rPr>
              <a:t>predators</a:t>
            </a:r>
            <a:r>
              <a:rPr lang="en-US" sz="1600" dirty="0" smtClean="0">
                <a:latin typeface="Comic Sans MS" pitchFamily="66" charset="0"/>
              </a:rPr>
              <a:t> like the owl.</a:t>
            </a:r>
          </a:p>
          <a:p>
            <a:endParaRPr lang="en-US" sz="1600" dirty="0" smtClean="0">
              <a:latin typeface="Comic Sans MS" pitchFamily="66" charset="0"/>
            </a:endParaRPr>
          </a:p>
          <a:p>
            <a:r>
              <a:rPr lang="en-US" sz="1600" dirty="0" smtClean="0">
                <a:latin typeface="Comic Sans MS" pitchFamily="66" charset="0"/>
              </a:rPr>
              <a:t>The desert pocket mouse </a:t>
            </a:r>
            <a:r>
              <a:rPr lang="en-US" sz="1600" dirty="0" smtClean="0">
                <a:latin typeface="Comic Sans MS" pitchFamily="66" charset="0"/>
              </a:rPr>
              <a:t>has light to </a:t>
            </a:r>
            <a:r>
              <a:rPr lang="en-US" sz="1600" dirty="0" smtClean="0">
                <a:latin typeface="Comic Sans MS" pitchFamily="66" charset="0"/>
              </a:rPr>
              <a:t>brownish, coarse fur, and a white </a:t>
            </a:r>
            <a:r>
              <a:rPr lang="en-US" sz="1600" dirty="0" smtClean="0">
                <a:latin typeface="Comic Sans MS" pitchFamily="66" charset="0"/>
              </a:rPr>
              <a:t>belly. The tail </a:t>
            </a:r>
            <a:r>
              <a:rPr lang="en-US" sz="1600" dirty="0" smtClean="0">
                <a:latin typeface="Comic Sans MS" pitchFamily="66" charset="0"/>
              </a:rPr>
              <a:t>is long, and has </a:t>
            </a:r>
            <a:r>
              <a:rPr lang="en-US" sz="1600" dirty="0" smtClean="0">
                <a:latin typeface="Comic Sans MS" pitchFamily="66" charset="0"/>
              </a:rPr>
              <a:t>fur </a:t>
            </a:r>
            <a:r>
              <a:rPr lang="en-US" sz="1600" dirty="0" smtClean="0">
                <a:latin typeface="Comic Sans MS" pitchFamily="66" charset="0"/>
              </a:rPr>
              <a:t>forming a ridge along </a:t>
            </a:r>
            <a:r>
              <a:rPr lang="en-US" sz="1600" dirty="0" smtClean="0">
                <a:latin typeface="Comic Sans MS" pitchFamily="66" charset="0"/>
              </a:rPr>
              <a:t>it.</a:t>
            </a:r>
            <a:endParaRPr lang="en-US" sz="1600" dirty="0" smtClean="0">
              <a:latin typeface="Comic Sans MS" pitchFamily="66" charset="0"/>
            </a:endParaRPr>
          </a:p>
          <a:p>
            <a:endParaRPr lang="en-US" sz="1600" dirty="0" smtClean="0">
              <a:latin typeface="Comic Sans MS" pitchFamily="66" charset="0"/>
            </a:endParaRPr>
          </a:p>
          <a:p>
            <a:r>
              <a:rPr lang="en-US" sz="1600" dirty="0" smtClean="0">
                <a:latin typeface="Comic Sans MS" pitchFamily="66" charset="0"/>
              </a:rPr>
              <a:t>A  baby of a desert pocket mouse is called a </a:t>
            </a:r>
            <a:r>
              <a:rPr lang="en-US" sz="1600" b="1" dirty="0" smtClean="0">
                <a:latin typeface="Comic Sans MS" pitchFamily="66" charset="0"/>
              </a:rPr>
              <a:t>'pinkie, kitten or pup</a:t>
            </a:r>
            <a:r>
              <a:rPr lang="en-US" sz="1600" dirty="0" smtClean="0">
                <a:latin typeface="Comic Sans MS" pitchFamily="66" charset="0"/>
              </a:rPr>
              <a:t>'. The females are called </a:t>
            </a:r>
            <a:r>
              <a:rPr lang="en-US" sz="1600" b="1" dirty="0" smtClean="0">
                <a:latin typeface="Comic Sans MS" pitchFamily="66" charset="0"/>
              </a:rPr>
              <a:t>'doe</a:t>
            </a:r>
            <a:r>
              <a:rPr lang="en-US" sz="1600" dirty="0" smtClean="0">
                <a:latin typeface="Comic Sans MS" pitchFamily="66" charset="0"/>
              </a:rPr>
              <a:t>' and males </a:t>
            </a:r>
            <a:r>
              <a:rPr lang="en-US" sz="1600" b="1" dirty="0" smtClean="0">
                <a:latin typeface="Comic Sans MS" pitchFamily="66" charset="0"/>
              </a:rPr>
              <a:t>'buck</a:t>
            </a:r>
            <a:r>
              <a:rPr lang="en-US" sz="1600" dirty="0" smtClean="0">
                <a:latin typeface="Comic Sans MS" pitchFamily="66" charset="0"/>
              </a:rPr>
              <a:t>'. A desert pocket mouse group is called a </a:t>
            </a:r>
            <a:r>
              <a:rPr lang="en-US" sz="1600" b="1" dirty="0" smtClean="0">
                <a:latin typeface="Comic Sans MS" pitchFamily="66" charset="0"/>
              </a:rPr>
              <a:t>'nest</a:t>
            </a:r>
            <a:r>
              <a:rPr lang="en-US" sz="1600" dirty="0" smtClean="0">
                <a:latin typeface="Comic Sans MS" pitchFamily="66" charset="0"/>
              </a:rPr>
              <a:t>.</a:t>
            </a:r>
          </a:p>
          <a:p>
            <a:endParaRPr lang="en-US" sz="1600" dirty="0" smtClean="0">
              <a:latin typeface="Comic Sans MS" pitchFamily="66" charset="0"/>
            </a:endParaRPr>
          </a:p>
          <a:p>
            <a:r>
              <a:rPr lang="en-US" sz="1600" dirty="0" smtClean="0">
                <a:latin typeface="Comic Sans MS" pitchFamily="66" charset="0"/>
              </a:rPr>
              <a:t>These </a:t>
            </a:r>
            <a:r>
              <a:rPr lang="en-US" sz="1600" dirty="0" smtClean="0">
                <a:latin typeface="Comic Sans MS" pitchFamily="66" charset="0"/>
              </a:rPr>
              <a:t>animals </a:t>
            </a:r>
            <a:r>
              <a:rPr lang="en-US" sz="1600" dirty="0" smtClean="0">
                <a:latin typeface="Comic Sans MS" pitchFamily="66" charset="0"/>
              </a:rPr>
              <a:t>live alone </a:t>
            </a:r>
            <a:r>
              <a:rPr lang="en-US" sz="1600" dirty="0" smtClean="0">
                <a:latin typeface="Comic Sans MS" pitchFamily="66" charset="0"/>
              </a:rPr>
              <a:t>and fight </a:t>
            </a:r>
            <a:r>
              <a:rPr lang="en-US" sz="1600" dirty="0" smtClean="0">
                <a:latin typeface="Comic Sans MS" pitchFamily="66" charset="0"/>
              </a:rPr>
              <a:t>when they </a:t>
            </a:r>
            <a:r>
              <a:rPr lang="en-US" sz="1600" dirty="0" smtClean="0">
                <a:latin typeface="Comic Sans MS" pitchFamily="66" charset="0"/>
              </a:rPr>
              <a:t>see </a:t>
            </a:r>
            <a:r>
              <a:rPr lang="en-US" sz="1600" dirty="0" smtClean="0">
                <a:latin typeface="Comic Sans MS" pitchFamily="66" charset="0"/>
              </a:rPr>
              <a:t>each other.</a:t>
            </a:r>
            <a:endParaRPr lang="en-US" sz="1600" dirty="0">
              <a:latin typeface="Comic Sans MS" pitchFamily="66" charset="0"/>
            </a:endParaRPr>
          </a:p>
          <a:p>
            <a:endParaRPr lang="en-US" dirty="0"/>
          </a:p>
        </p:txBody>
      </p:sp>
      <p:sp>
        <p:nvSpPr>
          <p:cNvPr id="12" name="Rectangle 11"/>
          <p:cNvSpPr/>
          <p:nvPr/>
        </p:nvSpPr>
        <p:spPr>
          <a:xfrm>
            <a:off x="5480818" y="0"/>
            <a:ext cx="3663182" cy="646331"/>
          </a:xfrm>
          <a:prstGeom prst="rect">
            <a:avLst/>
          </a:prstGeom>
        </p:spPr>
        <p:txBody>
          <a:bodyPr wrap="none">
            <a:spAutoFit/>
          </a:bodyPr>
          <a:lstStyle/>
          <a:p>
            <a:r>
              <a:rPr lang="en-US" sz="3600" b="1" u="sng" dirty="0" smtClean="0">
                <a:latin typeface="HelloBoxStitch" pitchFamily="2" charset="0"/>
                <a:ea typeface="HelloBoxStitch" pitchFamily="2" charset="0"/>
              </a:rPr>
              <a:t>The Desert Mouse</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mouse.jpg"/>
          <p:cNvPicPr>
            <a:picLocks noChangeAspect="1"/>
          </p:cNvPicPr>
          <p:nvPr/>
        </p:nvPicPr>
        <p:blipFill>
          <a:blip r:embed="rId4" cstate="print"/>
          <a:stretch>
            <a:fillRect/>
          </a:stretch>
        </p:blipFill>
        <p:spPr>
          <a:xfrm>
            <a:off x="0" y="1"/>
            <a:ext cx="793346" cy="762000"/>
          </a:xfrm>
          <a:prstGeom prst="rect">
            <a:avLst/>
          </a:prstGeom>
        </p:spPr>
      </p:pic>
      <p:pic>
        <p:nvPicPr>
          <p:cNvPr id="16" name="Picture 15" descr="mouse.jpg"/>
          <p:cNvPicPr>
            <a:picLocks noChangeAspect="1"/>
          </p:cNvPicPr>
          <p:nvPr/>
        </p:nvPicPr>
        <p:blipFill>
          <a:blip r:embed="rId4" cstate="print"/>
          <a:stretch>
            <a:fillRect/>
          </a:stretch>
        </p:blipFill>
        <p:spPr>
          <a:xfrm>
            <a:off x="4724400" y="0"/>
            <a:ext cx="714011" cy="685800"/>
          </a:xfrm>
          <a:prstGeom prst="rect">
            <a:avLst/>
          </a:prstGeom>
        </p:spPr>
      </p:pic>
      <p:sp>
        <p:nvSpPr>
          <p:cNvPr id="17" name="Rectangle 16"/>
          <p:cNvSpPr/>
          <p:nvPr/>
        </p:nvSpPr>
        <p:spPr>
          <a:xfrm>
            <a:off x="228600" y="914400"/>
            <a:ext cx="4572000" cy="4493538"/>
          </a:xfrm>
          <a:prstGeom prst="rect">
            <a:avLst/>
          </a:prstGeom>
        </p:spPr>
        <p:txBody>
          <a:bodyPr>
            <a:spAutoFit/>
          </a:bodyPr>
          <a:lstStyle/>
          <a:p>
            <a:r>
              <a:rPr lang="en-US" sz="1600" dirty="0" smtClean="0">
                <a:latin typeface="Comic Sans MS" pitchFamily="66" charset="0"/>
              </a:rPr>
              <a:t>The desert pocket mouse lives in desert regions. Common desert pocket mouse habitats include dry stream beds, </a:t>
            </a:r>
            <a:r>
              <a:rPr lang="en-US" sz="1600" b="1" dirty="0" smtClean="0">
                <a:latin typeface="Comic Sans MS" pitchFamily="66" charset="0"/>
              </a:rPr>
              <a:t>desert washes </a:t>
            </a:r>
            <a:r>
              <a:rPr lang="en-US" sz="1600" dirty="0" smtClean="0">
                <a:latin typeface="Comic Sans MS" pitchFamily="66" charset="0"/>
              </a:rPr>
              <a:t>or arroyos. </a:t>
            </a:r>
          </a:p>
          <a:p>
            <a:endParaRPr lang="en-US" sz="1600" dirty="0" smtClean="0">
              <a:latin typeface="Comic Sans MS" pitchFamily="66" charset="0"/>
            </a:endParaRPr>
          </a:p>
          <a:p>
            <a:r>
              <a:rPr lang="en-US" sz="1600" dirty="0" smtClean="0">
                <a:latin typeface="Comic Sans MS" pitchFamily="66" charset="0"/>
              </a:rPr>
              <a:t>The desert pocket mouse is about 7 inches </a:t>
            </a:r>
            <a:r>
              <a:rPr lang="en-US" sz="1600" dirty="0" smtClean="0">
                <a:latin typeface="Comic Sans MS" pitchFamily="66" charset="0"/>
              </a:rPr>
              <a:t>long with its tail. It </a:t>
            </a:r>
            <a:r>
              <a:rPr lang="en-US" sz="1600" dirty="0" smtClean="0">
                <a:latin typeface="Comic Sans MS" pitchFamily="66" charset="0"/>
              </a:rPr>
              <a:t>can weigh about half an ounce or less. The desert pocket mouse usually lives about </a:t>
            </a:r>
            <a:r>
              <a:rPr lang="en-US" sz="1600" dirty="0" smtClean="0">
                <a:latin typeface="Comic Sans MS" pitchFamily="66" charset="0"/>
              </a:rPr>
              <a:t>1 </a:t>
            </a:r>
            <a:r>
              <a:rPr lang="en-US" sz="1600" dirty="0" smtClean="0">
                <a:latin typeface="Comic Sans MS" pitchFamily="66" charset="0"/>
              </a:rPr>
              <a:t>year. </a:t>
            </a:r>
          </a:p>
          <a:p>
            <a:endParaRPr lang="en-US" sz="1600" dirty="0" smtClean="0">
              <a:latin typeface="Comic Sans MS" pitchFamily="66" charset="0"/>
            </a:endParaRPr>
          </a:p>
          <a:p>
            <a:r>
              <a:rPr lang="en-US" sz="1600" dirty="0" smtClean="0">
                <a:latin typeface="Comic Sans MS" pitchFamily="66" charset="0"/>
              </a:rPr>
              <a:t>The desert pocket mouse is a </a:t>
            </a:r>
            <a:r>
              <a:rPr lang="en-US" sz="1600" b="1" dirty="0" smtClean="0">
                <a:latin typeface="Comic Sans MS" pitchFamily="66" charset="0"/>
              </a:rPr>
              <a:t>granivore</a:t>
            </a:r>
            <a:r>
              <a:rPr lang="en-US" sz="1600" dirty="0" smtClean="0">
                <a:latin typeface="Comic Sans MS" pitchFamily="66" charset="0"/>
              </a:rPr>
              <a:t> (eats seeds</a:t>
            </a:r>
            <a:r>
              <a:rPr lang="en-US" sz="1600" dirty="0" smtClean="0">
                <a:latin typeface="Comic Sans MS" pitchFamily="66" charset="0"/>
              </a:rPr>
              <a:t>) and insects. The </a:t>
            </a:r>
            <a:r>
              <a:rPr lang="en-US" sz="1600" dirty="0" smtClean="0">
                <a:latin typeface="Comic Sans MS" pitchFamily="66" charset="0"/>
              </a:rPr>
              <a:t>mouse has </a:t>
            </a:r>
            <a:r>
              <a:rPr lang="en-US" sz="1600" b="1" dirty="0" smtClean="0">
                <a:latin typeface="Comic Sans MS" pitchFamily="66" charset="0"/>
              </a:rPr>
              <a:t>cheek pouches </a:t>
            </a:r>
            <a:r>
              <a:rPr lang="en-US" sz="1600" dirty="0" smtClean="0">
                <a:latin typeface="Comic Sans MS" pitchFamily="66" charset="0"/>
              </a:rPr>
              <a:t>to store seed in and it also builds </a:t>
            </a:r>
            <a:r>
              <a:rPr lang="en-US" sz="1600" b="1" dirty="0" smtClean="0">
                <a:latin typeface="Comic Sans MS" pitchFamily="66" charset="0"/>
              </a:rPr>
              <a:t>burrows</a:t>
            </a:r>
            <a:r>
              <a:rPr lang="en-US" sz="1600" dirty="0" smtClean="0">
                <a:latin typeface="Comic Sans MS" pitchFamily="66" charset="0"/>
              </a:rPr>
              <a:t> to store seeds. </a:t>
            </a:r>
            <a:r>
              <a:rPr lang="en-US" sz="1600" dirty="0" smtClean="0">
                <a:latin typeface="Comic Sans MS" pitchFamily="66" charset="0"/>
              </a:rPr>
              <a:t>The seeds give the mouse water. This </a:t>
            </a:r>
            <a:r>
              <a:rPr lang="en-US" sz="1600" dirty="0" smtClean="0">
                <a:latin typeface="Comic Sans MS" pitchFamily="66" charset="0"/>
              </a:rPr>
              <a:t>helps it to live in </a:t>
            </a:r>
            <a:r>
              <a:rPr lang="en-US" sz="1600" dirty="0" smtClean="0">
                <a:latin typeface="Comic Sans MS" pitchFamily="66" charset="0"/>
              </a:rPr>
              <a:t>a dry desert. </a:t>
            </a:r>
            <a:r>
              <a:rPr lang="en-US" sz="1600" dirty="0" smtClean="0">
                <a:latin typeface="Comic Sans MS" pitchFamily="66" charset="0"/>
              </a:rPr>
              <a:t>The mouse has sharp front teeth to help it dig in the dirt for seeds.</a:t>
            </a:r>
          </a:p>
          <a:p>
            <a:endParaRPr lang="en-US" sz="1400" dirty="0" smtClean="0">
              <a:latin typeface="Comic Sans MS" pitchFamily="66" charset="0"/>
            </a:endParaRPr>
          </a:p>
        </p:txBody>
      </p:sp>
      <p:pic>
        <p:nvPicPr>
          <p:cNvPr id="18" name="Picture 17" descr="download (19).jpg"/>
          <p:cNvPicPr>
            <a:picLocks noChangeAspect="1"/>
          </p:cNvPicPr>
          <p:nvPr/>
        </p:nvPicPr>
        <p:blipFill>
          <a:blip r:embed="rId5" cstate="print"/>
          <a:stretch>
            <a:fillRect/>
          </a:stretch>
        </p:blipFill>
        <p:spPr>
          <a:xfrm>
            <a:off x="1142999" y="5791200"/>
            <a:ext cx="1755647" cy="10668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0"/>
            <a:ext cx="3663182" cy="646331"/>
          </a:xfrm>
          <a:prstGeom prst="rect">
            <a:avLst/>
          </a:prstGeom>
        </p:spPr>
        <p:txBody>
          <a:bodyPr wrap="none">
            <a:spAutoFit/>
          </a:bodyPr>
          <a:lstStyle/>
          <a:p>
            <a:r>
              <a:rPr lang="en-US" sz="3600" b="1" u="sng" dirty="0" smtClean="0">
                <a:latin typeface="HelloBoxStitch" pitchFamily="2" charset="0"/>
                <a:ea typeface="HelloBoxStitch" pitchFamily="2" charset="0"/>
              </a:rPr>
              <a:t>The Desert Mouse</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307777"/>
          </a:xfrm>
          <a:prstGeom prst="rect">
            <a:avLst/>
          </a:prstGeom>
          <a:noFill/>
        </p:spPr>
        <p:txBody>
          <a:bodyPr wrap="square" rtlCol="0">
            <a:spAutoFit/>
          </a:bodyPr>
          <a:lstStyle/>
          <a:p>
            <a:pPr lvl="1"/>
            <a:r>
              <a:rPr lang="en-US" sz="1400" dirty="0" smtClean="0">
                <a:latin typeface="Comic Sans MS" pitchFamily="66" charset="0"/>
              </a:rPr>
              <a:t>    </a:t>
            </a:r>
            <a:endParaRPr lang="en-US" sz="1400" dirty="0">
              <a:latin typeface="Comic Sans MS" pitchFamily="66" charset="0"/>
            </a:endParaRPr>
          </a:p>
        </p:txBody>
      </p:sp>
      <p:sp>
        <p:nvSpPr>
          <p:cNvPr id="11" name="TextBox 10"/>
          <p:cNvSpPr txBox="1"/>
          <p:nvPr/>
        </p:nvSpPr>
        <p:spPr>
          <a:xfrm>
            <a:off x="5029200" y="762000"/>
            <a:ext cx="4114800" cy="4801314"/>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It is awake at night.</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desert pocket mouse </a:t>
            </a:r>
            <a:r>
              <a:rPr lang="en-US" dirty="0" smtClean="0">
                <a:latin typeface="Comic Sans MS" pitchFamily="66" charset="0"/>
              </a:rPr>
              <a:t>has brown fur and </a:t>
            </a:r>
            <a:r>
              <a:rPr lang="en-US" dirty="0" smtClean="0">
                <a:latin typeface="Comic Sans MS" pitchFamily="66" charset="0"/>
              </a:rPr>
              <a:t>a white </a:t>
            </a:r>
            <a:r>
              <a:rPr lang="en-US" dirty="0" smtClean="0">
                <a:latin typeface="Comic Sans MS" pitchFamily="66" charset="0"/>
              </a:rPr>
              <a:t>belly. The tail </a:t>
            </a:r>
            <a:r>
              <a:rPr lang="en-US" dirty="0" smtClean="0">
                <a:latin typeface="Comic Sans MS" pitchFamily="66" charset="0"/>
              </a:rPr>
              <a:t>is </a:t>
            </a:r>
            <a:r>
              <a:rPr lang="en-US" dirty="0" smtClean="0">
                <a:latin typeface="Comic Sans MS" pitchFamily="66" charset="0"/>
              </a:rPr>
              <a:t>long.</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  baby of a desert pocket mouse is called a </a:t>
            </a:r>
            <a:r>
              <a:rPr lang="en-US" b="1" dirty="0" smtClean="0">
                <a:latin typeface="Comic Sans MS" pitchFamily="66" charset="0"/>
              </a:rPr>
              <a:t>pup</a:t>
            </a:r>
            <a:r>
              <a:rPr lang="en-US" dirty="0" smtClean="0">
                <a:latin typeface="Comic Sans MS" pitchFamily="66" charset="0"/>
              </a:rPr>
              <a:t>.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a:t>
            </a:r>
            <a:r>
              <a:rPr lang="en-US" dirty="0" smtClean="0">
                <a:latin typeface="Comic Sans MS" pitchFamily="66" charset="0"/>
              </a:rPr>
              <a:t>females are called </a:t>
            </a:r>
            <a:r>
              <a:rPr lang="en-US" b="1" dirty="0" smtClean="0">
                <a:latin typeface="Comic Sans MS" pitchFamily="66" charset="0"/>
              </a:rPr>
              <a:t>'doe</a:t>
            </a:r>
            <a:r>
              <a:rPr lang="en-US" dirty="0" smtClean="0">
                <a:latin typeface="Comic Sans MS" pitchFamily="66" charset="0"/>
              </a:rPr>
              <a:t>' and males </a:t>
            </a:r>
            <a:r>
              <a:rPr lang="en-US" b="1" dirty="0" smtClean="0">
                <a:latin typeface="Comic Sans MS" pitchFamily="66" charset="0"/>
              </a:rPr>
              <a:t>'buck</a:t>
            </a:r>
            <a:r>
              <a:rPr lang="en-US" dirty="0" smtClean="0">
                <a:latin typeface="Comic Sans MS" pitchFamily="66" charset="0"/>
              </a:rPr>
              <a:t>'.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 group </a:t>
            </a:r>
            <a:r>
              <a:rPr lang="en-US" dirty="0" smtClean="0">
                <a:latin typeface="Comic Sans MS" pitchFamily="66" charset="0"/>
              </a:rPr>
              <a:t>is called a </a:t>
            </a:r>
            <a:r>
              <a:rPr lang="en-US" b="1" dirty="0" smtClean="0">
                <a:latin typeface="Comic Sans MS" pitchFamily="66" charset="0"/>
              </a:rPr>
              <a:t>'nest</a:t>
            </a:r>
            <a:r>
              <a:rPr lang="en-US" dirty="0" smtClean="0">
                <a:latin typeface="Comic Sans MS" pitchFamily="66" charset="0"/>
              </a:rPr>
              <a: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These </a:t>
            </a:r>
            <a:r>
              <a:rPr lang="en-US" dirty="0" smtClean="0">
                <a:latin typeface="Comic Sans MS" pitchFamily="66" charset="0"/>
              </a:rPr>
              <a:t>animals </a:t>
            </a:r>
            <a:r>
              <a:rPr lang="en-US" dirty="0" smtClean="0">
                <a:latin typeface="Comic Sans MS" pitchFamily="66" charset="0"/>
              </a:rPr>
              <a:t>live alone </a:t>
            </a:r>
            <a:r>
              <a:rPr lang="en-US" dirty="0" smtClean="0">
                <a:latin typeface="Comic Sans MS" pitchFamily="66" charset="0"/>
              </a:rPr>
              <a:t>and fight </a:t>
            </a:r>
            <a:r>
              <a:rPr lang="en-US" dirty="0" smtClean="0">
                <a:latin typeface="Comic Sans MS" pitchFamily="66" charset="0"/>
              </a:rPr>
              <a:t>when they </a:t>
            </a:r>
            <a:r>
              <a:rPr lang="en-US" dirty="0" smtClean="0">
                <a:latin typeface="Comic Sans MS" pitchFamily="66" charset="0"/>
              </a:rPr>
              <a:t>see </a:t>
            </a:r>
            <a:r>
              <a:rPr lang="en-US" dirty="0" smtClean="0">
                <a:latin typeface="Comic Sans MS" pitchFamily="66" charset="0"/>
              </a:rPr>
              <a:t>each other.</a:t>
            </a:r>
            <a:endParaRPr lang="en-US" dirty="0">
              <a:latin typeface="Comic Sans MS" pitchFamily="66" charset="0"/>
            </a:endParaRPr>
          </a:p>
          <a:p>
            <a:endParaRPr lang="en-US" dirty="0"/>
          </a:p>
        </p:txBody>
      </p:sp>
      <p:sp>
        <p:nvSpPr>
          <p:cNvPr id="12" name="Rectangle 11"/>
          <p:cNvSpPr/>
          <p:nvPr/>
        </p:nvSpPr>
        <p:spPr>
          <a:xfrm>
            <a:off x="5480818" y="0"/>
            <a:ext cx="3663182" cy="646331"/>
          </a:xfrm>
          <a:prstGeom prst="rect">
            <a:avLst/>
          </a:prstGeom>
        </p:spPr>
        <p:txBody>
          <a:bodyPr wrap="none">
            <a:spAutoFit/>
          </a:bodyPr>
          <a:lstStyle/>
          <a:p>
            <a:r>
              <a:rPr lang="en-US" sz="3600" b="1" u="sng" dirty="0" smtClean="0">
                <a:latin typeface="HelloBoxStitch" pitchFamily="2" charset="0"/>
                <a:ea typeface="HelloBoxStitch" pitchFamily="2" charset="0"/>
              </a:rPr>
              <a:t>The Desert Mouse</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mouse.jpg"/>
          <p:cNvPicPr>
            <a:picLocks noChangeAspect="1"/>
          </p:cNvPicPr>
          <p:nvPr/>
        </p:nvPicPr>
        <p:blipFill>
          <a:blip r:embed="rId4" cstate="print"/>
          <a:stretch>
            <a:fillRect/>
          </a:stretch>
        </p:blipFill>
        <p:spPr>
          <a:xfrm>
            <a:off x="0" y="1"/>
            <a:ext cx="793346" cy="762000"/>
          </a:xfrm>
          <a:prstGeom prst="rect">
            <a:avLst/>
          </a:prstGeom>
        </p:spPr>
      </p:pic>
      <p:pic>
        <p:nvPicPr>
          <p:cNvPr id="16" name="Picture 15" descr="mouse.jpg"/>
          <p:cNvPicPr>
            <a:picLocks noChangeAspect="1"/>
          </p:cNvPicPr>
          <p:nvPr/>
        </p:nvPicPr>
        <p:blipFill>
          <a:blip r:embed="rId4" cstate="print"/>
          <a:stretch>
            <a:fillRect/>
          </a:stretch>
        </p:blipFill>
        <p:spPr>
          <a:xfrm>
            <a:off x="4724400" y="0"/>
            <a:ext cx="714011" cy="685800"/>
          </a:xfrm>
          <a:prstGeom prst="rect">
            <a:avLst/>
          </a:prstGeom>
        </p:spPr>
      </p:pic>
      <p:sp>
        <p:nvSpPr>
          <p:cNvPr id="17" name="Rectangle 16"/>
          <p:cNvSpPr/>
          <p:nvPr/>
        </p:nvSpPr>
        <p:spPr>
          <a:xfrm>
            <a:off x="381000" y="685800"/>
            <a:ext cx="4572000" cy="5293757"/>
          </a:xfrm>
          <a:prstGeom prst="rect">
            <a:avLst/>
          </a:prstGeom>
        </p:spPr>
        <p:txBody>
          <a:bodyPr>
            <a:spAutoFit/>
          </a:bodyPr>
          <a:lstStyle/>
          <a:p>
            <a:pPr>
              <a:buFont typeface="Courier New" pitchFamily="49" charset="0"/>
              <a:buChar char="o"/>
            </a:pPr>
            <a:r>
              <a:rPr lang="en-US" dirty="0" smtClean="0">
                <a:latin typeface="Comic Sans MS" pitchFamily="66" charset="0"/>
              </a:rPr>
              <a:t>The desert pocket mouse lives in </a:t>
            </a:r>
            <a:r>
              <a:rPr lang="en-US" dirty="0" smtClean="0">
                <a:latin typeface="Comic Sans MS" pitchFamily="66" charset="0"/>
              </a:rPr>
              <a:t>the desert.</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It is </a:t>
            </a:r>
            <a:r>
              <a:rPr lang="en-US" dirty="0" smtClean="0">
                <a:latin typeface="Comic Sans MS" pitchFamily="66" charset="0"/>
              </a:rPr>
              <a:t>about 7 inches </a:t>
            </a:r>
            <a:r>
              <a:rPr lang="en-US" dirty="0" smtClean="0">
                <a:latin typeface="Comic Sans MS" pitchFamily="66" charset="0"/>
              </a:rPr>
              <a:t>long with its tail.</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It </a:t>
            </a:r>
            <a:r>
              <a:rPr lang="en-US" dirty="0" smtClean="0">
                <a:latin typeface="Comic Sans MS" pitchFamily="66" charset="0"/>
              </a:rPr>
              <a:t>can weigh </a:t>
            </a:r>
            <a:r>
              <a:rPr lang="en-US" dirty="0" smtClean="0">
                <a:latin typeface="Comic Sans MS" pitchFamily="66" charset="0"/>
              </a:rPr>
              <a:t>half </a:t>
            </a:r>
            <a:r>
              <a:rPr lang="en-US" dirty="0" smtClean="0">
                <a:latin typeface="Comic Sans MS" pitchFamily="66" charset="0"/>
              </a:rPr>
              <a:t>an ounce or less.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a:t>
            </a:r>
            <a:r>
              <a:rPr lang="en-US" dirty="0" smtClean="0">
                <a:latin typeface="Comic Sans MS" pitchFamily="66" charset="0"/>
              </a:rPr>
              <a:t>desert pocket mouse </a:t>
            </a:r>
            <a:r>
              <a:rPr lang="en-US" dirty="0" smtClean="0">
                <a:latin typeface="Comic Sans MS" pitchFamily="66" charset="0"/>
              </a:rPr>
              <a:t>lives 1 </a:t>
            </a:r>
            <a:r>
              <a:rPr lang="en-US" dirty="0" smtClean="0">
                <a:latin typeface="Comic Sans MS" pitchFamily="66" charset="0"/>
              </a:rPr>
              <a:t>year.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desert pocket mouse </a:t>
            </a:r>
            <a:r>
              <a:rPr lang="en-US" dirty="0" smtClean="0">
                <a:latin typeface="Comic Sans MS" pitchFamily="66" charset="0"/>
              </a:rPr>
              <a:t>eats seeds and insects.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a:t>
            </a:r>
            <a:r>
              <a:rPr lang="en-US" dirty="0" smtClean="0">
                <a:latin typeface="Comic Sans MS" pitchFamily="66" charset="0"/>
              </a:rPr>
              <a:t>mouse has </a:t>
            </a:r>
            <a:r>
              <a:rPr lang="en-US" b="1" dirty="0" smtClean="0">
                <a:latin typeface="Comic Sans MS" pitchFamily="66" charset="0"/>
              </a:rPr>
              <a:t>cheek pouches </a:t>
            </a:r>
            <a:r>
              <a:rPr lang="en-US" dirty="0" smtClean="0">
                <a:latin typeface="Comic Sans MS" pitchFamily="66" charset="0"/>
              </a:rPr>
              <a:t>to store seed </a:t>
            </a:r>
            <a:r>
              <a:rPr lang="en-US" dirty="0" smtClean="0">
                <a:latin typeface="Comic Sans MS" pitchFamily="66" charset="0"/>
              </a:rPr>
              <a:t>in.</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seeds give the mouse water.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It has sharp front teeth.</a:t>
            </a:r>
            <a:endParaRPr lang="en-US" dirty="0" smtClean="0">
              <a:latin typeface="Comic Sans MS" pitchFamily="66" charset="0"/>
            </a:endParaRPr>
          </a:p>
          <a:p>
            <a:endParaRPr lang="en-US" sz="1400" dirty="0" smtClean="0">
              <a:latin typeface="Comic Sans MS" pitchFamily="66" charset="0"/>
            </a:endParaRPr>
          </a:p>
        </p:txBody>
      </p:sp>
      <p:pic>
        <p:nvPicPr>
          <p:cNvPr id="18" name="Picture 17" descr="download (19).jpg"/>
          <p:cNvPicPr>
            <a:picLocks noChangeAspect="1"/>
          </p:cNvPicPr>
          <p:nvPr/>
        </p:nvPicPr>
        <p:blipFill>
          <a:blip r:embed="rId5" cstate="print"/>
          <a:stretch>
            <a:fillRect/>
          </a:stretch>
        </p:blipFill>
        <p:spPr>
          <a:xfrm>
            <a:off x="1142999" y="5791200"/>
            <a:ext cx="1755647" cy="10668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11).jpg"/>
          <p:cNvPicPr>
            <a:picLocks noChangeAspect="1"/>
          </p:cNvPicPr>
          <p:nvPr/>
        </p:nvPicPr>
        <p:blipFill>
          <a:blip r:embed="rId2" cstate="print"/>
          <a:stretch>
            <a:fillRect/>
          </a:stretch>
        </p:blipFill>
        <p:spPr>
          <a:xfrm>
            <a:off x="1905000" y="2133600"/>
            <a:ext cx="4824224" cy="3913627"/>
          </a:xfrm>
          <a:prstGeom prst="rect">
            <a:avLst/>
          </a:prstGeom>
        </p:spPr>
      </p:pic>
      <p:sp>
        <p:nvSpPr>
          <p:cNvPr id="4" name="TextBox 3"/>
          <p:cNvSpPr txBox="1"/>
          <p:nvPr/>
        </p:nvSpPr>
        <p:spPr>
          <a:xfrm>
            <a:off x="228600" y="152400"/>
            <a:ext cx="8720657"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Desert Mouse</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762000" y="57912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13716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114800" y="58674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696200" y="49530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28600" y="41148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219200" y="2057400"/>
            <a:ext cx="990600" cy="838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981200" y="3505200"/>
            <a:ext cx="152400" cy="2286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600200" y="3352800"/>
            <a:ext cx="304800" cy="1066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477000" y="5334000"/>
            <a:ext cx="1219200" cy="762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76600" y="1143000"/>
            <a:ext cx="2819400" cy="1066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191000" y="4419600"/>
            <a:ext cx="685800" cy="1447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0"/>
            <a:ext cx="3688830" cy="923330"/>
          </a:xfrm>
          <a:prstGeom prst="rect">
            <a:avLst/>
          </a:prstGeom>
        </p:spPr>
        <p:txBody>
          <a:bodyPr wrap="none">
            <a:spAutoFit/>
          </a:bodyPr>
          <a:lstStyle/>
          <a:p>
            <a:r>
              <a:rPr lang="en-US" sz="5400" b="1" u="sng" dirty="0" smtClean="0">
                <a:latin typeface="HelloBoxStitch" pitchFamily="2" charset="0"/>
                <a:ea typeface="HelloBoxStitch" pitchFamily="2" charset="0"/>
              </a:rPr>
              <a:t>Desert Mice</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743200" y="2438400"/>
            <a:ext cx="3581400" cy="18288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Desert Mice</a:t>
            </a:r>
            <a:endParaRPr lang="en-US" sz="5400" dirty="0">
              <a:latin typeface="HelloBoxStitch" pitchFamily="2" charset="0"/>
              <a:ea typeface="HelloBoxStitch" pitchFamily="2" charset="0"/>
            </a:endParaRPr>
          </a:p>
        </p:txBody>
      </p:sp>
      <p:pic>
        <p:nvPicPr>
          <p:cNvPr id="6" name="Picture 5" descr="mouse.jpg"/>
          <p:cNvPicPr>
            <a:picLocks noChangeAspect="1"/>
          </p:cNvPicPr>
          <p:nvPr/>
        </p:nvPicPr>
        <p:blipFill>
          <a:blip r:embed="rId2" cstate="print"/>
          <a:stretch>
            <a:fillRect/>
          </a:stretch>
        </p:blipFill>
        <p:spPr>
          <a:xfrm>
            <a:off x="0" y="4881891"/>
            <a:ext cx="2057400" cy="197611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8441735" cy="830997"/>
          </a:xfrm>
          <a:prstGeom prst="rect">
            <a:avLst/>
          </a:prstGeom>
        </p:spPr>
        <p:txBody>
          <a:bodyPr wrap="none">
            <a:spAutoFit/>
          </a:bodyPr>
          <a:lstStyle/>
          <a:p>
            <a:r>
              <a:rPr lang="en-US" sz="4800" b="1" u="sng" dirty="0" smtClean="0">
                <a:latin typeface="HelloBoxStitch" pitchFamily="2" charset="0"/>
                <a:ea typeface="HelloBoxStitch" pitchFamily="2" charset="0"/>
              </a:rPr>
              <a:t>Life Cycle of the Desert Mouse</a:t>
            </a:r>
            <a:r>
              <a:rPr lang="en-US" sz="4800" b="1" u="sng" dirty="0" smtClean="0">
                <a:latin typeface="the bubble letters" pitchFamily="2" charset="0"/>
              </a:rPr>
              <a:t>:</a:t>
            </a:r>
            <a:endParaRPr lang="en-US" sz="48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3781805" cy="923330"/>
          </a:xfrm>
          <a:prstGeom prst="rect">
            <a:avLst/>
          </a:prstGeom>
        </p:spPr>
        <p:txBody>
          <a:bodyPr wrap="none">
            <a:spAutoFit/>
          </a:bodyPr>
          <a:lstStyle/>
          <a:p>
            <a:r>
              <a:rPr lang="en-US" sz="5400" b="1" u="sng" dirty="0" smtClean="0">
                <a:latin typeface="HelloBoxStitch" pitchFamily="2" charset="0"/>
                <a:ea typeface="HelloBoxStitch" pitchFamily="2" charset="0"/>
              </a:rPr>
              <a:t>Desert Mice</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2"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3" cstate="print"/>
          <a:stretch>
            <a:fillRect/>
          </a:stretch>
        </p:blipFill>
        <p:spPr>
          <a:xfrm>
            <a:off x="0" y="4168551"/>
            <a:ext cx="1752600" cy="2689449"/>
          </a:xfrm>
          <a:prstGeom prst="rect">
            <a:avLst/>
          </a:prstGeom>
        </p:spPr>
      </p:pic>
      <p:pic>
        <p:nvPicPr>
          <p:cNvPr id="23" name="Picture 22" descr="mouse.jpg"/>
          <p:cNvPicPr>
            <a:picLocks noChangeAspect="1"/>
          </p:cNvPicPr>
          <p:nvPr/>
        </p:nvPicPr>
        <p:blipFill>
          <a:blip r:embed="rId4" cstate="print"/>
          <a:stretch>
            <a:fillRect/>
          </a:stretch>
        </p:blipFill>
        <p:spPr>
          <a:xfrm>
            <a:off x="2133600" y="5833351"/>
            <a:ext cx="1066800" cy="1024650"/>
          </a:xfrm>
          <a:prstGeom prst="rect">
            <a:avLst/>
          </a:prstGeom>
        </p:spPr>
      </p:pic>
      <p:pic>
        <p:nvPicPr>
          <p:cNvPr id="24" name="Picture 23" descr="mouse.jpg"/>
          <p:cNvPicPr>
            <a:picLocks noChangeAspect="1"/>
          </p:cNvPicPr>
          <p:nvPr/>
        </p:nvPicPr>
        <p:blipFill>
          <a:blip r:embed="rId4" cstate="print"/>
          <a:stretch>
            <a:fillRect/>
          </a:stretch>
        </p:blipFill>
        <p:spPr>
          <a:xfrm flipH="1">
            <a:off x="5791200" y="5979729"/>
            <a:ext cx="914400" cy="878271"/>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228600"/>
            <a:ext cx="3688830" cy="923330"/>
          </a:xfrm>
          <a:prstGeom prst="rect">
            <a:avLst/>
          </a:prstGeom>
        </p:spPr>
        <p:txBody>
          <a:bodyPr wrap="none">
            <a:spAutoFit/>
          </a:bodyPr>
          <a:lstStyle/>
          <a:p>
            <a:r>
              <a:rPr lang="en-US" sz="5400" b="1" u="sng" dirty="0" smtClean="0">
                <a:latin typeface="HelloBoxStitch" pitchFamily="2" charset="0"/>
                <a:ea typeface="HelloBoxStitch" pitchFamily="2" charset="0"/>
              </a:rPr>
              <a:t>Desert Mice</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mouse.jpg"/>
          <p:cNvPicPr>
            <a:picLocks noChangeAspect="1"/>
          </p:cNvPicPr>
          <p:nvPr/>
        </p:nvPicPr>
        <p:blipFill>
          <a:blip r:embed="rId2" cstate="print"/>
          <a:stretch>
            <a:fillRect/>
          </a:stretch>
        </p:blipFill>
        <p:spPr>
          <a:xfrm>
            <a:off x="1600200" y="0"/>
            <a:ext cx="714011" cy="685800"/>
          </a:xfrm>
          <a:prstGeom prst="rect">
            <a:avLst/>
          </a:prstGeom>
        </p:spPr>
      </p:pic>
      <p:pic>
        <p:nvPicPr>
          <p:cNvPr id="12" name="Picture 11" descr="mouse.jpg"/>
          <p:cNvPicPr>
            <a:picLocks noChangeAspect="1"/>
          </p:cNvPicPr>
          <p:nvPr/>
        </p:nvPicPr>
        <p:blipFill>
          <a:blip r:embed="rId2" cstate="print"/>
          <a:stretch>
            <a:fillRect/>
          </a:stretch>
        </p:blipFill>
        <p:spPr>
          <a:xfrm flipH="1">
            <a:off x="7086600" y="0"/>
            <a:ext cx="733789" cy="685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743200" y="2438400"/>
            <a:ext cx="35814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Coyotes</a:t>
            </a:r>
            <a:endParaRPr lang="en-US" sz="5400" dirty="0">
              <a:latin typeface="HelloBoxStitch" pitchFamily="2" charset="0"/>
              <a:ea typeface="HelloBoxStitch" pitchFamily="2" charset="0"/>
            </a:endParaRPr>
          </a:p>
        </p:txBody>
      </p:sp>
      <p:pic>
        <p:nvPicPr>
          <p:cNvPr id="7" name="Picture 6" descr="coyote.jpg"/>
          <p:cNvPicPr>
            <a:picLocks noChangeAspect="1"/>
          </p:cNvPicPr>
          <p:nvPr/>
        </p:nvPicPr>
        <p:blipFill>
          <a:blip r:embed="rId2" cstate="print"/>
          <a:stretch>
            <a:fillRect/>
          </a:stretch>
        </p:blipFill>
        <p:spPr>
          <a:xfrm>
            <a:off x="0" y="5010536"/>
            <a:ext cx="1581912" cy="1847464"/>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228600"/>
            <a:ext cx="3688830" cy="923330"/>
          </a:xfrm>
          <a:prstGeom prst="rect">
            <a:avLst/>
          </a:prstGeom>
        </p:spPr>
        <p:txBody>
          <a:bodyPr wrap="none">
            <a:spAutoFit/>
          </a:bodyPr>
          <a:lstStyle/>
          <a:p>
            <a:r>
              <a:rPr lang="en-US" sz="5400" b="1" u="sng" dirty="0" smtClean="0">
                <a:latin typeface="HelloBoxStitch" pitchFamily="2" charset="0"/>
                <a:ea typeface="HelloBoxStitch" pitchFamily="2" charset="0"/>
              </a:rPr>
              <a:t>Desert Mice</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mouse.jpg"/>
          <p:cNvPicPr>
            <a:picLocks noChangeAspect="1"/>
          </p:cNvPicPr>
          <p:nvPr/>
        </p:nvPicPr>
        <p:blipFill>
          <a:blip r:embed="rId2" cstate="print"/>
          <a:stretch>
            <a:fillRect/>
          </a:stretch>
        </p:blipFill>
        <p:spPr>
          <a:xfrm>
            <a:off x="1600200" y="0"/>
            <a:ext cx="714011" cy="685800"/>
          </a:xfrm>
          <a:prstGeom prst="rect">
            <a:avLst/>
          </a:prstGeom>
        </p:spPr>
      </p:pic>
      <p:pic>
        <p:nvPicPr>
          <p:cNvPr id="7" name="Picture 6" descr="mouse.jpg"/>
          <p:cNvPicPr>
            <a:picLocks noChangeAspect="1"/>
          </p:cNvPicPr>
          <p:nvPr/>
        </p:nvPicPr>
        <p:blipFill>
          <a:blip r:embed="rId2" cstate="print"/>
          <a:stretch>
            <a:fillRect/>
          </a:stretch>
        </p:blipFill>
        <p:spPr>
          <a:xfrm flipH="1">
            <a:off x="7086600" y="0"/>
            <a:ext cx="733789" cy="6858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304800" y="-152400"/>
            <a:ext cx="4115229" cy="923330"/>
          </a:xfrm>
          <a:prstGeom prst="rect">
            <a:avLst/>
          </a:prstGeom>
        </p:spPr>
        <p:txBody>
          <a:bodyPr wrap="none">
            <a:spAutoFit/>
          </a:bodyPr>
          <a:lstStyle/>
          <a:p>
            <a:r>
              <a:rPr lang="en-US" sz="5400" b="1" u="sng" dirty="0" smtClean="0">
                <a:latin typeface="HelloBoxStitch" pitchFamily="2" charset="0"/>
                <a:ea typeface="HelloBoxStitch" pitchFamily="2" charset="0"/>
              </a:rPr>
              <a:t>Desert Mouse</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mouse.jpg"/>
          <p:cNvPicPr>
            <a:picLocks noChangeAspect="1"/>
          </p:cNvPicPr>
          <p:nvPr/>
        </p:nvPicPr>
        <p:blipFill>
          <a:blip r:embed="rId2" cstate="print"/>
          <a:stretch>
            <a:fillRect/>
          </a:stretch>
        </p:blipFill>
        <p:spPr>
          <a:xfrm>
            <a:off x="0" y="5029200"/>
            <a:ext cx="1700829" cy="18288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8" y="152400"/>
            <a:ext cx="9062096" cy="830997"/>
          </a:xfrm>
          <a:prstGeom prst="rect">
            <a:avLst/>
          </a:prstGeom>
        </p:spPr>
        <p:txBody>
          <a:bodyPr wrap="none">
            <a:spAutoFit/>
          </a:bodyPr>
          <a:lstStyle/>
          <a:p>
            <a:pPr algn="ctr"/>
            <a:r>
              <a:rPr lang="en-US" sz="4800" b="1" u="sng" dirty="0" smtClean="0">
                <a:latin typeface="HelloBoxStitch" pitchFamily="2" charset="0"/>
                <a:ea typeface="HelloBoxStitch" pitchFamily="2" charset="0"/>
              </a:rPr>
              <a:t>My Desert Mouse Adventure Story</a:t>
            </a:r>
            <a:r>
              <a:rPr lang="en-US" sz="4800" b="1" u="sng" dirty="0" smtClean="0">
                <a:latin typeface="the bubble letters" pitchFamily="2" charset="0"/>
              </a:rPr>
              <a:t>!</a:t>
            </a:r>
            <a:endParaRPr lang="en-US" sz="4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rattlesnake.jpg"/>
          <p:cNvPicPr>
            <a:picLocks noChangeAspect="1"/>
          </p:cNvPicPr>
          <p:nvPr/>
        </p:nvPicPr>
        <p:blipFill>
          <a:blip r:embed="rId2" cstate="print"/>
          <a:stretch>
            <a:fillRect/>
          </a:stretch>
        </p:blipFill>
        <p:spPr>
          <a:xfrm>
            <a:off x="762000" y="1828800"/>
            <a:ext cx="2630424" cy="328879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449983" cy="646331"/>
          </a:xfrm>
          <a:prstGeom prst="rect">
            <a:avLst/>
          </a:prstGeom>
        </p:spPr>
        <p:txBody>
          <a:bodyPr wrap="none">
            <a:spAutoFit/>
          </a:bodyPr>
          <a:lstStyle/>
          <a:p>
            <a:r>
              <a:rPr lang="en-US" sz="3600" b="1" u="sng" dirty="0" smtClean="0">
                <a:latin typeface="HelloBoxStitch" pitchFamily="2" charset="0"/>
                <a:ea typeface="HelloBoxStitch" pitchFamily="2" charset="0"/>
              </a:rPr>
              <a:t>The Rattlesnake</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3220"/>
          </a:xfrm>
          <a:prstGeom prst="rect">
            <a:avLst/>
          </a:prstGeom>
          <a:noFill/>
        </p:spPr>
        <p:txBody>
          <a:bodyPr wrap="square" rtlCol="0">
            <a:spAutoFit/>
          </a:bodyPr>
          <a:lstStyle/>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90600"/>
            <a:ext cx="4114800" cy="4462760"/>
          </a:xfrm>
          <a:prstGeom prst="rect">
            <a:avLst/>
          </a:prstGeom>
          <a:noFill/>
        </p:spPr>
        <p:txBody>
          <a:bodyPr wrap="square" rtlCol="0">
            <a:spAutoFit/>
          </a:bodyPr>
          <a:lstStyle/>
          <a:p>
            <a:pPr lvl="0" eaLnBrk="0" fontAlgn="base" hangingPunct="0">
              <a:spcBef>
                <a:spcPct val="0"/>
              </a:spcBef>
              <a:spcAft>
                <a:spcPct val="0"/>
              </a:spcAft>
            </a:pPr>
            <a:r>
              <a:rPr lang="en-US" sz="1400" dirty="0" smtClean="0">
                <a:latin typeface="Comic Sans MS" pitchFamily="66" charset="0"/>
              </a:rPr>
              <a:t>     </a:t>
            </a:r>
            <a:r>
              <a:rPr lang="en-US" sz="1400" dirty="0" smtClean="0">
                <a:latin typeface="Comic Sans MS" pitchFamily="66" charset="0"/>
                <a:ea typeface="Calibri" pitchFamily="34" charset="0"/>
                <a:cs typeface="Times New Roman" pitchFamily="18" charset="0"/>
              </a:rPr>
              <a:t>The rattlesnake’s famous </a:t>
            </a:r>
            <a:r>
              <a:rPr lang="en-US" sz="1400" b="1" dirty="0" smtClean="0">
                <a:latin typeface="Comic Sans MS" pitchFamily="66" charset="0"/>
                <a:ea typeface="Calibri" pitchFamily="34" charset="0"/>
                <a:cs typeface="Times New Roman" pitchFamily="18" charset="0"/>
              </a:rPr>
              <a:t>strike pose </a:t>
            </a:r>
            <a:r>
              <a:rPr lang="en-US" sz="1400" dirty="0" smtClean="0">
                <a:latin typeface="Comic Sans MS" pitchFamily="66" charset="0"/>
                <a:ea typeface="Calibri" pitchFamily="34" charset="0"/>
                <a:cs typeface="Times New Roman" pitchFamily="18" charset="0"/>
              </a:rPr>
              <a:t>is head and neck up, body </a:t>
            </a:r>
            <a:r>
              <a:rPr lang="en-US" sz="1400" b="1" dirty="0" smtClean="0">
                <a:latin typeface="Comic Sans MS" pitchFamily="66" charset="0"/>
                <a:ea typeface="Calibri" pitchFamily="34" charset="0"/>
                <a:cs typeface="Times New Roman" pitchFamily="18" charset="0"/>
              </a:rPr>
              <a:t>coiled</a:t>
            </a:r>
            <a:r>
              <a:rPr lang="en-US" sz="1400" dirty="0" smtClean="0">
                <a:latin typeface="Comic Sans MS" pitchFamily="66" charset="0"/>
                <a:ea typeface="Calibri" pitchFamily="34" charset="0"/>
                <a:cs typeface="Times New Roman" pitchFamily="18" charset="0"/>
              </a:rPr>
              <a:t>, and rattle vibrating. The rattlesnake can attack from any position, even while slithering along the ground.</a:t>
            </a:r>
            <a:endParaRPr lang="en-US" sz="1400" dirty="0" smtClean="0">
              <a:latin typeface="Comic Sans MS" pitchFamily="66" charset="0"/>
            </a:endParaRPr>
          </a:p>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The rattlesnake stores its </a:t>
            </a:r>
            <a:r>
              <a:rPr lang="en-US" sz="1400" b="1" dirty="0" smtClean="0">
                <a:latin typeface="Comic Sans MS" pitchFamily="66" charset="0"/>
                <a:ea typeface="Calibri" pitchFamily="34" charset="0"/>
                <a:cs typeface="Times New Roman" pitchFamily="18" charset="0"/>
              </a:rPr>
              <a:t>poisonous venom </a:t>
            </a:r>
            <a:r>
              <a:rPr lang="en-US" sz="1400" dirty="0" smtClean="0">
                <a:latin typeface="Comic Sans MS" pitchFamily="66" charset="0"/>
                <a:ea typeface="Calibri" pitchFamily="34" charset="0"/>
                <a:cs typeface="Times New Roman" pitchFamily="18" charset="0"/>
              </a:rPr>
              <a:t>in glands below and behind their eyes. When the rattlesnake bites prey, the muscles around the glands squeeze tightly, pushing venom through the hollow </a:t>
            </a:r>
            <a:r>
              <a:rPr lang="en-US" sz="1400" b="1" dirty="0" smtClean="0">
                <a:latin typeface="Comic Sans MS" pitchFamily="66" charset="0"/>
                <a:ea typeface="Calibri" pitchFamily="34" charset="0"/>
                <a:cs typeface="Times New Roman" pitchFamily="18" charset="0"/>
              </a:rPr>
              <a:t>fangs</a:t>
            </a:r>
            <a:r>
              <a:rPr lang="en-US" sz="1400" dirty="0" smtClean="0">
                <a:latin typeface="Comic Sans MS" pitchFamily="66" charset="0"/>
                <a:ea typeface="Calibri" pitchFamily="34" charset="0"/>
                <a:cs typeface="Times New Roman" pitchFamily="18" charset="0"/>
              </a:rPr>
              <a:t> and into its victim.  After the snake bites, the fangs fold back, where they’ll stay until needed again. </a:t>
            </a:r>
          </a:p>
          <a:p>
            <a:pPr lvl="0" eaLnBrk="0" fontAlgn="base" hangingPunct="0">
              <a:spcBef>
                <a:spcPct val="0"/>
              </a:spcBef>
              <a:spcAft>
                <a:spcPct val="0"/>
              </a:spcAft>
            </a:pPr>
            <a:endParaRPr lang="en-US" sz="1400" dirty="0" smtClean="0">
              <a:latin typeface="Comic Sans MS" pitchFamily="66" charset="0"/>
            </a:endParaRPr>
          </a:p>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Rattlesnakes don’t have ears and can’t hear most sounds. They </a:t>
            </a:r>
            <a:r>
              <a:rPr lang="en-US" sz="1400" b="1" dirty="0" smtClean="0">
                <a:latin typeface="Comic Sans MS" pitchFamily="66" charset="0"/>
                <a:ea typeface="Calibri" pitchFamily="34" charset="0"/>
                <a:cs typeface="Times New Roman" pitchFamily="18" charset="0"/>
              </a:rPr>
              <a:t>detect</a:t>
            </a:r>
            <a:r>
              <a:rPr lang="en-US" sz="1400" dirty="0" smtClean="0">
                <a:latin typeface="Comic Sans MS" pitchFamily="66" charset="0"/>
                <a:ea typeface="Calibri" pitchFamily="34" charset="0"/>
                <a:cs typeface="Times New Roman" pitchFamily="18" charset="0"/>
              </a:rPr>
              <a:t> movement by sensing </a:t>
            </a:r>
            <a:r>
              <a:rPr lang="en-US" sz="1400" b="1" dirty="0" smtClean="0">
                <a:latin typeface="Comic Sans MS" pitchFamily="66" charset="0"/>
                <a:ea typeface="Calibri" pitchFamily="34" charset="0"/>
                <a:cs typeface="Times New Roman" pitchFamily="18" charset="0"/>
              </a:rPr>
              <a:t>vibrations</a:t>
            </a:r>
            <a:r>
              <a:rPr lang="en-US" sz="1400" dirty="0" smtClean="0">
                <a:latin typeface="Comic Sans MS" pitchFamily="66" charset="0"/>
                <a:ea typeface="Calibri" pitchFamily="34" charset="0"/>
                <a:cs typeface="Times New Roman" pitchFamily="18" charset="0"/>
              </a:rPr>
              <a:t> in the ground.</a:t>
            </a:r>
          </a:p>
          <a:p>
            <a:pPr lvl="0" eaLnBrk="0" fontAlgn="base" hangingPunct="0">
              <a:spcBef>
                <a:spcPct val="0"/>
              </a:spcBef>
              <a:spcAft>
                <a:spcPct val="0"/>
              </a:spcAft>
            </a:pPr>
            <a:endParaRPr lang="en-US" sz="1400" dirty="0" smtClean="0">
              <a:latin typeface="Comic Sans MS" pitchFamily="66" charset="0"/>
              <a:cs typeface="Times New Roman" pitchFamily="18" charset="0"/>
            </a:endParaRPr>
          </a:p>
          <a:p>
            <a:pPr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Rattlesnakes eat small animals including rodents and ground birds.</a:t>
            </a:r>
            <a:endParaRPr lang="en-US" sz="1400" dirty="0" smtClean="0">
              <a:latin typeface="Comic Sans MS" pitchFamily="66" charset="0"/>
            </a:endParaRPr>
          </a:p>
          <a:p>
            <a:pPr lvl="0" eaLnBrk="0" fontAlgn="base" hangingPunct="0">
              <a:spcBef>
                <a:spcPct val="0"/>
              </a:spcBef>
              <a:spcAft>
                <a:spcPct val="0"/>
              </a:spcAft>
            </a:pPr>
            <a:endParaRPr lang="en-US" sz="1400" dirty="0" smtClean="0">
              <a:latin typeface="Comic Sans MS" pitchFamily="66" charset="0"/>
            </a:endParaRPr>
          </a:p>
          <a:p>
            <a:endParaRPr lang="en-US" dirty="0"/>
          </a:p>
        </p:txBody>
      </p:sp>
      <p:sp>
        <p:nvSpPr>
          <p:cNvPr id="12" name="Rectangle 11"/>
          <p:cNvSpPr/>
          <p:nvPr/>
        </p:nvSpPr>
        <p:spPr>
          <a:xfrm>
            <a:off x="5694017" y="0"/>
            <a:ext cx="3449983" cy="646331"/>
          </a:xfrm>
          <a:prstGeom prst="rect">
            <a:avLst/>
          </a:prstGeom>
        </p:spPr>
        <p:txBody>
          <a:bodyPr wrap="none">
            <a:spAutoFit/>
          </a:bodyPr>
          <a:lstStyle/>
          <a:p>
            <a:r>
              <a:rPr lang="en-US" sz="3600" b="1" u="sng" dirty="0" smtClean="0">
                <a:latin typeface="HelloBoxStitch" pitchFamily="2" charset="0"/>
                <a:ea typeface="HelloBoxStitch" pitchFamily="2" charset="0"/>
              </a:rPr>
              <a:t>The Rattlesnake</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rattlesnake.jpg"/>
          <p:cNvPicPr>
            <a:picLocks noChangeAspect="1"/>
          </p:cNvPicPr>
          <p:nvPr/>
        </p:nvPicPr>
        <p:blipFill>
          <a:blip r:embed="rId4" cstate="print"/>
          <a:stretch>
            <a:fillRect/>
          </a:stretch>
        </p:blipFill>
        <p:spPr>
          <a:xfrm>
            <a:off x="304800" y="152400"/>
            <a:ext cx="533400" cy="666905"/>
          </a:xfrm>
          <a:prstGeom prst="rect">
            <a:avLst/>
          </a:prstGeom>
        </p:spPr>
      </p:pic>
      <p:pic>
        <p:nvPicPr>
          <p:cNvPr id="16" name="Picture 15" descr="rattlesnake.jpg"/>
          <p:cNvPicPr>
            <a:picLocks noChangeAspect="1"/>
          </p:cNvPicPr>
          <p:nvPr/>
        </p:nvPicPr>
        <p:blipFill>
          <a:blip r:embed="rId4" cstate="print"/>
          <a:stretch>
            <a:fillRect/>
          </a:stretch>
        </p:blipFill>
        <p:spPr>
          <a:xfrm>
            <a:off x="5029200" y="152400"/>
            <a:ext cx="533400" cy="666905"/>
          </a:xfrm>
          <a:prstGeom prst="rect">
            <a:avLst/>
          </a:prstGeom>
        </p:spPr>
      </p:pic>
      <p:sp>
        <p:nvSpPr>
          <p:cNvPr id="77826" name="Rectangle 2"/>
          <p:cNvSpPr>
            <a:spLocks noChangeArrowheads="1"/>
          </p:cNvSpPr>
          <p:nvPr/>
        </p:nvSpPr>
        <p:spPr bwMode="auto">
          <a:xfrm>
            <a:off x="304800" y="990600"/>
            <a:ext cx="41148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are animals that live in the desert.</a:t>
            </a: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rattlesnake is a snake that has a rattle. It is found at the tip of the rattlesnake’s tail. The snake uses the rattle to warn potential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aggressors</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to back off or to distract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prey</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are brown, gray, or tan with diamond-shaped patches or bands that serve as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camouflage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can be between 1 foot and 8 feet long. </a:t>
            </a: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rattlesnake sheds its skin, or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molts</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Parts on the end of the rattle wear out and break off. New parts grow when the rattlesnake sheds. Most rattlesnakes have 8 to 10 parts. The more parts the rattle has, the louder it is.</a:t>
            </a: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7" name="Picture 16" descr="download (20).jpg"/>
          <p:cNvPicPr>
            <a:picLocks noChangeAspect="1"/>
          </p:cNvPicPr>
          <p:nvPr/>
        </p:nvPicPr>
        <p:blipFill>
          <a:blip r:embed="rId5" cstate="print"/>
          <a:stretch>
            <a:fillRect/>
          </a:stretch>
        </p:blipFill>
        <p:spPr>
          <a:xfrm>
            <a:off x="1143000" y="5560022"/>
            <a:ext cx="1671638" cy="1297978"/>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449983" cy="646331"/>
          </a:xfrm>
          <a:prstGeom prst="rect">
            <a:avLst/>
          </a:prstGeom>
        </p:spPr>
        <p:txBody>
          <a:bodyPr wrap="none">
            <a:spAutoFit/>
          </a:bodyPr>
          <a:lstStyle/>
          <a:p>
            <a:r>
              <a:rPr lang="en-US" sz="3600" b="1" u="sng" dirty="0" smtClean="0">
                <a:latin typeface="HelloBoxStitch" pitchFamily="2" charset="0"/>
                <a:ea typeface="HelloBoxStitch" pitchFamily="2" charset="0"/>
              </a:rPr>
              <a:t>The Rattlesnake</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3220"/>
          </a:xfrm>
          <a:prstGeom prst="rect">
            <a:avLst/>
          </a:prstGeom>
          <a:noFill/>
        </p:spPr>
        <p:txBody>
          <a:bodyPr wrap="square" rtlCol="0">
            <a:spAutoFit/>
          </a:bodyPr>
          <a:lstStyle/>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90600"/>
            <a:ext cx="4114800" cy="4678204"/>
          </a:xfrm>
          <a:prstGeom prst="rect">
            <a:avLst/>
          </a:prstGeom>
          <a:noFill/>
        </p:spPr>
        <p:txBody>
          <a:bodyPr wrap="square" rtlCol="0">
            <a:spAutoFit/>
          </a:bodyPr>
          <a:lstStyle/>
          <a:p>
            <a:pPr lvl="0" eaLnBrk="0" fontAlgn="base" hangingPunct="0">
              <a:spcBef>
                <a:spcPct val="0"/>
              </a:spcBef>
              <a:spcAft>
                <a:spcPct val="0"/>
              </a:spcAft>
            </a:pPr>
            <a:r>
              <a:rPr lang="en-US" sz="1400" dirty="0" smtClean="0">
                <a:latin typeface="Comic Sans MS" pitchFamily="66" charset="0"/>
              </a:rPr>
              <a:t>     </a:t>
            </a:r>
            <a:r>
              <a:rPr lang="en-US" sz="1400" dirty="0" smtClean="0">
                <a:latin typeface="Comic Sans MS" pitchFamily="66" charset="0"/>
                <a:ea typeface="Calibri" pitchFamily="34" charset="0"/>
                <a:cs typeface="Times New Roman" pitchFamily="18" charset="0"/>
              </a:rPr>
              <a:t>Their </a:t>
            </a:r>
            <a:r>
              <a:rPr lang="en-US" sz="1400" b="1" dirty="0" smtClean="0">
                <a:latin typeface="Comic Sans MS" pitchFamily="66" charset="0"/>
                <a:ea typeface="Calibri" pitchFamily="34" charset="0"/>
                <a:cs typeface="Times New Roman" pitchFamily="18" charset="0"/>
              </a:rPr>
              <a:t>strike </a:t>
            </a:r>
            <a:r>
              <a:rPr lang="en-US" sz="1400" b="1" dirty="0" smtClean="0">
                <a:latin typeface="Comic Sans MS" pitchFamily="66" charset="0"/>
                <a:ea typeface="Calibri" pitchFamily="34" charset="0"/>
                <a:cs typeface="Times New Roman" pitchFamily="18" charset="0"/>
              </a:rPr>
              <a:t>pose </a:t>
            </a:r>
            <a:r>
              <a:rPr lang="en-US" sz="1400" dirty="0" smtClean="0">
                <a:latin typeface="Comic Sans MS" pitchFamily="66" charset="0"/>
                <a:ea typeface="Calibri" pitchFamily="34" charset="0"/>
                <a:cs typeface="Times New Roman" pitchFamily="18" charset="0"/>
              </a:rPr>
              <a:t>is head and neck up, body </a:t>
            </a:r>
            <a:r>
              <a:rPr lang="en-US" sz="1400" dirty="0" smtClean="0">
                <a:latin typeface="Comic Sans MS" pitchFamily="66" charset="0"/>
                <a:ea typeface="Calibri" pitchFamily="34" charset="0"/>
                <a:cs typeface="Times New Roman" pitchFamily="18" charset="0"/>
              </a:rPr>
              <a:t>curled, </a:t>
            </a:r>
            <a:r>
              <a:rPr lang="en-US" sz="1400" dirty="0" smtClean="0">
                <a:latin typeface="Comic Sans MS" pitchFamily="66" charset="0"/>
                <a:ea typeface="Calibri" pitchFamily="34" charset="0"/>
                <a:cs typeface="Times New Roman" pitchFamily="18" charset="0"/>
              </a:rPr>
              <a:t>and rattle vibrating. The rattlesnake can attack from any position, even while slithering along the ground.</a:t>
            </a:r>
            <a:endParaRPr lang="en-US" sz="1400" dirty="0" smtClean="0">
              <a:latin typeface="Comic Sans MS" pitchFamily="66" charset="0"/>
            </a:endParaRPr>
          </a:p>
          <a:p>
            <a:pPr lvl="0" eaLnBrk="0" fontAlgn="base" hangingPunct="0">
              <a:spcBef>
                <a:spcPct val="0"/>
              </a:spcBef>
              <a:spcAft>
                <a:spcPct val="0"/>
              </a:spcAft>
            </a:pPr>
            <a:endParaRPr lang="en-US" sz="1400"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The </a:t>
            </a:r>
            <a:r>
              <a:rPr lang="en-US" sz="1400" dirty="0" smtClean="0">
                <a:latin typeface="Comic Sans MS" pitchFamily="66" charset="0"/>
                <a:ea typeface="Calibri" pitchFamily="34" charset="0"/>
                <a:cs typeface="Times New Roman" pitchFamily="18" charset="0"/>
              </a:rPr>
              <a:t>rattlesnake stores its </a:t>
            </a:r>
            <a:r>
              <a:rPr lang="en-US" sz="1400" b="1" dirty="0" smtClean="0">
                <a:latin typeface="Comic Sans MS" pitchFamily="66" charset="0"/>
                <a:ea typeface="Calibri" pitchFamily="34" charset="0"/>
                <a:cs typeface="Times New Roman" pitchFamily="18" charset="0"/>
              </a:rPr>
              <a:t>poisonous venom </a:t>
            </a:r>
            <a:r>
              <a:rPr lang="en-US" sz="1400" dirty="0" smtClean="0">
                <a:latin typeface="Comic Sans MS" pitchFamily="66" charset="0"/>
                <a:ea typeface="Calibri" pitchFamily="34" charset="0"/>
                <a:cs typeface="Times New Roman" pitchFamily="18" charset="0"/>
              </a:rPr>
              <a:t>in glands below and behind their eyes. When the rattlesnake bites prey, the muscles around the glands squeeze tightly, pushing venom through the hollow </a:t>
            </a:r>
            <a:r>
              <a:rPr lang="en-US" sz="1400" b="1" dirty="0" smtClean="0">
                <a:latin typeface="Comic Sans MS" pitchFamily="66" charset="0"/>
                <a:ea typeface="Calibri" pitchFamily="34" charset="0"/>
                <a:cs typeface="Times New Roman" pitchFamily="18" charset="0"/>
              </a:rPr>
              <a:t>fangs</a:t>
            </a:r>
            <a:r>
              <a:rPr lang="en-US" sz="1400" dirty="0" smtClean="0">
                <a:latin typeface="Comic Sans MS" pitchFamily="66" charset="0"/>
                <a:ea typeface="Calibri" pitchFamily="34" charset="0"/>
                <a:cs typeface="Times New Roman" pitchFamily="18" charset="0"/>
              </a:rPr>
              <a:t> and into its victim.  After the snake bites, the fangs fold back, where they’ll stay until needed again. </a:t>
            </a:r>
          </a:p>
          <a:p>
            <a:pPr lvl="0" eaLnBrk="0" fontAlgn="base" hangingPunct="0">
              <a:spcBef>
                <a:spcPct val="0"/>
              </a:spcBef>
              <a:spcAft>
                <a:spcPct val="0"/>
              </a:spcAft>
            </a:pPr>
            <a:endParaRPr lang="en-US" sz="1400" dirty="0" smtClean="0">
              <a:latin typeface="Comic Sans MS" pitchFamily="66" charset="0"/>
            </a:endParaRPr>
          </a:p>
          <a:p>
            <a:pPr lvl="0"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Rattlesnakes don’t have ears and can’t hear most sounds. They </a:t>
            </a:r>
            <a:r>
              <a:rPr lang="en-US" sz="1400" dirty="0" smtClean="0">
                <a:latin typeface="Comic Sans MS" pitchFamily="66" charset="0"/>
                <a:ea typeface="Calibri" pitchFamily="34" charset="0"/>
                <a:cs typeface="Times New Roman" pitchFamily="18" charset="0"/>
              </a:rPr>
              <a:t>can feel </a:t>
            </a:r>
            <a:r>
              <a:rPr lang="en-US" sz="1400" b="1" dirty="0" smtClean="0">
                <a:latin typeface="Comic Sans MS" pitchFamily="66" charset="0"/>
                <a:ea typeface="Calibri" pitchFamily="34" charset="0"/>
                <a:cs typeface="Times New Roman" pitchFamily="18" charset="0"/>
              </a:rPr>
              <a:t>vibrations</a:t>
            </a:r>
            <a:r>
              <a:rPr lang="en-US" sz="1400" dirty="0" smtClean="0">
                <a:latin typeface="Comic Sans MS" pitchFamily="66" charset="0"/>
                <a:ea typeface="Calibri" pitchFamily="34" charset="0"/>
                <a:cs typeface="Times New Roman" pitchFamily="18" charset="0"/>
              </a:rPr>
              <a:t> </a:t>
            </a:r>
            <a:r>
              <a:rPr lang="en-US" sz="1400" dirty="0" smtClean="0">
                <a:latin typeface="Comic Sans MS" pitchFamily="66" charset="0"/>
                <a:ea typeface="Calibri" pitchFamily="34" charset="0"/>
                <a:cs typeface="Times New Roman" pitchFamily="18" charset="0"/>
              </a:rPr>
              <a:t>in the ground.</a:t>
            </a:r>
          </a:p>
          <a:p>
            <a:pPr lvl="0" eaLnBrk="0" fontAlgn="base" hangingPunct="0">
              <a:spcBef>
                <a:spcPct val="0"/>
              </a:spcBef>
              <a:spcAft>
                <a:spcPct val="0"/>
              </a:spcAft>
            </a:pPr>
            <a:endParaRPr lang="en-US" sz="1400" dirty="0" smtClean="0">
              <a:latin typeface="Comic Sans MS" pitchFamily="66" charset="0"/>
              <a:cs typeface="Times New Roman" pitchFamily="18" charset="0"/>
            </a:endParaRPr>
          </a:p>
          <a:p>
            <a:pPr eaLnBrk="0" fontAlgn="base" hangingPunct="0">
              <a:spcBef>
                <a:spcPct val="0"/>
              </a:spcBef>
              <a:spcAft>
                <a:spcPct val="0"/>
              </a:spcAft>
            </a:pPr>
            <a:r>
              <a:rPr lang="en-US" sz="1400" dirty="0" smtClean="0">
                <a:latin typeface="Comic Sans MS" pitchFamily="66" charset="0"/>
                <a:ea typeface="Calibri" pitchFamily="34" charset="0"/>
                <a:cs typeface="Times New Roman" pitchFamily="18" charset="0"/>
              </a:rPr>
              <a:t>Rattlesnakes eat small animals </a:t>
            </a:r>
            <a:r>
              <a:rPr lang="en-US" sz="1400" dirty="0" smtClean="0">
                <a:latin typeface="Comic Sans MS" pitchFamily="66" charset="0"/>
                <a:ea typeface="Calibri" pitchFamily="34" charset="0"/>
                <a:cs typeface="Times New Roman" pitchFamily="18" charset="0"/>
              </a:rPr>
              <a:t>like</a:t>
            </a:r>
            <a:r>
              <a:rPr lang="en-US" sz="1400" dirty="0" smtClean="0">
                <a:latin typeface="Comic Sans MS" pitchFamily="66" charset="0"/>
                <a:ea typeface="Calibri" pitchFamily="34" charset="0"/>
                <a:cs typeface="Times New Roman" pitchFamily="18" charset="0"/>
              </a:rPr>
              <a:t> </a:t>
            </a:r>
            <a:r>
              <a:rPr lang="en-US" sz="1400" dirty="0" smtClean="0">
                <a:latin typeface="Comic Sans MS" pitchFamily="66" charset="0"/>
                <a:ea typeface="Calibri" pitchFamily="34" charset="0"/>
                <a:cs typeface="Times New Roman" pitchFamily="18" charset="0"/>
              </a:rPr>
              <a:t>rodents and ground birds.</a:t>
            </a:r>
            <a:endParaRPr lang="en-US" sz="1400" dirty="0" smtClean="0">
              <a:latin typeface="Comic Sans MS" pitchFamily="66" charset="0"/>
            </a:endParaRPr>
          </a:p>
          <a:p>
            <a:pPr lvl="0" eaLnBrk="0" fontAlgn="base" hangingPunct="0">
              <a:spcBef>
                <a:spcPct val="0"/>
              </a:spcBef>
              <a:spcAft>
                <a:spcPct val="0"/>
              </a:spcAft>
            </a:pPr>
            <a:endParaRPr lang="en-US" sz="1400" dirty="0" smtClean="0">
              <a:latin typeface="Comic Sans MS" pitchFamily="66" charset="0"/>
            </a:endParaRPr>
          </a:p>
          <a:p>
            <a:endParaRPr lang="en-US" dirty="0"/>
          </a:p>
        </p:txBody>
      </p:sp>
      <p:sp>
        <p:nvSpPr>
          <p:cNvPr id="12" name="Rectangle 11"/>
          <p:cNvSpPr/>
          <p:nvPr/>
        </p:nvSpPr>
        <p:spPr>
          <a:xfrm>
            <a:off x="5694017" y="0"/>
            <a:ext cx="3449983" cy="646331"/>
          </a:xfrm>
          <a:prstGeom prst="rect">
            <a:avLst/>
          </a:prstGeom>
        </p:spPr>
        <p:txBody>
          <a:bodyPr wrap="none">
            <a:spAutoFit/>
          </a:bodyPr>
          <a:lstStyle/>
          <a:p>
            <a:r>
              <a:rPr lang="en-US" sz="3600" b="1" u="sng" dirty="0" smtClean="0">
                <a:latin typeface="HelloBoxStitch" pitchFamily="2" charset="0"/>
                <a:ea typeface="HelloBoxStitch" pitchFamily="2" charset="0"/>
              </a:rPr>
              <a:t>The Rattlesnake</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rattlesnake.jpg"/>
          <p:cNvPicPr>
            <a:picLocks noChangeAspect="1"/>
          </p:cNvPicPr>
          <p:nvPr/>
        </p:nvPicPr>
        <p:blipFill>
          <a:blip r:embed="rId4" cstate="print"/>
          <a:stretch>
            <a:fillRect/>
          </a:stretch>
        </p:blipFill>
        <p:spPr>
          <a:xfrm>
            <a:off x="304800" y="152400"/>
            <a:ext cx="533400" cy="666905"/>
          </a:xfrm>
          <a:prstGeom prst="rect">
            <a:avLst/>
          </a:prstGeom>
        </p:spPr>
      </p:pic>
      <p:pic>
        <p:nvPicPr>
          <p:cNvPr id="16" name="Picture 15" descr="rattlesnake.jpg"/>
          <p:cNvPicPr>
            <a:picLocks noChangeAspect="1"/>
          </p:cNvPicPr>
          <p:nvPr/>
        </p:nvPicPr>
        <p:blipFill>
          <a:blip r:embed="rId4" cstate="print"/>
          <a:stretch>
            <a:fillRect/>
          </a:stretch>
        </p:blipFill>
        <p:spPr>
          <a:xfrm>
            <a:off x="5029200" y="152400"/>
            <a:ext cx="533400" cy="666905"/>
          </a:xfrm>
          <a:prstGeom prst="rect">
            <a:avLst/>
          </a:prstGeom>
        </p:spPr>
      </p:pic>
      <p:sp>
        <p:nvSpPr>
          <p:cNvPr id="77826" name="Rectangle 2"/>
          <p:cNvSpPr>
            <a:spLocks noChangeArrowheads="1"/>
          </p:cNvSpPr>
          <p:nvPr/>
        </p:nvSpPr>
        <p:spPr bwMode="auto">
          <a:xfrm>
            <a:off x="304800" y="990600"/>
            <a:ext cx="41148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are animals that live in the desert.</a:t>
            </a: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rattlesnake is a snake that has a rattle. It is found at the tip of the rattlesnake’s tail. The snake uses the rattle to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scare other animals or</a:t>
            </a:r>
            <a:r>
              <a:rPr kumimoji="0" lang="en-US"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to trick their prey.</a:t>
            </a:r>
            <a:endPar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are brown, gray, or tan with diamond-shaped patches or bands that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help them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camouflage</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can be between 1 foot and 8 feet long. </a:t>
            </a: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rattlesnake sheds its skin, or </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molts</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Parts on the end of the rattle wear out and break off. New parts grow when the rattlesnake sheds. Most rattlesnakes have 8 to 10 parts. The more parts the rattle has, the louder it is.</a:t>
            </a: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7" name="Picture 16" descr="download (20).jpg"/>
          <p:cNvPicPr>
            <a:picLocks noChangeAspect="1"/>
          </p:cNvPicPr>
          <p:nvPr/>
        </p:nvPicPr>
        <p:blipFill>
          <a:blip r:embed="rId5" cstate="print"/>
          <a:stretch>
            <a:fillRect/>
          </a:stretch>
        </p:blipFill>
        <p:spPr>
          <a:xfrm>
            <a:off x="1143000" y="5560022"/>
            <a:ext cx="1671638" cy="1297978"/>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449983" cy="646331"/>
          </a:xfrm>
          <a:prstGeom prst="rect">
            <a:avLst/>
          </a:prstGeom>
        </p:spPr>
        <p:txBody>
          <a:bodyPr wrap="none">
            <a:spAutoFit/>
          </a:bodyPr>
          <a:lstStyle/>
          <a:p>
            <a:r>
              <a:rPr lang="en-US" sz="3600" b="1" u="sng" dirty="0" smtClean="0">
                <a:latin typeface="HelloBoxStitch" pitchFamily="2" charset="0"/>
                <a:ea typeface="HelloBoxStitch" pitchFamily="2" charset="0"/>
              </a:rPr>
              <a:t>The Rattlesnake</a:t>
            </a:r>
            <a:endParaRPr lang="en-US" sz="36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3220"/>
          </a:xfrm>
          <a:prstGeom prst="rect">
            <a:avLst/>
          </a:prstGeom>
          <a:noFill/>
        </p:spPr>
        <p:txBody>
          <a:bodyPr wrap="square" rtlCol="0">
            <a:spAutoFit/>
          </a:bodyPr>
          <a:lstStyle/>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90600"/>
            <a:ext cx="4114800" cy="4739759"/>
          </a:xfrm>
          <a:prstGeom prst="rect">
            <a:avLst/>
          </a:prstGeom>
          <a:noFill/>
        </p:spPr>
        <p:txBody>
          <a:bodyPr wrap="square" rtlCol="0">
            <a:spAutoFit/>
          </a:bodyPr>
          <a:lstStyle/>
          <a:p>
            <a:pPr lvl="0" eaLnBrk="0" fontAlgn="base" hangingPunct="0">
              <a:spcBef>
                <a:spcPct val="0"/>
              </a:spcBef>
              <a:spcAft>
                <a:spcPct val="0"/>
              </a:spcAft>
              <a:buFont typeface="Courier New" pitchFamily="49" charset="0"/>
              <a:buChar char="o"/>
            </a:pPr>
            <a:r>
              <a:rPr lang="en-US" dirty="0" smtClean="0">
                <a:latin typeface="Comic Sans MS" pitchFamily="66" charset="0"/>
              </a:rPr>
              <a:t> </a:t>
            </a:r>
            <a:r>
              <a:rPr lang="en-US" dirty="0" smtClean="0">
                <a:latin typeface="Comic Sans MS" pitchFamily="66" charset="0"/>
                <a:ea typeface="Calibri" pitchFamily="34" charset="0"/>
                <a:cs typeface="Times New Roman" pitchFamily="18" charset="0"/>
              </a:rPr>
              <a:t>Their </a:t>
            </a:r>
            <a:r>
              <a:rPr lang="en-US" b="1" dirty="0" smtClean="0">
                <a:latin typeface="Comic Sans MS" pitchFamily="66" charset="0"/>
                <a:ea typeface="Calibri" pitchFamily="34" charset="0"/>
                <a:cs typeface="Times New Roman" pitchFamily="18" charset="0"/>
              </a:rPr>
              <a:t>strike </a:t>
            </a:r>
            <a:r>
              <a:rPr lang="en-US" b="1" dirty="0" smtClean="0">
                <a:latin typeface="Comic Sans MS" pitchFamily="66" charset="0"/>
                <a:ea typeface="Calibri" pitchFamily="34" charset="0"/>
                <a:cs typeface="Times New Roman" pitchFamily="18" charset="0"/>
              </a:rPr>
              <a:t>pose </a:t>
            </a:r>
            <a:r>
              <a:rPr lang="en-US" dirty="0" smtClean="0">
                <a:latin typeface="Comic Sans MS" pitchFamily="66" charset="0"/>
                <a:ea typeface="Calibri" pitchFamily="34" charset="0"/>
                <a:cs typeface="Times New Roman" pitchFamily="18" charset="0"/>
              </a:rPr>
              <a:t>is head and neck up, body </a:t>
            </a:r>
            <a:r>
              <a:rPr lang="en-US" dirty="0" smtClean="0">
                <a:latin typeface="Comic Sans MS" pitchFamily="66" charset="0"/>
                <a:ea typeface="Calibri" pitchFamily="34" charset="0"/>
                <a:cs typeface="Times New Roman" pitchFamily="18" charset="0"/>
              </a:rPr>
              <a:t>curled, </a:t>
            </a:r>
            <a:r>
              <a:rPr lang="en-US" dirty="0" smtClean="0">
                <a:latin typeface="Comic Sans MS" pitchFamily="66" charset="0"/>
                <a:ea typeface="Calibri" pitchFamily="34" charset="0"/>
                <a:cs typeface="Times New Roman" pitchFamily="18" charset="0"/>
              </a:rPr>
              <a:t>and rattle </a:t>
            </a:r>
            <a:r>
              <a:rPr lang="en-US" dirty="0" smtClean="0">
                <a:latin typeface="Comic Sans MS" pitchFamily="66" charset="0"/>
                <a:ea typeface="Calibri" pitchFamily="34" charset="0"/>
                <a:cs typeface="Times New Roman" pitchFamily="18" charset="0"/>
              </a:rPr>
              <a:t>shaking</a:t>
            </a:r>
            <a:r>
              <a:rPr lang="en-US" dirty="0" smtClean="0">
                <a:latin typeface="Comic Sans MS" pitchFamily="66" charset="0"/>
                <a:ea typeface="Calibri" pitchFamily="34" charset="0"/>
                <a:cs typeface="Times New Roman" pitchFamily="18" charset="0"/>
              </a:rPr>
              <a:t>. </a:t>
            </a:r>
            <a:endParaRPr lang="en-US" dirty="0" smtClean="0">
              <a:latin typeface="Comic Sans MS" pitchFamily="66" charset="0"/>
            </a:endParaRPr>
          </a:p>
          <a:p>
            <a:pPr lvl="0" eaLnBrk="0" fontAlgn="base" hangingPunct="0">
              <a:spcBef>
                <a:spcPct val="0"/>
              </a:spcBef>
              <a:spcAft>
                <a:spcPct val="0"/>
              </a:spcAft>
              <a:buFont typeface="Courier New" pitchFamily="49" charset="0"/>
              <a:buChar char="o"/>
            </a:pPr>
            <a:endParaRPr lang="en-US"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r>
              <a:rPr lang="en-US" dirty="0" smtClean="0">
                <a:latin typeface="Comic Sans MS" pitchFamily="66" charset="0"/>
                <a:ea typeface="Calibri" pitchFamily="34" charset="0"/>
                <a:cs typeface="Times New Roman" pitchFamily="18" charset="0"/>
              </a:rPr>
              <a:t>They have fangs.</a:t>
            </a:r>
          </a:p>
          <a:p>
            <a:pPr lvl="0" eaLnBrk="0" fontAlgn="base" hangingPunct="0">
              <a:spcBef>
                <a:spcPct val="0"/>
              </a:spcBef>
              <a:spcAft>
                <a:spcPct val="0"/>
              </a:spcAft>
              <a:buFont typeface="Courier New" pitchFamily="49" charset="0"/>
              <a:buChar char="o"/>
            </a:pPr>
            <a:endParaRPr lang="en-US"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r>
              <a:rPr lang="en-US" dirty="0" smtClean="0">
                <a:latin typeface="Comic Sans MS" pitchFamily="66" charset="0"/>
                <a:ea typeface="Calibri" pitchFamily="34" charset="0"/>
                <a:cs typeface="Times New Roman" pitchFamily="18" charset="0"/>
              </a:rPr>
              <a:t>They have poison that comes out of their fangs.</a:t>
            </a:r>
            <a:endParaRPr lang="en-US"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endParaRPr lang="en-US" dirty="0" smtClean="0">
              <a:latin typeface="Comic Sans MS" pitchFamily="66" charset="0"/>
            </a:endParaRPr>
          </a:p>
          <a:p>
            <a:pPr lvl="0" eaLnBrk="0" fontAlgn="base" hangingPunct="0">
              <a:spcBef>
                <a:spcPct val="0"/>
              </a:spcBef>
              <a:spcAft>
                <a:spcPct val="0"/>
              </a:spcAft>
              <a:buFont typeface="Courier New" pitchFamily="49" charset="0"/>
              <a:buChar char="o"/>
            </a:pPr>
            <a:r>
              <a:rPr lang="en-US" dirty="0" smtClean="0">
                <a:latin typeface="Comic Sans MS" pitchFamily="66" charset="0"/>
                <a:ea typeface="Calibri" pitchFamily="34" charset="0"/>
                <a:cs typeface="Times New Roman" pitchFamily="18" charset="0"/>
              </a:rPr>
              <a:t>Rattlesnakes don’t have ears and can’t hear most sounds. </a:t>
            </a:r>
            <a:endParaRPr lang="en-US"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endParaRPr lang="en-US" dirty="0" smtClean="0">
              <a:latin typeface="Comic Sans MS" pitchFamily="66" charset="0"/>
              <a:ea typeface="Calibri" pitchFamily="34" charset="0"/>
              <a:cs typeface="Times New Roman" pitchFamily="18" charset="0"/>
            </a:endParaRPr>
          </a:p>
          <a:p>
            <a:pPr lvl="0" eaLnBrk="0" fontAlgn="base" hangingPunct="0">
              <a:spcBef>
                <a:spcPct val="0"/>
              </a:spcBef>
              <a:spcAft>
                <a:spcPct val="0"/>
              </a:spcAft>
              <a:buFont typeface="Courier New" pitchFamily="49" charset="0"/>
              <a:buChar char="o"/>
            </a:pPr>
            <a:r>
              <a:rPr lang="en-US" dirty="0" smtClean="0">
                <a:latin typeface="Comic Sans MS" pitchFamily="66" charset="0"/>
                <a:ea typeface="Calibri" pitchFamily="34" charset="0"/>
                <a:cs typeface="Times New Roman" pitchFamily="18" charset="0"/>
              </a:rPr>
              <a:t>They can feel thing</a:t>
            </a:r>
            <a:r>
              <a:rPr lang="en-US" dirty="0" smtClean="0">
                <a:latin typeface="Comic Sans MS" pitchFamily="66" charset="0"/>
                <a:ea typeface="Calibri" pitchFamily="34" charset="0"/>
                <a:cs typeface="Times New Roman" pitchFamily="18" charset="0"/>
              </a:rPr>
              <a:t>s</a:t>
            </a:r>
            <a:r>
              <a:rPr lang="en-US" b="1" dirty="0" smtClean="0">
                <a:latin typeface="Comic Sans MS" pitchFamily="66" charset="0"/>
                <a:ea typeface="Calibri" pitchFamily="34" charset="0"/>
                <a:cs typeface="Times New Roman" pitchFamily="18" charset="0"/>
              </a:rPr>
              <a:t> i</a:t>
            </a:r>
            <a:r>
              <a:rPr lang="en-US" dirty="0" smtClean="0">
                <a:latin typeface="Comic Sans MS" pitchFamily="66" charset="0"/>
                <a:ea typeface="Calibri" pitchFamily="34" charset="0"/>
                <a:cs typeface="Times New Roman" pitchFamily="18" charset="0"/>
              </a:rPr>
              <a:t>n</a:t>
            </a:r>
            <a:r>
              <a:rPr lang="en-US" b="1" dirty="0" smtClean="0">
                <a:latin typeface="Comic Sans MS" pitchFamily="66" charset="0"/>
                <a:ea typeface="Calibri" pitchFamily="34" charset="0"/>
                <a:cs typeface="Times New Roman" pitchFamily="18" charset="0"/>
              </a:rPr>
              <a:t> </a:t>
            </a:r>
            <a:r>
              <a:rPr lang="en-US" dirty="0" smtClean="0">
                <a:latin typeface="Comic Sans MS" pitchFamily="66" charset="0"/>
                <a:ea typeface="Calibri" pitchFamily="34" charset="0"/>
                <a:cs typeface="Times New Roman" pitchFamily="18" charset="0"/>
              </a:rPr>
              <a:t>the </a:t>
            </a:r>
            <a:r>
              <a:rPr lang="en-US" dirty="0" smtClean="0">
                <a:latin typeface="Comic Sans MS" pitchFamily="66" charset="0"/>
                <a:ea typeface="Calibri" pitchFamily="34" charset="0"/>
                <a:cs typeface="Times New Roman" pitchFamily="18" charset="0"/>
              </a:rPr>
              <a:t>ground.</a:t>
            </a:r>
          </a:p>
          <a:p>
            <a:pPr lvl="0" eaLnBrk="0" fontAlgn="base" hangingPunct="0">
              <a:spcBef>
                <a:spcPct val="0"/>
              </a:spcBef>
              <a:spcAft>
                <a:spcPct val="0"/>
              </a:spcAft>
              <a:buFont typeface="Courier New" pitchFamily="49" charset="0"/>
              <a:buChar char="o"/>
            </a:pPr>
            <a:endParaRPr lang="en-US" dirty="0" smtClean="0">
              <a:latin typeface="Comic Sans MS" pitchFamily="66" charset="0"/>
              <a:cs typeface="Times New Roman" pitchFamily="18" charset="0"/>
            </a:endParaRPr>
          </a:p>
          <a:p>
            <a:pPr eaLnBrk="0" fontAlgn="base" hangingPunct="0">
              <a:spcBef>
                <a:spcPct val="0"/>
              </a:spcBef>
              <a:spcAft>
                <a:spcPct val="0"/>
              </a:spcAft>
              <a:buFont typeface="Courier New" pitchFamily="49" charset="0"/>
              <a:buChar char="o"/>
            </a:pPr>
            <a:r>
              <a:rPr lang="en-US" dirty="0" smtClean="0">
                <a:latin typeface="Comic Sans MS" pitchFamily="66" charset="0"/>
                <a:ea typeface="Calibri" pitchFamily="34" charset="0"/>
                <a:cs typeface="Times New Roman" pitchFamily="18" charset="0"/>
              </a:rPr>
              <a:t>Rattlesnakes eat </a:t>
            </a:r>
            <a:r>
              <a:rPr lang="en-US" dirty="0" smtClean="0">
                <a:latin typeface="Comic Sans MS" pitchFamily="66" charset="0"/>
                <a:ea typeface="Calibri" pitchFamily="34" charset="0"/>
                <a:cs typeface="Times New Roman" pitchFamily="18" charset="0"/>
              </a:rPr>
              <a:t>rodents </a:t>
            </a:r>
            <a:r>
              <a:rPr lang="en-US" dirty="0" smtClean="0">
                <a:latin typeface="Comic Sans MS" pitchFamily="66" charset="0"/>
                <a:ea typeface="Calibri" pitchFamily="34" charset="0"/>
                <a:cs typeface="Times New Roman" pitchFamily="18" charset="0"/>
              </a:rPr>
              <a:t>and ground birds.</a:t>
            </a:r>
            <a:endParaRPr lang="en-US" dirty="0" smtClean="0">
              <a:latin typeface="Comic Sans MS" pitchFamily="66" charset="0"/>
            </a:endParaRPr>
          </a:p>
          <a:p>
            <a:pPr lvl="0" eaLnBrk="0" fontAlgn="base" hangingPunct="0">
              <a:spcBef>
                <a:spcPct val="0"/>
              </a:spcBef>
              <a:spcAft>
                <a:spcPct val="0"/>
              </a:spcAft>
            </a:pPr>
            <a:endParaRPr lang="en-US" sz="1400" dirty="0" smtClean="0">
              <a:latin typeface="Comic Sans MS" pitchFamily="66" charset="0"/>
            </a:endParaRPr>
          </a:p>
          <a:p>
            <a:endParaRPr lang="en-US" dirty="0"/>
          </a:p>
        </p:txBody>
      </p:sp>
      <p:sp>
        <p:nvSpPr>
          <p:cNvPr id="12" name="Rectangle 11"/>
          <p:cNvSpPr/>
          <p:nvPr/>
        </p:nvSpPr>
        <p:spPr>
          <a:xfrm>
            <a:off x="5694017" y="0"/>
            <a:ext cx="3449983" cy="646331"/>
          </a:xfrm>
          <a:prstGeom prst="rect">
            <a:avLst/>
          </a:prstGeom>
        </p:spPr>
        <p:txBody>
          <a:bodyPr wrap="none">
            <a:spAutoFit/>
          </a:bodyPr>
          <a:lstStyle/>
          <a:p>
            <a:r>
              <a:rPr lang="en-US" sz="3600" b="1" u="sng" dirty="0" smtClean="0">
                <a:latin typeface="HelloBoxStitch" pitchFamily="2" charset="0"/>
                <a:ea typeface="HelloBoxStitch" pitchFamily="2" charset="0"/>
              </a:rPr>
              <a:t>The Rattlesnake</a:t>
            </a:r>
            <a:endParaRPr lang="en-US" sz="36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rattlesnake.jpg"/>
          <p:cNvPicPr>
            <a:picLocks noChangeAspect="1"/>
          </p:cNvPicPr>
          <p:nvPr/>
        </p:nvPicPr>
        <p:blipFill>
          <a:blip r:embed="rId4" cstate="print"/>
          <a:stretch>
            <a:fillRect/>
          </a:stretch>
        </p:blipFill>
        <p:spPr>
          <a:xfrm>
            <a:off x="304800" y="152400"/>
            <a:ext cx="533400" cy="666905"/>
          </a:xfrm>
          <a:prstGeom prst="rect">
            <a:avLst/>
          </a:prstGeom>
        </p:spPr>
      </p:pic>
      <p:pic>
        <p:nvPicPr>
          <p:cNvPr id="16" name="Picture 15" descr="rattlesnake.jpg"/>
          <p:cNvPicPr>
            <a:picLocks noChangeAspect="1"/>
          </p:cNvPicPr>
          <p:nvPr/>
        </p:nvPicPr>
        <p:blipFill>
          <a:blip r:embed="rId4" cstate="print"/>
          <a:stretch>
            <a:fillRect/>
          </a:stretch>
        </p:blipFill>
        <p:spPr>
          <a:xfrm>
            <a:off x="5029200" y="152400"/>
            <a:ext cx="533400" cy="666905"/>
          </a:xfrm>
          <a:prstGeom prst="rect">
            <a:avLst/>
          </a:prstGeom>
        </p:spPr>
      </p:pic>
      <p:sp>
        <p:nvSpPr>
          <p:cNvPr id="77826" name="Rectangle 2"/>
          <p:cNvSpPr>
            <a:spLocks noChangeArrowheads="1"/>
          </p:cNvSpPr>
          <p:nvPr/>
        </p:nvSpPr>
        <p:spPr bwMode="auto">
          <a:xfrm>
            <a:off x="304800" y="914400"/>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live in the desert.</a:t>
            </a:r>
            <a:endParaRPr kumimoji="0" lang="en-US"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endPar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It has a rattle to scare or trick animals.</a:t>
            </a:r>
            <a:endPar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endParaRPr kumimoji="0" lang="en-US"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are brown, gray, or tan with diamond-shaped </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patches.</a:t>
            </a:r>
            <a:endPar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endParaRPr kumimoji="0" lang="en-US"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Rattlesnakes </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is 1 </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foot </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to </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 feet long. </a:t>
            </a:r>
            <a:endParaRPr kumimoji="0" lang="en-US"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endPar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rattlesnake sheds its </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skin.</a:t>
            </a: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endParaRPr lang="en-US" dirty="0" smtClean="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more parts the rattle has, the louder it is.</a:t>
            </a:r>
            <a:endParaRPr kumimoji="0" lang="en-US"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7" name="Picture 16" descr="download (20).jpg"/>
          <p:cNvPicPr>
            <a:picLocks noChangeAspect="1"/>
          </p:cNvPicPr>
          <p:nvPr/>
        </p:nvPicPr>
        <p:blipFill>
          <a:blip r:embed="rId5" cstate="print"/>
          <a:stretch>
            <a:fillRect/>
          </a:stretch>
        </p:blipFill>
        <p:spPr>
          <a:xfrm>
            <a:off x="1143000" y="5560022"/>
            <a:ext cx="1671638" cy="1297978"/>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mages (7).jpg"/>
          <p:cNvPicPr>
            <a:picLocks noChangeAspect="1"/>
          </p:cNvPicPr>
          <p:nvPr/>
        </p:nvPicPr>
        <p:blipFill>
          <a:blip r:embed="rId2" cstate="print"/>
          <a:stretch>
            <a:fillRect/>
          </a:stretch>
        </p:blipFill>
        <p:spPr>
          <a:xfrm>
            <a:off x="2133600" y="1600200"/>
            <a:ext cx="4438650" cy="4302376"/>
          </a:xfrm>
          <a:prstGeom prst="rect">
            <a:avLst/>
          </a:prstGeom>
        </p:spPr>
      </p:pic>
      <p:sp>
        <p:nvSpPr>
          <p:cNvPr id="4" name="TextBox 3"/>
          <p:cNvSpPr txBox="1"/>
          <p:nvPr/>
        </p:nvSpPr>
        <p:spPr>
          <a:xfrm>
            <a:off x="304800" y="0"/>
            <a:ext cx="8395247" cy="923330"/>
          </a:xfrm>
          <a:prstGeom prst="rect">
            <a:avLst/>
          </a:prstGeom>
          <a:noFill/>
        </p:spPr>
        <p:txBody>
          <a:bodyPr wrap="none" rtlCol="0">
            <a:spAutoFit/>
          </a:bodyPr>
          <a:lstStyle/>
          <a:p>
            <a:r>
              <a:rPr lang="en-US" sz="5400" b="1" u="sng" dirty="0" smtClean="0">
                <a:latin typeface="HelloBoxStitch" pitchFamily="2" charset="0"/>
                <a:ea typeface="HelloBoxStitch" pitchFamily="2" charset="0"/>
              </a:rPr>
              <a:t>Diagram of the Rattlesnake</a:t>
            </a:r>
            <a:r>
              <a:rPr lang="en-US" sz="3600" b="1" u="sng" dirty="0" smtClean="0">
                <a:latin typeface="the bubble letters" pitchFamily="2" charset="0"/>
              </a:rPr>
              <a:t>:</a:t>
            </a:r>
            <a:endParaRPr lang="en-US" sz="3600" b="1" u="sng" dirty="0">
              <a:latin typeface="the bubble letters" pitchFamily="2" charset="0"/>
            </a:endParaRPr>
          </a:p>
        </p:txBody>
      </p:sp>
      <p:sp>
        <p:nvSpPr>
          <p:cNvPr id="7" name="Rounded Rectangle 6"/>
          <p:cNvSpPr/>
          <p:nvPr/>
        </p:nvSpPr>
        <p:spPr>
          <a:xfrm>
            <a:off x="0" y="5410200"/>
            <a:ext cx="2438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2057400"/>
            <a:ext cx="1828800" cy="6858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477000" y="1143000"/>
            <a:ext cx="1752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3124200" y="6096000"/>
            <a:ext cx="15240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858000" y="5029200"/>
            <a:ext cx="12954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914400" y="914400"/>
            <a:ext cx="1371600" cy="762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828800" y="2362200"/>
            <a:ext cx="381000" cy="152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219200" y="3505200"/>
            <a:ext cx="1066800" cy="1905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828800" y="1676400"/>
            <a:ext cx="1295400" cy="685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800600" y="4191000"/>
            <a:ext cx="20574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943600" y="1524000"/>
            <a:ext cx="533400" cy="152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2895600" y="4800600"/>
            <a:ext cx="228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0"/>
            <a:ext cx="4144083" cy="923330"/>
          </a:xfrm>
          <a:prstGeom prst="rect">
            <a:avLst/>
          </a:prstGeom>
        </p:spPr>
        <p:txBody>
          <a:bodyPr wrap="none">
            <a:spAutoFit/>
          </a:bodyPr>
          <a:lstStyle/>
          <a:p>
            <a:r>
              <a:rPr lang="en-US" sz="5400" b="1" u="sng" dirty="0" smtClean="0">
                <a:latin typeface="HelloBoxStitch" pitchFamily="2" charset="0"/>
                <a:ea typeface="HelloBoxStitch" pitchFamily="2" charset="0"/>
              </a:rPr>
              <a:t>Rattlesnakes</a:t>
            </a:r>
            <a:endParaRPr lang="en-US" sz="5400" b="1" u="sng" dirty="0">
              <a:latin typeface="HelloBoxStitch" pitchFamily="2" charset="0"/>
              <a:ea typeface="HelloBoxStitch" pitchFamily="2" charset="0"/>
            </a:endParaRPr>
          </a:p>
        </p:txBody>
      </p:sp>
      <p:sp>
        <p:nvSpPr>
          <p:cNvPr id="6" name="Rectangle 5"/>
          <p:cNvSpPr/>
          <p:nvPr/>
        </p:nvSpPr>
        <p:spPr>
          <a:xfrm>
            <a:off x="381000" y="1524000"/>
            <a:ext cx="1390124" cy="923330"/>
          </a:xfrm>
          <a:prstGeom prst="rect">
            <a:avLst/>
          </a:prstGeom>
        </p:spPr>
        <p:txBody>
          <a:bodyPr wrap="none">
            <a:spAutoFit/>
          </a:bodyPr>
          <a:lstStyle/>
          <a:p>
            <a:r>
              <a:rPr lang="en-US" sz="5400" b="1" u="sng" dirty="0" smtClean="0">
                <a:latin typeface="HelloBoxStitch" pitchFamily="2" charset="0"/>
                <a:ea typeface="HelloBoxStitch" pitchFamily="2" charset="0"/>
              </a:rPr>
              <a:t>Can</a:t>
            </a:r>
            <a:r>
              <a:rPr lang="en-US" sz="3600" b="1" u="sng" dirty="0" smtClean="0">
                <a:latin typeface="the bubble letters" pitchFamily="2" charset="0"/>
              </a:rPr>
              <a:t> </a:t>
            </a:r>
          </a:p>
        </p:txBody>
      </p:sp>
      <p:sp>
        <p:nvSpPr>
          <p:cNvPr id="7" name="Rectangle 6"/>
          <p:cNvSpPr/>
          <p:nvPr/>
        </p:nvSpPr>
        <p:spPr>
          <a:xfrm>
            <a:off x="3581400" y="1371600"/>
            <a:ext cx="1590500" cy="923330"/>
          </a:xfrm>
          <a:prstGeom prst="rect">
            <a:avLst/>
          </a:prstGeom>
        </p:spPr>
        <p:txBody>
          <a:bodyPr wrap="none">
            <a:spAutoFit/>
          </a:bodyPr>
          <a:lstStyle/>
          <a:p>
            <a:r>
              <a:rPr lang="en-US" sz="5400" b="1" u="sng" dirty="0" smtClean="0">
                <a:latin typeface="HelloBoxStitch" pitchFamily="2" charset="0"/>
                <a:ea typeface="HelloBoxStitch" pitchFamily="2" charset="0"/>
              </a:rPr>
              <a:t>have</a:t>
            </a:r>
            <a:endParaRPr lang="en-US" sz="5400" dirty="0">
              <a:latin typeface="HelloBoxStitch" pitchFamily="2" charset="0"/>
              <a:ea typeface="HelloBoxStitch" pitchFamily="2" charset="0"/>
            </a:endParaRPr>
          </a:p>
        </p:txBody>
      </p:sp>
      <p:sp>
        <p:nvSpPr>
          <p:cNvPr id="8" name="Rectangle 7"/>
          <p:cNvSpPr/>
          <p:nvPr/>
        </p:nvSpPr>
        <p:spPr>
          <a:xfrm>
            <a:off x="7162800" y="1447800"/>
            <a:ext cx="1181734" cy="923330"/>
          </a:xfrm>
          <a:prstGeom prst="rect">
            <a:avLst/>
          </a:prstGeom>
        </p:spPr>
        <p:txBody>
          <a:bodyPr wrap="none">
            <a:spAutoFit/>
          </a:bodyPr>
          <a:lstStyle/>
          <a:p>
            <a:r>
              <a:rPr lang="en-US" sz="5400" b="1" u="sng" dirty="0" smtClean="0">
                <a:latin typeface="HelloBoxStitch" pitchFamily="2" charset="0"/>
                <a:ea typeface="HelloBoxStitch" pitchFamily="2" charset="0"/>
              </a:rPr>
              <a:t>are</a:t>
            </a:r>
            <a:endParaRPr lang="en-US" sz="5400" dirty="0">
              <a:latin typeface="HelloBoxStitch" pitchFamily="2" charset="0"/>
              <a:ea typeface="HelloBoxStitch" pitchFamily="2" charset="0"/>
            </a:endParaRPr>
          </a:p>
        </p:txBody>
      </p:sp>
      <p:cxnSp>
        <p:nvCxnSpPr>
          <p:cNvPr id="10" name="Straight Connector 9"/>
          <p:cNvCxnSpPr/>
          <p:nvPr/>
        </p:nvCxnSpPr>
        <p:spPr>
          <a:xfrm>
            <a:off x="990600" y="1371600"/>
            <a:ext cx="6781800" cy="76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914400"/>
            <a:ext cx="0" cy="4572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1676400" y="2438400"/>
            <a:ext cx="5791200" cy="15240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HelloBoxStitch" pitchFamily="2" charset="0"/>
                <a:ea typeface="HelloBoxStitch" pitchFamily="2" charset="0"/>
              </a:rPr>
              <a:t>Rattlesnakes</a:t>
            </a:r>
            <a:endParaRPr lang="en-US" sz="5400" dirty="0">
              <a:latin typeface="HelloBoxStitch" pitchFamily="2" charset="0"/>
              <a:ea typeface="HelloBoxStitch" pitchFamily="2" charset="0"/>
            </a:endParaRPr>
          </a:p>
        </p:txBody>
      </p:sp>
      <p:pic>
        <p:nvPicPr>
          <p:cNvPr id="6" name="Picture 5" descr="rattlesnake.jpg"/>
          <p:cNvPicPr>
            <a:picLocks noChangeAspect="1"/>
          </p:cNvPicPr>
          <p:nvPr/>
        </p:nvPicPr>
        <p:blipFill>
          <a:blip r:embed="rId2" cstate="print"/>
          <a:stretch>
            <a:fillRect/>
          </a:stretch>
        </p:blipFill>
        <p:spPr>
          <a:xfrm>
            <a:off x="0" y="4571469"/>
            <a:ext cx="1828800" cy="22865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7338869"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Coyote</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34" y="0"/>
            <a:ext cx="9098966" cy="923330"/>
          </a:xfrm>
          <a:prstGeom prst="rect">
            <a:avLst/>
          </a:prstGeom>
        </p:spPr>
        <p:txBody>
          <a:bodyPr wrap="none">
            <a:spAutoFit/>
          </a:bodyPr>
          <a:lstStyle/>
          <a:p>
            <a:r>
              <a:rPr lang="en-US" sz="5400" b="1" u="sng" dirty="0" smtClean="0">
                <a:latin typeface="HelloBoxStitch" pitchFamily="2" charset="0"/>
                <a:ea typeface="HelloBoxStitch" pitchFamily="2" charset="0"/>
              </a:rPr>
              <a:t>Life Cycle of the Rattlesnake</a:t>
            </a:r>
            <a:r>
              <a:rPr lang="en-US" sz="3200" b="1" u="sng" dirty="0" smtClean="0">
                <a:latin typeface="the bubble letters" pitchFamily="2" charset="0"/>
              </a:rPr>
              <a:t>:</a:t>
            </a:r>
            <a:endParaRPr lang="en-US" sz="3200" b="1" u="sng" dirty="0">
              <a:latin typeface="the bubble letters" pitchFamily="2"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5715000" y="2514600"/>
            <a:ext cx="2819400" cy="3352800"/>
          </a:xfrm>
          <a:prstGeom prst="star6">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152400" y="0"/>
            <a:ext cx="4237057" cy="923330"/>
          </a:xfrm>
          <a:prstGeom prst="rect">
            <a:avLst/>
          </a:prstGeom>
        </p:spPr>
        <p:txBody>
          <a:bodyPr wrap="none">
            <a:spAutoFit/>
          </a:bodyPr>
          <a:lstStyle/>
          <a:p>
            <a:r>
              <a:rPr lang="en-US" sz="5400" b="1" u="sng" dirty="0" smtClean="0">
                <a:latin typeface="HelloBoxStitch" pitchFamily="2" charset="0"/>
                <a:ea typeface="HelloBoxStitch" pitchFamily="2" charset="0"/>
              </a:rPr>
              <a:t>Rattlesnakes</a:t>
            </a:r>
            <a:r>
              <a:rPr lang="en-US" sz="4400" b="1" u="sng" dirty="0" smtClean="0">
                <a:latin typeface="the bubble letters" pitchFamily="2" charset="0"/>
              </a:rPr>
              <a:t>:</a:t>
            </a:r>
            <a:endParaRPr lang="en-US" sz="4400" b="1" u="sng" dirty="0">
              <a:latin typeface="the bubble letters" pitchFamily="2"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joshuatree.png"/>
          <p:cNvPicPr>
            <a:picLocks noChangeAspect="1"/>
          </p:cNvPicPr>
          <p:nvPr/>
        </p:nvPicPr>
        <p:blipFill>
          <a:blip r:embed="rId2" cstate="print"/>
          <a:stretch>
            <a:fillRect/>
          </a:stretch>
        </p:blipFill>
        <p:spPr>
          <a:xfrm>
            <a:off x="3200400" y="3819152"/>
            <a:ext cx="2470410" cy="3038848"/>
          </a:xfrm>
          <a:prstGeom prst="rect">
            <a:avLst/>
          </a:prstGeom>
        </p:spPr>
      </p:pic>
      <p:pic>
        <p:nvPicPr>
          <p:cNvPr id="20" name="Picture 19" descr="cactus1.png"/>
          <p:cNvPicPr>
            <a:picLocks noChangeAspect="1"/>
          </p:cNvPicPr>
          <p:nvPr/>
        </p:nvPicPr>
        <p:blipFill>
          <a:blip r:embed="rId3" cstate="print"/>
          <a:stretch>
            <a:fillRect/>
          </a:stretch>
        </p:blipFill>
        <p:spPr>
          <a:xfrm>
            <a:off x="0" y="4168551"/>
            <a:ext cx="1752600" cy="2689449"/>
          </a:xfrm>
          <a:prstGeom prst="rect">
            <a:avLst/>
          </a:prstGeom>
        </p:spPr>
      </p:pic>
      <p:pic>
        <p:nvPicPr>
          <p:cNvPr id="23" name="Picture 22" descr="rattlesnake.jpg"/>
          <p:cNvPicPr>
            <a:picLocks noChangeAspect="1"/>
          </p:cNvPicPr>
          <p:nvPr/>
        </p:nvPicPr>
        <p:blipFill>
          <a:blip r:embed="rId4" cstate="print"/>
          <a:stretch>
            <a:fillRect/>
          </a:stretch>
        </p:blipFill>
        <p:spPr>
          <a:xfrm>
            <a:off x="2438400" y="5428919"/>
            <a:ext cx="1143000" cy="1429082"/>
          </a:xfrm>
          <a:prstGeom prst="rect">
            <a:avLst/>
          </a:prstGeom>
        </p:spPr>
      </p:pic>
      <p:pic>
        <p:nvPicPr>
          <p:cNvPr id="24" name="Picture 23" descr="rattlesnake.jpg"/>
          <p:cNvPicPr>
            <a:picLocks noChangeAspect="1"/>
          </p:cNvPicPr>
          <p:nvPr/>
        </p:nvPicPr>
        <p:blipFill>
          <a:blip r:embed="rId4" cstate="print"/>
          <a:stretch>
            <a:fillRect/>
          </a:stretch>
        </p:blipFill>
        <p:spPr>
          <a:xfrm flipH="1">
            <a:off x="5181599" y="5562601"/>
            <a:ext cx="1480113" cy="12954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5" name="Rounded Rectangle 4"/>
          <p:cNvSpPr/>
          <p:nvPr/>
        </p:nvSpPr>
        <p:spPr>
          <a:xfrm>
            <a:off x="4343400" y="914400"/>
            <a:ext cx="4495800" cy="2819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743200" y="-152400"/>
            <a:ext cx="4144083" cy="923330"/>
          </a:xfrm>
          <a:prstGeom prst="rect">
            <a:avLst/>
          </a:prstGeom>
        </p:spPr>
        <p:txBody>
          <a:bodyPr wrap="none">
            <a:spAutoFit/>
          </a:bodyPr>
          <a:lstStyle/>
          <a:p>
            <a:r>
              <a:rPr lang="en-US" sz="5400" b="1" u="sng" dirty="0" smtClean="0">
                <a:latin typeface="HelloBoxStitch" pitchFamily="2" charset="0"/>
                <a:ea typeface="HelloBoxStitch" pitchFamily="2" charset="0"/>
              </a:rPr>
              <a:t>Rattlesnakes</a:t>
            </a:r>
            <a:endParaRPr lang="en-US" sz="5400" b="1" u="sng" dirty="0">
              <a:latin typeface="HelloBoxStitch" pitchFamily="2" charset="0"/>
              <a:ea typeface="HelloBoxStitch" pitchFamily="2"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rattlesnake.jpg"/>
          <p:cNvPicPr>
            <a:picLocks noChangeAspect="1"/>
          </p:cNvPicPr>
          <p:nvPr/>
        </p:nvPicPr>
        <p:blipFill>
          <a:blip r:embed="rId2" cstate="print"/>
          <a:stretch>
            <a:fillRect/>
          </a:stretch>
        </p:blipFill>
        <p:spPr>
          <a:xfrm>
            <a:off x="1295400" y="0"/>
            <a:ext cx="533400" cy="666905"/>
          </a:xfrm>
          <a:prstGeom prst="rect">
            <a:avLst/>
          </a:prstGeom>
        </p:spPr>
      </p:pic>
      <p:pic>
        <p:nvPicPr>
          <p:cNvPr id="12" name="Picture 11" descr="rattlesnake.jpg"/>
          <p:cNvPicPr>
            <a:picLocks noChangeAspect="1"/>
          </p:cNvPicPr>
          <p:nvPr/>
        </p:nvPicPr>
        <p:blipFill>
          <a:blip r:embed="rId2" cstate="print"/>
          <a:stretch>
            <a:fillRect/>
          </a:stretch>
        </p:blipFill>
        <p:spPr>
          <a:xfrm flipH="1">
            <a:off x="7391400" y="0"/>
            <a:ext cx="609600" cy="666905"/>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228600"/>
            <a:ext cx="4144083" cy="923330"/>
          </a:xfrm>
          <a:prstGeom prst="rect">
            <a:avLst/>
          </a:prstGeom>
        </p:spPr>
        <p:txBody>
          <a:bodyPr wrap="none">
            <a:spAutoFit/>
          </a:bodyPr>
          <a:lstStyle/>
          <a:p>
            <a:r>
              <a:rPr lang="en-US" sz="5400" b="1" u="sng" dirty="0" smtClean="0">
                <a:latin typeface="HelloBoxStitch" pitchFamily="2" charset="0"/>
                <a:ea typeface="HelloBoxStitch" pitchFamily="2" charset="0"/>
              </a:rPr>
              <a:t>Rattlesnakes</a:t>
            </a:r>
            <a:endParaRPr lang="en-US" sz="5400" b="1" u="sng" dirty="0">
              <a:latin typeface="HelloBoxStitch" pitchFamily="2" charset="0"/>
              <a:ea typeface="HelloBoxStitch" pitchFamily="2"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rattlesnake.jpg"/>
          <p:cNvPicPr>
            <a:picLocks noChangeAspect="1"/>
          </p:cNvPicPr>
          <p:nvPr/>
        </p:nvPicPr>
        <p:blipFill>
          <a:blip r:embed="rId2" cstate="print"/>
          <a:stretch>
            <a:fillRect/>
          </a:stretch>
        </p:blipFill>
        <p:spPr>
          <a:xfrm>
            <a:off x="1295400" y="0"/>
            <a:ext cx="533400" cy="666905"/>
          </a:xfrm>
          <a:prstGeom prst="rect">
            <a:avLst/>
          </a:prstGeom>
        </p:spPr>
      </p:pic>
      <p:pic>
        <p:nvPicPr>
          <p:cNvPr id="7" name="Picture 6" descr="rattlesnake.jpg"/>
          <p:cNvPicPr>
            <a:picLocks noChangeAspect="1"/>
          </p:cNvPicPr>
          <p:nvPr/>
        </p:nvPicPr>
        <p:blipFill>
          <a:blip r:embed="rId2" cstate="print"/>
          <a:stretch>
            <a:fillRect/>
          </a:stretch>
        </p:blipFill>
        <p:spPr>
          <a:xfrm flipH="1">
            <a:off x="7391400" y="0"/>
            <a:ext cx="609600" cy="666905"/>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85800" y="-228600"/>
            <a:ext cx="3789820" cy="923330"/>
          </a:xfrm>
          <a:prstGeom prst="rect">
            <a:avLst/>
          </a:prstGeom>
        </p:spPr>
        <p:txBody>
          <a:bodyPr wrap="none">
            <a:spAutoFit/>
          </a:bodyPr>
          <a:lstStyle/>
          <a:p>
            <a:r>
              <a:rPr lang="en-US" sz="5400" b="1" u="sng" dirty="0" smtClean="0">
                <a:latin typeface="HelloBoxStitch" pitchFamily="2" charset="0"/>
                <a:ea typeface="HelloBoxStitch" pitchFamily="2" charset="0"/>
              </a:rPr>
              <a:t>Rattlesnake</a:t>
            </a:r>
            <a:endParaRPr lang="en-US" sz="5400" dirty="0">
              <a:latin typeface="HelloBoxStitch" pitchFamily="2" charset="0"/>
              <a:ea typeface="HelloBoxStitch" pitchFamily="2"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3962400" y="1676400"/>
            <a:ext cx="1128835" cy="707886"/>
          </a:xfrm>
          <a:prstGeom prst="rect">
            <a:avLst/>
          </a:prstGeom>
        </p:spPr>
        <p:txBody>
          <a:bodyPr wrap="none">
            <a:spAutoFit/>
          </a:bodyPr>
          <a:lstStyle/>
          <a:p>
            <a:r>
              <a:rPr lang="en-US" sz="4000" b="1" u="sng" dirty="0" smtClean="0">
                <a:latin typeface="HelloBoxStitch" pitchFamily="2" charset="0"/>
                <a:ea typeface="HelloBoxStitch" pitchFamily="2" charset="0"/>
              </a:rPr>
              <a:t>Both</a:t>
            </a:r>
            <a:endParaRPr lang="en-US" sz="4000" dirty="0">
              <a:latin typeface="HelloBoxStitch" pitchFamily="2" charset="0"/>
              <a:ea typeface="HelloBoxStitch" pitchFamily="2"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rattlesnake.jpg"/>
          <p:cNvPicPr>
            <a:picLocks noChangeAspect="1"/>
          </p:cNvPicPr>
          <p:nvPr/>
        </p:nvPicPr>
        <p:blipFill>
          <a:blip r:embed="rId2" cstate="print"/>
          <a:stretch>
            <a:fillRect/>
          </a:stretch>
        </p:blipFill>
        <p:spPr>
          <a:xfrm>
            <a:off x="0" y="4952557"/>
            <a:ext cx="1524000" cy="1905443"/>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59" y="152400"/>
            <a:ext cx="8773556" cy="830997"/>
          </a:xfrm>
          <a:prstGeom prst="rect">
            <a:avLst/>
          </a:prstGeom>
        </p:spPr>
        <p:txBody>
          <a:bodyPr wrap="none">
            <a:spAutoFit/>
          </a:bodyPr>
          <a:lstStyle/>
          <a:p>
            <a:pPr algn="ctr"/>
            <a:r>
              <a:rPr lang="en-US" sz="4800" b="1" u="sng" dirty="0" smtClean="0">
                <a:latin typeface="HelloBoxStitch" pitchFamily="2" charset="0"/>
                <a:ea typeface="HelloBoxStitch" pitchFamily="2" charset="0"/>
              </a:rPr>
              <a:t>My Rattlesnake Adventure Story</a:t>
            </a:r>
            <a:r>
              <a:rPr lang="en-US" sz="4800" b="1" u="sng" dirty="0" smtClean="0">
                <a:latin typeface="the bubble letters" pitchFamily="2" charset="0"/>
              </a:rPr>
              <a:t>!</a:t>
            </a:r>
            <a:endParaRPr lang="en-US" sz="4800" b="1" u="sng" dirty="0">
              <a:latin typeface="cinnamon cake" pitchFamily="2"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B0F0"/>
              </a:solidFill>
            </a:endParaRPr>
          </a:p>
        </p:txBody>
      </p:sp>
      <p:sp>
        <p:nvSpPr>
          <p:cNvPr id="6" name="TextBox 5"/>
          <p:cNvSpPr txBox="1"/>
          <p:nvPr/>
        </p:nvSpPr>
        <p:spPr>
          <a:xfrm>
            <a:off x="304800" y="5105400"/>
            <a:ext cx="3672800" cy="1446550"/>
          </a:xfrm>
          <a:prstGeom prst="rect">
            <a:avLst/>
          </a:prstGeom>
          <a:noFill/>
        </p:spPr>
        <p:txBody>
          <a:bodyPr wrap="none" rtlCol="0">
            <a:spAutoFit/>
          </a:bodyPr>
          <a:lstStyle/>
          <a:p>
            <a:pPr algn="ctr"/>
            <a:r>
              <a:rPr lang="en-US" sz="4000" b="1" dirty="0" smtClean="0">
                <a:latin typeface="HelloBoxStitch" pitchFamily="2" charset="0"/>
                <a:ea typeface="HelloBoxStitch" pitchFamily="2"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4602372" y="152400"/>
            <a:ext cx="4541628" cy="769441"/>
          </a:xfrm>
          <a:prstGeom prst="rect">
            <a:avLst/>
          </a:prstGeom>
          <a:noFill/>
        </p:spPr>
        <p:txBody>
          <a:bodyPr wrap="none" rtlCol="0">
            <a:spAutoFit/>
          </a:bodyPr>
          <a:lstStyle/>
          <a:p>
            <a:r>
              <a:rPr lang="en-US" sz="4400" b="1" u="sng" dirty="0" smtClean="0">
                <a:latin typeface="HelloBoxStitch" pitchFamily="2" charset="0"/>
                <a:ea typeface="HelloBoxStitch" pitchFamily="2"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corpion.jpg"/>
          <p:cNvPicPr>
            <a:picLocks noChangeAspect="1"/>
          </p:cNvPicPr>
          <p:nvPr/>
        </p:nvPicPr>
        <p:blipFill>
          <a:blip r:embed="rId2" cstate="print"/>
          <a:stretch>
            <a:fillRect/>
          </a:stretch>
        </p:blipFill>
        <p:spPr>
          <a:xfrm>
            <a:off x="990600" y="1905000"/>
            <a:ext cx="2502408" cy="3099816"/>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642344" cy="830997"/>
          </a:xfrm>
          <a:prstGeom prst="rect">
            <a:avLst/>
          </a:prstGeom>
        </p:spPr>
        <p:txBody>
          <a:bodyPr wrap="none">
            <a:spAutoFit/>
          </a:bodyPr>
          <a:lstStyle/>
          <a:p>
            <a:r>
              <a:rPr lang="en-US" sz="4800" b="1" u="sng" dirty="0" smtClean="0">
                <a:latin typeface="HelloBoxStitch" pitchFamily="2" charset="0"/>
                <a:ea typeface="HelloBoxStitch" pitchFamily="2" charset="0"/>
              </a:rPr>
              <a:t>The Scorpion</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216539"/>
          </a:xfrm>
          <a:prstGeom prst="rect">
            <a:avLst/>
          </a:prstGeom>
          <a:noFill/>
        </p:spPr>
        <p:txBody>
          <a:bodyPr wrap="square" rtlCol="0">
            <a:spAutoFit/>
          </a:bodyPr>
          <a:lstStyle/>
          <a:p>
            <a:r>
              <a:rPr lang="en-US" sz="1200" dirty="0" smtClean="0">
                <a:latin typeface="Comic Sans MS" pitchFamily="66" charset="0"/>
              </a:rPr>
              <a:t>The Arizona Desert hairy scorpion is the largest scorpion in North America, reaching the length of 14 inches.  It gets its name from the brown hair that covers its body, which help it to </a:t>
            </a:r>
            <a:r>
              <a:rPr lang="en-US" sz="1200" b="1" dirty="0" smtClean="0">
                <a:latin typeface="Comic Sans MS" pitchFamily="66" charset="0"/>
              </a:rPr>
              <a:t>detect</a:t>
            </a:r>
            <a:r>
              <a:rPr lang="en-US" sz="1200" dirty="0" smtClean="0">
                <a:latin typeface="Comic Sans MS" pitchFamily="66" charset="0"/>
              </a:rPr>
              <a:t> vibration in the soil, so it can find its </a:t>
            </a:r>
            <a:r>
              <a:rPr lang="en-US" sz="1200" b="1" dirty="0" smtClean="0">
                <a:latin typeface="Comic Sans MS" pitchFamily="66" charset="0"/>
              </a:rPr>
              <a:t>prey</a:t>
            </a:r>
            <a:r>
              <a:rPr lang="en-US" sz="1200" dirty="0" smtClean="0">
                <a:latin typeface="Comic Sans MS" pitchFamily="66" charset="0"/>
              </a:rPr>
              <a:t>.  Since it is so large, it is easy for this scorpion to feed on other scorpions in the desert, and it preys on other animals, including lizards and snakes.  The also eat large insects, spiders, and vertebrates.  It has lobster-like </a:t>
            </a:r>
            <a:r>
              <a:rPr lang="en-US" sz="1200" b="1" dirty="0" smtClean="0">
                <a:latin typeface="Comic Sans MS" pitchFamily="66" charset="0"/>
              </a:rPr>
              <a:t>pincers</a:t>
            </a:r>
            <a:r>
              <a:rPr lang="en-US" sz="1200" dirty="0" smtClean="0">
                <a:latin typeface="Comic Sans MS" pitchFamily="66" charset="0"/>
              </a:rPr>
              <a:t>, and it is usually yellow with a dark top.  </a:t>
            </a:r>
          </a:p>
          <a:p>
            <a:endParaRPr lang="en-US" sz="1200" dirty="0" smtClean="0">
              <a:latin typeface="Comic Sans MS" pitchFamily="66" charset="0"/>
            </a:endParaRPr>
          </a:p>
          <a:p>
            <a:r>
              <a:rPr lang="en-US" sz="1200" dirty="0" smtClean="0">
                <a:latin typeface="Comic Sans MS" pitchFamily="66" charset="0"/>
              </a:rPr>
              <a:t>The Arizona Desert hairy scorpion is predominantly found in the Sonora and Mohave Deserts, and are a warm-desert species.  </a:t>
            </a:r>
          </a:p>
          <a:p>
            <a:endParaRPr lang="en-US" sz="1200" dirty="0" smtClean="0">
              <a:latin typeface="Comic Sans MS" pitchFamily="66" charset="0"/>
            </a:endParaRPr>
          </a:p>
          <a:p>
            <a:r>
              <a:rPr lang="en-US" sz="1200" dirty="0" smtClean="0">
                <a:latin typeface="Comic Sans MS" pitchFamily="66" charset="0"/>
              </a:rPr>
              <a:t>They are especially adapted to hot, dry conditions.  They are usually found in and around washes or low-elevation valleys, where they dig elaborate burrows.  They </a:t>
            </a:r>
            <a:r>
              <a:rPr lang="en-US" sz="1200" b="1" dirty="0" smtClean="0">
                <a:latin typeface="Comic Sans MS" pitchFamily="66" charset="0"/>
              </a:rPr>
              <a:t>emerge</a:t>
            </a:r>
            <a:r>
              <a:rPr lang="en-US" sz="1200" dirty="0" smtClean="0">
                <a:latin typeface="Comic Sans MS" pitchFamily="66" charset="0"/>
              </a:rPr>
              <a:t> from these </a:t>
            </a:r>
            <a:r>
              <a:rPr lang="en-US" sz="1200" dirty="0" smtClean="0">
                <a:latin typeface="Comic Sans MS" pitchFamily="66" charset="0"/>
              </a:rPr>
              <a:t>burrows </a:t>
            </a:r>
            <a:r>
              <a:rPr lang="en-US" sz="1200" dirty="0" smtClean="0">
                <a:latin typeface="Comic Sans MS" pitchFamily="66" charset="0"/>
              </a:rPr>
              <a:t>at night to hunt and </a:t>
            </a:r>
            <a:r>
              <a:rPr lang="en-US" sz="1200" b="1" dirty="0" smtClean="0">
                <a:latin typeface="Comic Sans MS" pitchFamily="66" charset="0"/>
              </a:rPr>
              <a:t>forage</a:t>
            </a:r>
            <a:r>
              <a:rPr lang="en-US" sz="1200" dirty="0" smtClean="0">
                <a:latin typeface="Comic Sans MS" pitchFamily="66" charset="0"/>
              </a:rPr>
              <a:t> for prey and mates, meaning they are </a:t>
            </a:r>
            <a:r>
              <a:rPr lang="en-US" sz="1200" b="1" dirty="0" smtClean="0">
                <a:latin typeface="Comic Sans MS" pitchFamily="66" charset="0"/>
              </a:rPr>
              <a:t>nocturnal</a:t>
            </a:r>
            <a:r>
              <a:rPr lang="en-US" sz="1200" dirty="0" smtClean="0">
                <a:latin typeface="Comic Sans MS" pitchFamily="66" charset="0"/>
              </a:rPr>
              <a:t>.  They can also be found under rocks containing </a:t>
            </a:r>
            <a:r>
              <a:rPr lang="en-US" sz="1200" b="1" dirty="0" smtClean="0">
                <a:latin typeface="Comic Sans MS" pitchFamily="66" charset="0"/>
              </a:rPr>
              <a:t>moisture</a:t>
            </a:r>
            <a:r>
              <a:rPr lang="en-US" sz="1200" dirty="0" smtClean="0">
                <a:latin typeface="Comic Sans MS" pitchFamily="66" charset="0"/>
              </a:rPr>
              <a:t>.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093428"/>
          </a:xfrm>
          <a:prstGeom prst="rect">
            <a:avLst/>
          </a:prstGeom>
          <a:noFill/>
        </p:spPr>
        <p:txBody>
          <a:bodyPr wrap="square" rtlCol="0">
            <a:spAutoFit/>
          </a:bodyPr>
          <a:lstStyle/>
          <a:p>
            <a:r>
              <a:rPr lang="en-US" sz="1200" dirty="0" smtClean="0">
                <a:latin typeface="Comic Sans MS" pitchFamily="66" charset="0"/>
              </a:rPr>
              <a:t>The scorpion is very </a:t>
            </a:r>
            <a:r>
              <a:rPr lang="en-US" sz="1200" b="1" dirty="0" smtClean="0">
                <a:latin typeface="Comic Sans MS" pitchFamily="66" charset="0"/>
              </a:rPr>
              <a:t>aggressive</a:t>
            </a:r>
            <a:r>
              <a:rPr lang="en-US" sz="1200" dirty="0" smtClean="0">
                <a:latin typeface="Comic Sans MS" pitchFamily="66" charset="0"/>
              </a:rPr>
              <a:t>, and it is </a:t>
            </a:r>
            <a:r>
              <a:rPr lang="en-US" sz="1200" b="1" dirty="0" smtClean="0">
                <a:latin typeface="Comic Sans MS" pitchFamily="66" charset="0"/>
              </a:rPr>
              <a:t>venomous</a:t>
            </a:r>
            <a:r>
              <a:rPr lang="en-US" sz="1200" dirty="0" smtClean="0">
                <a:latin typeface="Comic Sans MS" pitchFamily="66" charset="0"/>
              </a:rPr>
              <a:t>.  Even though it is the largest of the scorpions in America, its venom is not very </a:t>
            </a:r>
            <a:r>
              <a:rPr lang="en-US" sz="1200" b="1" dirty="0" smtClean="0">
                <a:latin typeface="Comic Sans MS" pitchFamily="66" charset="0"/>
              </a:rPr>
              <a:t>potent</a:t>
            </a:r>
            <a:r>
              <a:rPr lang="en-US" sz="1200" dirty="0" smtClean="0">
                <a:latin typeface="Comic Sans MS" pitchFamily="66" charset="0"/>
              </a:rPr>
              <a:t>.  Its sting is said to be about as painful as a honeybee’s sting, but if one is allergic to the sting, the results could be deadly </a:t>
            </a:r>
          </a:p>
          <a:p>
            <a:endParaRPr lang="en-US" sz="1200" dirty="0" smtClean="0">
              <a:latin typeface="Comic Sans MS" pitchFamily="66" charset="0"/>
            </a:endParaRPr>
          </a:p>
          <a:p>
            <a:r>
              <a:rPr lang="en-US" sz="1200" dirty="0" smtClean="0">
                <a:latin typeface="Comic Sans MS" pitchFamily="66" charset="0"/>
              </a:rPr>
              <a:t>The scorpion gives birth to live young who ride on their mother’s back for about a week before going off on their own.  Their poison is held in their long tail that is tipped with a poison gland and stinger.  The pincers at the front of their body are large and they have four additional legs.</a:t>
            </a:r>
          </a:p>
          <a:p>
            <a:endParaRPr lang="en-US" sz="1200" dirty="0" smtClean="0">
              <a:latin typeface="Comic Sans MS" pitchFamily="66" charset="0"/>
            </a:endParaRPr>
          </a:p>
          <a:p>
            <a:r>
              <a:rPr lang="en-US" sz="1200" b="1" dirty="0" smtClean="0">
                <a:latin typeface="Comic Sans MS" pitchFamily="66" charset="0"/>
              </a:rPr>
              <a:t>Predators</a:t>
            </a:r>
            <a:r>
              <a:rPr lang="en-US" sz="1200" dirty="0" smtClean="0">
                <a:latin typeface="Comic Sans MS" pitchFamily="66" charset="0"/>
              </a:rPr>
              <a:t> of the scorpion are birds, bats, small mammals, large spiders, centipedes, and lizards.  They use their aggression, good sense of hearing, and their body hairs to detect vibration to ward off predators.  Their eyesight is very poor, though, so this is not something they rely on.  </a:t>
            </a:r>
          </a:p>
          <a:p>
            <a:r>
              <a:rPr lang="en-US" sz="1400" dirty="0">
                <a:latin typeface="Comic Sans MS" pitchFamily="66" charset="0"/>
              </a:rPr>
              <a:t> </a:t>
            </a:r>
          </a:p>
          <a:p>
            <a:endParaRPr lang="en-US" dirty="0"/>
          </a:p>
        </p:txBody>
      </p:sp>
      <p:sp>
        <p:nvSpPr>
          <p:cNvPr id="12" name="Rectangle 11"/>
          <p:cNvSpPr/>
          <p:nvPr/>
        </p:nvSpPr>
        <p:spPr>
          <a:xfrm>
            <a:off x="5501656" y="0"/>
            <a:ext cx="3642344" cy="830997"/>
          </a:xfrm>
          <a:prstGeom prst="rect">
            <a:avLst/>
          </a:prstGeom>
        </p:spPr>
        <p:txBody>
          <a:bodyPr wrap="none">
            <a:spAutoFit/>
          </a:bodyPr>
          <a:lstStyle/>
          <a:p>
            <a:r>
              <a:rPr lang="en-US" sz="4800" b="1" u="sng" dirty="0" smtClean="0">
                <a:latin typeface="HelloBoxStitch" pitchFamily="2" charset="0"/>
                <a:ea typeface="HelloBoxStitch" pitchFamily="2" charset="0"/>
              </a:rPr>
              <a:t>The Scorpion</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scorpion.jpg"/>
          <p:cNvPicPr>
            <a:picLocks noChangeAspect="1"/>
          </p:cNvPicPr>
          <p:nvPr/>
        </p:nvPicPr>
        <p:blipFill>
          <a:blip r:embed="rId4" cstate="print"/>
          <a:stretch>
            <a:fillRect/>
          </a:stretch>
        </p:blipFill>
        <p:spPr>
          <a:xfrm>
            <a:off x="228600" y="0"/>
            <a:ext cx="609600" cy="755132"/>
          </a:xfrm>
          <a:prstGeom prst="rect">
            <a:avLst/>
          </a:prstGeom>
        </p:spPr>
      </p:pic>
      <p:pic>
        <p:nvPicPr>
          <p:cNvPr id="16" name="Picture 15" descr="scorpion.jpg"/>
          <p:cNvPicPr>
            <a:picLocks noChangeAspect="1"/>
          </p:cNvPicPr>
          <p:nvPr/>
        </p:nvPicPr>
        <p:blipFill>
          <a:blip r:embed="rId4" cstate="print"/>
          <a:stretch>
            <a:fillRect/>
          </a:stretch>
        </p:blipFill>
        <p:spPr>
          <a:xfrm>
            <a:off x="4876800" y="0"/>
            <a:ext cx="609600" cy="755132"/>
          </a:xfrm>
          <a:prstGeom prst="rect">
            <a:avLst/>
          </a:prstGeom>
        </p:spPr>
      </p:pic>
      <p:pic>
        <p:nvPicPr>
          <p:cNvPr id="17" name="Picture 16" descr="download (22).jpg"/>
          <p:cNvPicPr>
            <a:picLocks noChangeAspect="1"/>
          </p:cNvPicPr>
          <p:nvPr/>
        </p:nvPicPr>
        <p:blipFill>
          <a:blip r:embed="rId5" cstate="print"/>
          <a:stretch>
            <a:fillRect/>
          </a:stretch>
        </p:blipFill>
        <p:spPr>
          <a:xfrm>
            <a:off x="1143000" y="5682216"/>
            <a:ext cx="1766888" cy="1175784"/>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642344" cy="830997"/>
          </a:xfrm>
          <a:prstGeom prst="rect">
            <a:avLst/>
          </a:prstGeom>
        </p:spPr>
        <p:txBody>
          <a:bodyPr wrap="none">
            <a:spAutoFit/>
          </a:bodyPr>
          <a:lstStyle/>
          <a:p>
            <a:r>
              <a:rPr lang="en-US" sz="4800" b="1" u="sng" dirty="0" smtClean="0">
                <a:latin typeface="HelloBoxStitch" pitchFamily="2" charset="0"/>
                <a:ea typeface="HelloBoxStitch" pitchFamily="2" charset="0"/>
              </a:rPr>
              <a:t>The Scorpion</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047536"/>
          </a:xfrm>
          <a:prstGeom prst="rect">
            <a:avLst/>
          </a:prstGeom>
          <a:noFill/>
        </p:spPr>
        <p:txBody>
          <a:bodyPr wrap="square" rtlCol="0">
            <a:spAutoFit/>
          </a:bodyPr>
          <a:lstStyle/>
          <a:p>
            <a:r>
              <a:rPr lang="en-US" sz="1400" dirty="0" smtClean="0">
                <a:latin typeface="Comic Sans MS" pitchFamily="66" charset="0"/>
              </a:rPr>
              <a:t>The Arizona Desert hairy scorpion is the largest scorpion in North </a:t>
            </a:r>
            <a:r>
              <a:rPr lang="en-US" sz="1400" dirty="0" smtClean="0">
                <a:latin typeface="Comic Sans MS" pitchFamily="66" charset="0"/>
              </a:rPr>
              <a:t>America. It can be 14 inches long.  </a:t>
            </a:r>
            <a:r>
              <a:rPr lang="en-US" sz="1400" dirty="0" smtClean="0">
                <a:latin typeface="Comic Sans MS" pitchFamily="66" charset="0"/>
              </a:rPr>
              <a:t>It gets its name from the brown hair that covers its body, which help it to </a:t>
            </a:r>
            <a:r>
              <a:rPr lang="en-US" sz="1400" dirty="0" smtClean="0">
                <a:latin typeface="Comic Sans MS" pitchFamily="66" charset="0"/>
              </a:rPr>
              <a:t>feel</a:t>
            </a:r>
            <a:r>
              <a:rPr lang="en-US" sz="1400" b="1" dirty="0" smtClean="0">
                <a:latin typeface="Comic Sans MS" pitchFamily="66" charset="0"/>
              </a:rPr>
              <a:t> vibration</a:t>
            </a:r>
            <a:r>
              <a:rPr lang="en-US" sz="1400" dirty="0" smtClean="0">
                <a:latin typeface="Comic Sans MS" pitchFamily="66" charset="0"/>
              </a:rPr>
              <a:t> </a:t>
            </a:r>
            <a:r>
              <a:rPr lang="en-US" sz="1400" dirty="0" smtClean="0">
                <a:latin typeface="Comic Sans MS" pitchFamily="66" charset="0"/>
              </a:rPr>
              <a:t>in the soil, so it can find its </a:t>
            </a:r>
            <a:r>
              <a:rPr lang="en-US" sz="1400" b="1" dirty="0" smtClean="0">
                <a:latin typeface="Comic Sans MS" pitchFamily="66" charset="0"/>
              </a:rPr>
              <a:t>prey</a:t>
            </a:r>
            <a:r>
              <a:rPr lang="en-US" sz="1400" dirty="0" smtClean="0">
                <a:latin typeface="Comic Sans MS" pitchFamily="66" charset="0"/>
              </a:rPr>
              <a:t>. </a:t>
            </a:r>
            <a:r>
              <a:rPr lang="en-US" sz="1400" dirty="0" smtClean="0">
                <a:latin typeface="Comic Sans MS" pitchFamily="66" charset="0"/>
              </a:rPr>
              <a:t>Their eyesight is very poor, though, so this is not something they rely on. Since </a:t>
            </a:r>
            <a:r>
              <a:rPr lang="en-US" sz="1400" dirty="0" smtClean="0">
                <a:latin typeface="Comic Sans MS" pitchFamily="66" charset="0"/>
              </a:rPr>
              <a:t>it is so large, it </a:t>
            </a:r>
            <a:r>
              <a:rPr lang="en-US" sz="1400" dirty="0" smtClean="0">
                <a:latin typeface="Comic Sans MS" pitchFamily="66" charset="0"/>
              </a:rPr>
              <a:t>can eat other scorpions and </a:t>
            </a:r>
            <a:r>
              <a:rPr lang="en-US" sz="1400" dirty="0" smtClean="0">
                <a:latin typeface="Comic Sans MS" pitchFamily="66" charset="0"/>
              </a:rPr>
              <a:t>it preys on other animals, including lizards and snakes.  The also eat large </a:t>
            </a:r>
            <a:r>
              <a:rPr lang="en-US" sz="1400" dirty="0" smtClean="0">
                <a:latin typeface="Comic Sans MS" pitchFamily="66" charset="0"/>
              </a:rPr>
              <a:t>insects and spiders. It </a:t>
            </a:r>
            <a:r>
              <a:rPr lang="en-US" sz="1400" dirty="0" smtClean="0">
                <a:latin typeface="Comic Sans MS" pitchFamily="66" charset="0"/>
              </a:rPr>
              <a:t>has lobster-like </a:t>
            </a:r>
            <a:r>
              <a:rPr lang="en-US" sz="1400" b="1" dirty="0" smtClean="0">
                <a:latin typeface="Comic Sans MS" pitchFamily="66" charset="0"/>
              </a:rPr>
              <a:t>pincers</a:t>
            </a:r>
            <a:r>
              <a:rPr lang="en-US" sz="1400" dirty="0" smtClean="0">
                <a:latin typeface="Comic Sans MS" pitchFamily="66" charset="0"/>
              </a:rPr>
              <a:t>, and it is </a:t>
            </a:r>
            <a:r>
              <a:rPr lang="en-US" sz="1400" dirty="0" smtClean="0">
                <a:latin typeface="Comic Sans MS" pitchFamily="66" charset="0"/>
              </a:rPr>
              <a:t>yellow </a:t>
            </a:r>
            <a:r>
              <a:rPr lang="en-US" sz="1400" dirty="0" smtClean="0">
                <a:latin typeface="Comic Sans MS" pitchFamily="66" charset="0"/>
              </a:rPr>
              <a:t>with a dark top.  </a:t>
            </a:r>
          </a:p>
          <a:p>
            <a:endParaRPr lang="en-US" sz="1400" dirty="0" smtClean="0">
              <a:latin typeface="Comic Sans MS" pitchFamily="66" charset="0"/>
            </a:endParaRPr>
          </a:p>
          <a:p>
            <a:r>
              <a:rPr lang="en-US" sz="1400" dirty="0" smtClean="0">
                <a:latin typeface="Comic Sans MS" pitchFamily="66" charset="0"/>
              </a:rPr>
              <a:t>The Arizona Desert hairy scorpion </a:t>
            </a:r>
            <a:r>
              <a:rPr lang="en-US" sz="1400" dirty="0" smtClean="0">
                <a:latin typeface="Comic Sans MS" pitchFamily="66" charset="0"/>
              </a:rPr>
              <a:t>lives in </a:t>
            </a:r>
            <a:r>
              <a:rPr lang="en-US" sz="1400" dirty="0" smtClean="0">
                <a:latin typeface="Comic Sans MS" pitchFamily="66" charset="0"/>
              </a:rPr>
              <a:t>the Sonora and Mohave </a:t>
            </a:r>
            <a:r>
              <a:rPr lang="en-US" sz="1400" dirty="0" smtClean="0">
                <a:latin typeface="Comic Sans MS" pitchFamily="66" charset="0"/>
              </a:rPr>
              <a:t>Deserts</a:t>
            </a:r>
            <a:r>
              <a:rPr lang="en-US" sz="1400" dirty="0" smtClean="0">
                <a:latin typeface="Comic Sans MS" pitchFamily="66" charset="0"/>
              </a:rPr>
              <a:t>.</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They are </a:t>
            </a:r>
            <a:r>
              <a:rPr lang="en-US" sz="1400" dirty="0" smtClean="0">
                <a:latin typeface="Comic Sans MS" pitchFamily="66" charset="0"/>
              </a:rPr>
              <a:t>adapted </a:t>
            </a:r>
            <a:r>
              <a:rPr lang="en-US" sz="1400" dirty="0" smtClean="0">
                <a:latin typeface="Comic Sans MS" pitchFamily="66" charset="0"/>
              </a:rPr>
              <a:t>to hot, dry </a:t>
            </a:r>
            <a:r>
              <a:rPr lang="en-US" sz="1400" dirty="0" smtClean="0">
                <a:latin typeface="Comic Sans MS" pitchFamily="66" charset="0"/>
              </a:rPr>
              <a:t>habitats. They </a:t>
            </a:r>
            <a:r>
              <a:rPr lang="en-US" sz="1400" dirty="0" smtClean="0">
                <a:latin typeface="Comic Sans MS" pitchFamily="66" charset="0"/>
              </a:rPr>
              <a:t>are usually found in and around washes or </a:t>
            </a:r>
            <a:r>
              <a:rPr lang="en-US" sz="1400" dirty="0" smtClean="0">
                <a:latin typeface="Comic Sans MS" pitchFamily="66" charset="0"/>
              </a:rPr>
              <a:t> valleys</a:t>
            </a:r>
            <a:r>
              <a:rPr lang="en-US" sz="1400" dirty="0" smtClean="0">
                <a:latin typeface="Comic Sans MS" pitchFamily="66" charset="0"/>
              </a:rPr>
              <a:t>, where they dig </a:t>
            </a:r>
            <a:endParaRPr lang="en-US" sz="1400" dirty="0" smtClean="0">
              <a:latin typeface="Comic Sans MS" pitchFamily="66" charset="0"/>
            </a:endParaRPr>
          </a:p>
          <a:p>
            <a:r>
              <a:rPr lang="en-US" sz="1400" dirty="0" smtClean="0">
                <a:latin typeface="Comic Sans MS" pitchFamily="66" charset="0"/>
              </a:rPr>
              <a:t>burrows</a:t>
            </a:r>
            <a:r>
              <a:rPr lang="en-US" sz="1400" dirty="0" smtClean="0">
                <a:latin typeface="Comic Sans MS" pitchFamily="66" charset="0"/>
              </a:rPr>
              <a:t>.  They </a:t>
            </a:r>
            <a:r>
              <a:rPr lang="en-US" sz="1400" dirty="0" smtClean="0">
                <a:latin typeface="Comic Sans MS" pitchFamily="66" charset="0"/>
              </a:rPr>
              <a:t>come out </a:t>
            </a:r>
            <a:r>
              <a:rPr lang="en-US" sz="1400" dirty="0" smtClean="0">
                <a:latin typeface="Comic Sans MS" pitchFamily="66" charset="0"/>
              </a:rPr>
              <a:t>from these </a:t>
            </a:r>
            <a:r>
              <a:rPr lang="en-US" sz="1400" dirty="0" smtClean="0">
                <a:latin typeface="Comic Sans MS" pitchFamily="66" charset="0"/>
              </a:rPr>
              <a:t>burrows </a:t>
            </a:r>
            <a:r>
              <a:rPr lang="en-US" sz="1400" dirty="0" smtClean="0">
                <a:latin typeface="Comic Sans MS" pitchFamily="66" charset="0"/>
              </a:rPr>
              <a:t>at night to hunt and </a:t>
            </a:r>
            <a:r>
              <a:rPr lang="en-US" sz="1400" dirty="0" smtClean="0">
                <a:latin typeface="Comic Sans MS" pitchFamily="66" charset="0"/>
              </a:rPr>
              <a:t>look</a:t>
            </a:r>
            <a:r>
              <a:rPr lang="en-US" sz="1400" b="1" dirty="0" smtClean="0">
                <a:latin typeface="Comic Sans MS" pitchFamily="66" charset="0"/>
              </a:rPr>
              <a:t> </a:t>
            </a:r>
            <a:r>
              <a:rPr lang="en-US" sz="1400" dirty="0" smtClean="0">
                <a:latin typeface="Comic Sans MS" pitchFamily="66" charset="0"/>
              </a:rPr>
              <a:t>for </a:t>
            </a:r>
            <a:r>
              <a:rPr lang="en-US" sz="1400" dirty="0" smtClean="0">
                <a:latin typeface="Comic Sans MS" pitchFamily="66" charset="0"/>
              </a:rPr>
              <a:t>prey and mates, meaning they are </a:t>
            </a:r>
            <a:r>
              <a:rPr lang="en-US" sz="1400" b="1" dirty="0" smtClean="0">
                <a:latin typeface="Comic Sans MS" pitchFamily="66" charset="0"/>
              </a:rPr>
              <a:t>nocturnal</a:t>
            </a:r>
            <a:r>
              <a:rPr lang="en-US" sz="1400" dirty="0" smtClean="0">
                <a:latin typeface="Comic Sans MS" pitchFamily="66" charset="0"/>
              </a:rPr>
              <a:t>.  They can also be found under </a:t>
            </a:r>
            <a:r>
              <a:rPr lang="en-US" sz="1400" dirty="0" smtClean="0">
                <a:latin typeface="Comic Sans MS" pitchFamily="66" charset="0"/>
              </a:rPr>
              <a:t>wet rocks.</a:t>
            </a:r>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816429"/>
          </a:xfrm>
          <a:prstGeom prst="rect">
            <a:avLst/>
          </a:prstGeom>
          <a:noFill/>
        </p:spPr>
        <p:txBody>
          <a:bodyPr wrap="square" rtlCol="0">
            <a:spAutoFit/>
          </a:bodyPr>
          <a:lstStyle/>
          <a:p>
            <a:r>
              <a:rPr lang="en-US" sz="1400" dirty="0" smtClean="0">
                <a:latin typeface="Comic Sans MS" pitchFamily="66" charset="0"/>
              </a:rPr>
              <a:t>The scorpion </a:t>
            </a:r>
            <a:r>
              <a:rPr lang="en-US" sz="1400" dirty="0" smtClean="0">
                <a:latin typeface="Comic Sans MS" pitchFamily="66" charset="0"/>
              </a:rPr>
              <a:t>likes to fight and </a:t>
            </a:r>
            <a:r>
              <a:rPr lang="en-US" sz="1400" dirty="0" smtClean="0">
                <a:latin typeface="Comic Sans MS" pitchFamily="66" charset="0"/>
              </a:rPr>
              <a:t>it is </a:t>
            </a:r>
            <a:r>
              <a:rPr lang="en-US" sz="1400" b="1" dirty="0" smtClean="0">
                <a:latin typeface="Comic Sans MS" pitchFamily="66" charset="0"/>
              </a:rPr>
              <a:t>venomous</a:t>
            </a:r>
            <a:r>
              <a:rPr lang="en-US" sz="1400" dirty="0" smtClean="0">
                <a:latin typeface="Comic Sans MS" pitchFamily="66" charset="0"/>
              </a:rPr>
              <a:t>. </a:t>
            </a:r>
            <a:r>
              <a:rPr lang="en-US" sz="1400" dirty="0" smtClean="0">
                <a:latin typeface="Comic Sans MS" pitchFamily="66" charset="0"/>
              </a:rPr>
              <a:t>Its venom is not powerful. Its </a:t>
            </a:r>
            <a:r>
              <a:rPr lang="en-US" sz="1400" dirty="0" smtClean="0">
                <a:latin typeface="Comic Sans MS" pitchFamily="66" charset="0"/>
              </a:rPr>
              <a:t>sting is said to be about as painful as a honeybee’s </a:t>
            </a:r>
            <a:r>
              <a:rPr lang="en-US" sz="1400" dirty="0" smtClean="0">
                <a:latin typeface="Comic Sans MS" pitchFamily="66" charset="0"/>
              </a:rPr>
              <a:t>sting</a:t>
            </a:r>
            <a:r>
              <a:rPr lang="en-US" sz="1400" dirty="0" smtClean="0">
                <a:latin typeface="Comic Sans MS" pitchFamily="66" charset="0"/>
              </a:rPr>
              <a:t>.</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The scorpion gives birth to live young who ride on their mother’s back for about a week before going off on their own.  Their poison is held in their long tail that is tipped with a poison gland and stinger.  The pincers at the front of their body are large and they have four </a:t>
            </a:r>
            <a:r>
              <a:rPr lang="en-US" sz="1400" dirty="0" smtClean="0">
                <a:latin typeface="Comic Sans MS" pitchFamily="66" charset="0"/>
              </a:rPr>
              <a:t>more legs</a:t>
            </a:r>
            <a:r>
              <a:rPr lang="en-US" sz="1400" dirty="0" smtClean="0">
                <a:latin typeface="Comic Sans MS" pitchFamily="66" charset="0"/>
              </a:rPr>
              <a:t>.</a:t>
            </a:r>
          </a:p>
          <a:p>
            <a:endParaRPr lang="en-US" sz="1400" dirty="0" smtClean="0">
              <a:latin typeface="Comic Sans MS" pitchFamily="66" charset="0"/>
            </a:endParaRPr>
          </a:p>
          <a:p>
            <a:r>
              <a:rPr lang="en-US" sz="1400" b="1" dirty="0" smtClean="0">
                <a:latin typeface="Comic Sans MS" pitchFamily="66" charset="0"/>
              </a:rPr>
              <a:t>Predators</a:t>
            </a:r>
            <a:r>
              <a:rPr lang="en-US" sz="1400" dirty="0" smtClean="0">
                <a:latin typeface="Comic Sans MS" pitchFamily="66" charset="0"/>
              </a:rPr>
              <a:t> of the scorpion are birds, bats, small mammals, large spiders, centipedes, and lizards. </a:t>
            </a:r>
          </a:p>
          <a:p>
            <a:r>
              <a:rPr lang="en-US" sz="1400" dirty="0">
                <a:latin typeface="Comic Sans MS" pitchFamily="66" charset="0"/>
              </a:rPr>
              <a:t> </a:t>
            </a:r>
          </a:p>
          <a:p>
            <a:endParaRPr lang="en-US" dirty="0"/>
          </a:p>
        </p:txBody>
      </p:sp>
      <p:sp>
        <p:nvSpPr>
          <p:cNvPr id="12" name="Rectangle 11"/>
          <p:cNvSpPr/>
          <p:nvPr/>
        </p:nvSpPr>
        <p:spPr>
          <a:xfrm>
            <a:off x="5501656" y="0"/>
            <a:ext cx="3642344" cy="830997"/>
          </a:xfrm>
          <a:prstGeom prst="rect">
            <a:avLst/>
          </a:prstGeom>
        </p:spPr>
        <p:txBody>
          <a:bodyPr wrap="none">
            <a:spAutoFit/>
          </a:bodyPr>
          <a:lstStyle/>
          <a:p>
            <a:r>
              <a:rPr lang="en-US" sz="4800" b="1" u="sng" dirty="0" smtClean="0">
                <a:latin typeface="HelloBoxStitch" pitchFamily="2" charset="0"/>
                <a:ea typeface="HelloBoxStitch" pitchFamily="2" charset="0"/>
              </a:rPr>
              <a:t>The Scorpion</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scorpion.jpg"/>
          <p:cNvPicPr>
            <a:picLocks noChangeAspect="1"/>
          </p:cNvPicPr>
          <p:nvPr/>
        </p:nvPicPr>
        <p:blipFill>
          <a:blip r:embed="rId4" cstate="print"/>
          <a:stretch>
            <a:fillRect/>
          </a:stretch>
        </p:blipFill>
        <p:spPr>
          <a:xfrm>
            <a:off x="228600" y="0"/>
            <a:ext cx="609600" cy="755132"/>
          </a:xfrm>
          <a:prstGeom prst="rect">
            <a:avLst/>
          </a:prstGeom>
        </p:spPr>
      </p:pic>
      <p:pic>
        <p:nvPicPr>
          <p:cNvPr id="16" name="Picture 15" descr="scorpion.jpg"/>
          <p:cNvPicPr>
            <a:picLocks noChangeAspect="1"/>
          </p:cNvPicPr>
          <p:nvPr/>
        </p:nvPicPr>
        <p:blipFill>
          <a:blip r:embed="rId4" cstate="print"/>
          <a:stretch>
            <a:fillRect/>
          </a:stretch>
        </p:blipFill>
        <p:spPr>
          <a:xfrm>
            <a:off x="4876800" y="0"/>
            <a:ext cx="609600" cy="755132"/>
          </a:xfrm>
          <a:prstGeom prst="rect">
            <a:avLst/>
          </a:prstGeom>
        </p:spPr>
      </p:pic>
      <p:pic>
        <p:nvPicPr>
          <p:cNvPr id="17" name="Picture 16" descr="download (22).jpg"/>
          <p:cNvPicPr>
            <a:picLocks noChangeAspect="1"/>
          </p:cNvPicPr>
          <p:nvPr/>
        </p:nvPicPr>
        <p:blipFill>
          <a:blip r:embed="rId5" cstate="print"/>
          <a:stretch>
            <a:fillRect/>
          </a:stretch>
        </p:blipFill>
        <p:spPr>
          <a:xfrm>
            <a:off x="1143000" y="5682216"/>
            <a:ext cx="1766888" cy="1175784"/>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3642344" cy="830997"/>
          </a:xfrm>
          <a:prstGeom prst="rect">
            <a:avLst/>
          </a:prstGeom>
        </p:spPr>
        <p:txBody>
          <a:bodyPr wrap="none">
            <a:spAutoFit/>
          </a:bodyPr>
          <a:lstStyle/>
          <a:p>
            <a:r>
              <a:rPr lang="en-US" sz="4800" b="1" u="sng" dirty="0" smtClean="0">
                <a:latin typeface="HelloBoxStitch" pitchFamily="2" charset="0"/>
                <a:ea typeface="HelloBoxStitch" pitchFamily="2" charset="0"/>
              </a:rPr>
              <a:t>The Scorpion</a:t>
            </a:r>
            <a:endParaRPr lang="en-US" sz="4800" dirty="0">
              <a:latin typeface="HelloBoxStitch" pitchFamily="2" charset="0"/>
              <a:ea typeface="HelloBoxStitch" pitchFamily="2"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555093"/>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The scorpion lives in </a:t>
            </a:r>
            <a:r>
              <a:rPr lang="en-US" dirty="0" smtClean="0">
                <a:latin typeface="Comic Sans MS" pitchFamily="66" charset="0"/>
              </a:rPr>
              <a:t>North America, in the Sonora and Mohave Deserts</a:t>
            </a:r>
            <a:r>
              <a:rPr lang="en-US" dirty="0" smtClean="0">
                <a:latin typeface="Comic Sans MS" pitchFamily="66" charset="0"/>
              </a:rPr>
              <a:t>.</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 It can be 14 inches long.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Its hairs help it feel.</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cannot see well.</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It eats </a:t>
            </a:r>
            <a:r>
              <a:rPr lang="en-US" dirty="0" smtClean="0">
                <a:latin typeface="Comic Sans MS" pitchFamily="66" charset="0"/>
              </a:rPr>
              <a:t>lizards, insects, spiders, </a:t>
            </a:r>
            <a:r>
              <a:rPr lang="en-US" dirty="0" smtClean="0">
                <a:latin typeface="Comic Sans MS" pitchFamily="66" charset="0"/>
              </a:rPr>
              <a:t>and snakes</a:t>
            </a:r>
            <a:r>
              <a:rPr lang="en-US" dirty="0" smtClean="0">
                <a:latin typeface="Comic Sans MS" pitchFamily="66" charset="0"/>
              </a:rPr>
              <a: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 It </a:t>
            </a:r>
            <a:r>
              <a:rPr lang="en-US" dirty="0" smtClean="0">
                <a:latin typeface="Comic Sans MS" pitchFamily="66" charset="0"/>
              </a:rPr>
              <a:t>is </a:t>
            </a:r>
            <a:r>
              <a:rPr lang="en-US" dirty="0" smtClean="0">
                <a:latin typeface="Comic Sans MS" pitchFamily="66" charset="0"/>
              </a:rPr>
              <a:t>yellow </a:t>
            </a:r>
            <a:r>
              <a:rPr lang="en-US" dirty="0" smtClean="0">
                <a:latin typeface="Comic Sans MS" pitchFamily="66" charset="0"/>
              </a:rPr>
              <a:t>with a dark top.  </a:t>
            </a:r>
          </a:p>
          <a:p>
            <a:endParaRPr lang="en-US" sz="1400" dirty="0" smtClean="0">
              <a:latin typeface="Comic Sans MS" pitchFamily="66" charset="0"/>
            </a:endParaRP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016758"/>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They like to be near a wet place so they can dig.</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are awake at night.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It has a stinger on the end of its tail.</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like to fight.</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babies like to ride on the mom’s back.</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B</a:t>
            </a:r>
            <a:r>
              <a:rPr lang="en-US" dirty="0" smtClean="0">
                <a:latin typeface="Comic Sans MS" pitchFamily="66" charset="0"/>
              </a:rPr>
              <a:t>irds</a:t>
            </a:r>
            <a:r>
              <a:rPr lang="en-US" dirty="0" smtClean="0">
                <a:latin typeface="Comic Sans MS" pitchFamily="66" charset="0"/>
              </a:rPr>
              <a:t>, bats, small mammals, large spiders, centipedes, and </a:t>
            </a:r>
            <a:r>
              <a:rPr lang="en-US" dirty="0" smtClean="0">
                <a:latin typeface="Comic Sans MS" pitchFamily="66" charset="0"/>
              </a:rPr>
              <a:t>lizards</a:t>
            </a:r>
            <a:r>
              <a:rPr lang="en-US" dirty="0" smtClean="0">
                <a:latin typeface="Comic Sans MS" pitchFamily="66" charset="0"/>
              </a:rPr>
              <a:t> </a:t>
            </a:r>
            <a:r>
              <a:rPr lang="en-US" dirty="0" smtClean="0">
                <a:latin typeface="Comic Sans MS" pitchFamily="66" charset="0"/>
              </a:rPr>
              <a:t>eat the scorpion.</a:t>
            </a:r>
            <a:endParaRPr lang="en-US" dirty="0" smtClean="0">
              <a:latin typeface="Comic Sans MS" pitchFamily="66" charset="0"/>
            </a:endParaRPr>
          </a:p>
          <a:p>
            <a:r>
              <a:rPr lang="en-US" sz="1400" dirty="0">
                <a:latin typeface="Comic Sans MS" pitchFamily="66" charset="0"/>
              </a:rPr>
              <a:t> </a:t>
            </a:r>
          </a:p>
          <a:p>
            <a:endParaRPr lang="en-US" dirty="0"/>
          </a:p>
        </p:txBody>
      </p:sp>
      <p:sp>
        <p:nvSpPr>
          <p:cNvPr id="12" name="Rectangle 11"/>
          <p:cNvSpPr/>
          <p:nvPr/>
        </p:nvSpPr>
        <p:spPr>
          <a:xfrm>
            <a:off x="5501656" y="0"/>
            <a:ext cx="3642344" cy="830997"/>
          </a:xfrm>
          <a:prstGeom prst="rect">
            <a:avLst/>
          </a:prstGeom>
        </p:spPr>
        <p:txBody>
          <a:bodyPr wrap="none">
            <a:spAutoFit/>
          </a:bodyPr>
          <a:lstStyle/>
          <a:p>
            <a:r>
              <a:rPr lang="en-US" sz="4800" b="1" u="sng" dirty="0" smtClean="0">
                <a:latin typeface="HelloBoxStitch" pitchFamily="2" charset="0"/>
                <a:ea typeface="HelloBoxStitch" pitchFamily="2" charset="0"/>
              </a:rPr>
              <a:t>The Scorpion</a:t>
            </a:r>
            <a:endParaRPr lang="en-US" sz="4800" dirty="0">
              <a:latin typeface="HelloBoxStitch" pitchFamily="2" charset="0"/>
              <a:ea typeface="HelloBoxStitch" pitchFamily="2"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Picture 21" descr="cactus2.jpg"/>
          <p:cNvPicPr>
            <a:picLocks noChangeAspect="1"/>
          </p:cNvPicPr>
          <p:nvPr/>
        </p:nvPicPr>
        <p:blipFill>
          <a:blip r:embed="rId2" cstate="print"/>
          <a:stretch>
            <a:fillRect/>
          </a:stretch>
        </p:blipFill>
        <p:spPr>
          <a:xfrm>
            <a:off x="0" y="5666096"/>
            <a:ext cx="946404" cy="1191904"/>
          </a:xfrm>
          <a:prstGeom prst="rect">
            <a:avLst/>
          </a:prstGeom>
        </p:spPr>
      </p:pic>
      <p:pic>
        <p:nvPicPr>
          <p:cNvPr id="23" name="Picture 22" descr="cactus2.jpg"/>
          <p:cNvPicPr>
            <a:picLocks noChangeAspect="1"/>
          </p:cNvPicPr>
          <p:nvPr/>
        </p:nvPicPr>
        <p:blipFill>
          <a:blip r:embed="rId2" cstate="print"/>
          <a:stretch>
            <a:fillRect/>
          </a:stretch>
        </p:blipFill>
        <p:spPr>
          <a:xfrm>
            <a:off x="3048000" y="5666096"/>
            <a:ext cx="946404" cy="1191904"/>
          </a:xfrm>
          <a:prstGeom prst="rect">
            <a:avLst/>
          </a:prstGeom>
        </p:spPr>
      </p:pic>
      <p:pic>
        <p:nvPicPr>
          <p:cNvPr id="24" name="Picture 23" descr="cactus2.jpg"/>
          <p:cNvPicPr>
            <a:picLocks noChangeAspect="1"/>
          </p:cNvPicPr>
          <p:nvPr/>
        </p:nvPicPr>
        <p:blipFill>
          <a:blip r:embed="rId2" cstate="print"/>
          <a:stretch>
            <a:fillRect/>
          </a:stretch>
        </p:blipFill>
        <p:spPr>
          <a:xfrm>
            <a:off x="4953000" y="5666096"/>
            <a:ext cx="946404" cy="1191904"/>
          </a:xfrm>
          <a:prstGeom prst="rect">
            <a:avLst/>
          </a:prstGeom>
        </p:spPr>
      </p:pic>
      <p:pic>
        <p:nvPicPr>
          <p:cNvPr id="25" name="Picture 24" descr="cactus2.jpg"/>
          <p:cNvPicPr>
            <a:picLocks noChangeAspect="1"/>
          </p:cNvPicPr>
          <p:nvPr/>
        </p:nvPicPr>
        <p:blipFill>
          <a:blip r:embed="rId2" cstate="print"/>
          <a:stretch>
            <a:fillRect/>
          </a:stretch>
        </p:blipFill>
        <p:spPr>
          <a:xfrm>
            <a:off x="7620000" y="5666096"/>
            <a:ext cx="946404" cy="1191904"/>
          </a:xfrm>
          <a:prstGeom prst="rect">
            <a:avLst/>
          </a:prstGeom>
        </p:spPr>
      </p:pic>
      <p:pic>
        <p:nvPicPr>
          <p:cNvPr id="26" name="Picture 25" descr="cactus1.png"/>
          <p:cNvPicPr>
            <a:picLocks noChangeAspect="1"/>
          </p:cNvPicPr>
          <p:nvPr/>
        </p:nvPicPr>
        <p:blipFill>
          <a:blip r:embed="rId3" cstate="print"/>
          <a:stretch>
            <a:fillRect/>
          </a:stretch>
        </p:blipFill>
        <p:spPr>
          <a:xfrm>
            <a:off x="6400800" y="5220943"/>
            <a:ext cx="1066800" cy="1637057"/>
          </a:xfrm>
          <a:prstGeom prst="rect">
            <a:avLst/>
          </a:prstGeom>
        </p:spPr>
      </p:pic>
      <p:pic>
        <p:nvPicPr>
          <p:cNvPr id="15" name="Picture 14" descr="scorpion.jpg"/>
          <p:cNvPicPr>
            <a:picLocks noChangeAspect="1"/>
          </p:cNvPicPr>
          <p:nvPr/>
        </p:nvPicPr>
        <p:blipFill>
          <a:blip r:embed="rId4" cstate="print"/>
          <a:stretch>
            <a:fillRect/>
          </a:stretch>
        </p:blipFill>
        <p:spPr>
          <a:xfrm>
            <a:off x="228600" y="0"/>
            <a:ext cx="609600" cy="755132"/>
          </a:xfrm>
          <a:prstGeom prst="rect">
            <a:avLst/>
          </a:prstGeom>
        </p:spPr>
      </p:pic>
      <p:pic>
        <p:nvPicPr>
          <p:cNvPr id="16" name="Picture 15" descr="scorpion.jpg"/>
          <p:cNvPicPr>
            <a:picLocks noChangeAspect="1"/>
          </p:cNvPicPr>
          <p:nvPr/>
        </p:nvPicPr>
        <p:blipFill>
          <a:blip r:embed="rId4" cstate="print"/>
          <a:stretch>
            <a:fillRect/>
          </a:stretch>
        </p:blipFill>
        <p:spPr>
          <a:xfrm>
            <a:off x="4876800" y="0"/>
            <a:ext cx="609600" cy="755132"/>
          </a:xfrm>
          <a:prstGeom prst="rect">
            <a:avLst/>
          </a:prstGeom>
        </p:spPr>
      </p:pic>
      <p:pic>
        <p:nvPicPr>
          <p:cNvPr id="17" name="Picture 16" descr="download (22).jpg"/>
          <p:cNvPicPr>
            <a:picLocks noChangeAspect="1"/>
          </p:cNvPicPr>
          <p:nvPr/>
        </p:nvPicPr>
        <p:blipFill>
          <a:blip r:embed="rId5" cstate="print"/>
          <a:stretch>
            <a:fillRect/>
          </a:stretch>
        </p:blipFill>
        <p:spPr>
          <a:xfrm>
            <a:off x="1143000" y="5682216"/>
            <a:ext cx="1766888" cy="11757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1545</TotalTime>
  <Words>10662</Words>
  <Application>Microsoft Office PowerPoint</Application>
  <PresentationFormat>On-screen Show (4:3)</PresentationFormat>
  <Paragraphs>2312</Paragraphs>
  <Slides>173</Slides>
  <Notes>0</Notes>
  <HiddenSlides>0</HiddenSlides>
  <MMClips>0</MMClips>
  <ScaleCrop>false</ScaleCrop>
  <HeadingPairs>
    <vt:vector size="4" baseType="variant">
      <vt:variant>
        <vt:lpstr>Theme</vt:lpstr>
      </vt:variant>
      <vt:variant>
        <vt:i4>1</vt:i4>
      </vt:variant>
      <vt:variant>
        <vt:lpstr>Slide Titles</vt:lpstr>
      </vt:variant>
      <vt:variant>
        <vt:i4>173</vt:i4>
      </vt:variant>
    </vt:vector>
  </HeadingPairs>
  <TitlesOfParts>
    <vt:vector size="17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The Desert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ccatherwood</dc:creator>
  <cp:lastModifiedBy>ccatherwood</cp:lastModifiedBy>
  <cp:revision>93</cp:revision>
  <dcterms:created xsi:type="dcterms:W3CDTF">2014-02-09T13:39:59Z</dcterms:created>
  <dcterms:modified xsi:type="dcterms:W3CDTF">2014-03-12T23:21:11Z</dcterms:modified>
</cp:coreProperties>
</file>