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183.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441" r:id="rId5"/>
    <p:sldId id="442"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440" r:id="rId21"/>
    <p:sldId id="276" r:id="rId22"/>
    <p:sldId id="277" r:id="rId23"/>
    <p:sldId id="278" r:id="rId24"/>
    <p:sldId id="279" r:id="rId25"/>
    <p:sldId id="280" r:id="rId26"/>
    <p:sldId id="281" r:id="rId27"/>
    <p:sldId id="282" r:id="rId28"/>
    <p:sldId id="283" r:id="rId29"/>
    <p:sldId id="284" r:id="rId30"/>
    <p:sldId id="285" r:id="rId31"/>
    <p:sldId id="406" r:id="rId32"/>
    <p:sldId id="407" r:id="rId33"/>
    <p:sldId id="445" r:id="rId34"/>
    <p:sldId id="446" r:id="rId35"/>
    <p:sldId id="409" r:id="rId36"/>
    <p:sldId id="410" r:id="rId37"/>
    <p:sldId id="411" r:id="rId38"/>
    <p:sldId id="412" r:id="rId39"/>
    <p:sldId id="413" r:id="rId40"/>
    <p:sldId id="414" r:id="rId41"/>
    <p:sldId id="415" r:id="rId42"/>
    <p:sldId id="416" r:id="rId43"/>
    <p:sldId id="417" r:id="rId44"/>
    <p:sldId id="394" r:id="rId45"/>
    <p:sldId id="395" r:id="rId46"/>
    <p:sldId id="447" r:id="rId47"/>
    <p:sldId id="448" r:id="rId48"/>
    <p:sldId id="397" r:id="rId49"/>
    <p:sldId id="398" r:id="rId50"/>
    <p:sldId id="399" r:id="rId51"/>
    <p:sldId id="400" r:id="rId52"/>
    <p:sldId id="401" r:id="rId53"/>
    <p:sldId id="402" r:id="rId54"/>
    <p:sldId id="403" r:id="rId55"/>
    <p:sldId id="404" r:id="rId56"/>
    <p:sldId id="405" r:id="rId57"/>
    <p:sldId id="382" r:id="rId58"/>
    <p:sldId id="383" r:id="rId59"/>
    <p:sldId id="449" r:id="rId60"/>
    <p:sldId id="450" r:id="rId61"/>
    <p:sldId id="385" r:id="rId62"/>
    <p:sldId id="386" r:id="rId63"/>
    <p:sldId id="387" r:id="rId64"/>
    <p:sldId id="388" r:id="rId65"/>
    <p:sldId id="389" r:id="rId66"/>
    <p:sldId id="390" r:id="rId67"/>
    <p:sldId id="391" r:id="rId68"/>
    <p:sldId id="392" r:id="rId69"/>
    <p:sldId id="393" r:id="rId70"/>
    <p:sldId id="370" r:id="rId71"/>
    <p:sldId id="371" r:id="rId72"/>
    <p:sldId id="451" r:id="rId73"/>
    <p:sldId id="452" r:id="rId74"/>
    <p:sldId id="373" r:id="rId75"/>
    <p:sldId id="374" r:id="rId76"/>
    <p:sldId id="375" r:id="rId77"/>
    <p:sldId id="376" r:id="rId78"/>
    <p:sldId id="377" r:id="rId79"/>
    <p:sldId id="378" r:id="rId80"/>
    <p:sldId id="379" r:id="rId81"/>
    <p:sldId id="380" r:id="rId82"/>
    <p:sldId id="381" r:id="rId83"/>
    <p:sldId id="358" r:id="rId84"/>
    <p:sldId id="359" r:id="rId85"/>
    <p:sldId id="461" r:id="rId86"/>
    <p:sldId id="462" r:id="rId87"/>
    <p:sldId id="361" r:id="rId88"/>
    <p:sldId id="362" r:id="rId89"/>
    <p:sldId id="363" r:id="rId90"/>
    <p:sldId id="364" r:id="rId91"/>
    <p:sldId id="365" r:id="rId92"/>
    <p:sldId id="366" r:id="rId93"/>
    <p:sldId id="367" r:id="rId94"/>
    <p:sldId id="368" r:id="rId95"/>
    <p:sldId id="369" r:id="rId96"/>
    <p:sldId id="346" r:id="rId97"/>
    <p:sldId id="347" r:id="rId98"/>
    <p:sldId id="453" r:id="rId99"/>
    <p:sldId id="454" r:id="rId100"/>
    <p:sldId id="349" r:id="rId101"/>
    <p:sldId id="350" r:id="rId102"/>
    <p:sldId id="351" r:id="rId103"/>
    <p:sldId id="352" r:id="rId104"/>
    <p:sldId id="353" r:id="rId105"/>
    <p:sldId id="354" r:id="rId106"/>
    <p:sldId id="355" r:id="rId107"/>
    <p:sldId id="356" r:id="rId108"/>
    <p:sldId id="357" r:id="rId109"/>
    <p:sldId id="334" r:id="rId110"/>
    <p:sldId id="335" r:id="rId111"/>
    <p:sldId id="463" r:id="rId112"/>
    <p:sldId id="464" r:id="rId113"/>
    <p:sldId id="337" r:id="rId114"/>
    <p:sldId id="338" r:id="rId115"/>
    <p:sldId id="339" r:id="rId116"/>
    <p:sldId id="340" r:id="rId117"/>
    <p:sldId id="341" r:id="rId118"/>
    <p:sldId id="342" r:id="rId119"/>
    <p:sldId id="343" r:id="rId120"/>
    <p:sldId id="344" r:id="rId121"/>
    <p:sldId id="345" r:id="rId122"/>
    <p:sldId id="322" r:id="rId123"/>
    <p:sldId id="323" r:id="rId124"/>
    <p:sldId id="465" r:id="rId125"/>
    <p:sldId id="466" r:id="rId126"/>
    <p:sldId id="325" r:id="rId127"/>
    <p:sldId id="326" r:id="rId128"/>
    <p:sldId id="327" r:id="rId129"/>
    <p:sldId id="328" r:id="rId130"/>
    <p:sldId id="329" r:id="rId131"/>
    <p:sldId id="330" r:id="rId132"/>
    <p:sldId id="331" r:id="rId133"/>
    <p:sldId id="332" r:id="rId134"/>
    <p:sldId id="333" r:id="rId135"/>
    <p:sldId id="310" r:id="rId136"/>
    <p:sldId id="311" r:id="rId137"/>
    <p:sldId id="443" r:id="rId138"/>
    <p:sldId id="455" r:id="rId139"/>
    <p:sldId id="313" r:id="rId140"/>
    <p:sldId id="314" r:id="rId141"/>
    <p:sldId id="315" r:id="rId142"/>
    <p:sldId id="316" r:id="rId143"/>
    <p:sldId id="317" r:id="rId144"/>
    <p:sldId id="318" r:id="rId145"/>
    <p:sldId id="319" r:id="rId146"/>
    <p:sldId id="320" r:id="rId147"/>
    <p:sldId id="321" r:id="rId148"/>
    <p:sldId id="298" r:id="rId149"/>
    <p:sldId id="299" r:id="rId150"/>
    <p:sldId id="444" r:id="rId151"/>
    <p:sldId id="456" r:id="rId152"/>
    <p:sldId id="301" r:id="rId153"/>
    <p:sldId id="302" r:id="rId154"/>
    <p:sldId id="303" r:id="rId155"/>
    <p:sldId id="304" r:id="rId156"/>
    <p:sldId id="305" r:id="rId157"/>
    <p:sldId id="306" r:id="rId158"/>
    <p:sldId id="307" r:id="rId159"/>
    <p:sldId id="308" r:id="rId160"/>
    <p:sldId id="309" r:id="rId161"/>
    <p:sldId id="286" r:id="rId162"/>
    <p:sldId id="287" r:id="rId163"/>
    <p:sldId id="467" r:id="rId164"/>
    <p:sldId id="468" r:id="rId165"/>
    <p:sldId id="289" r:id="rId166"/>
    <p:sldId id="290" r:id="rId167"/>
    <p:sldId id="291" r:id="rId168"/>
    <p:sldId id="292" r:id="rId169"/>
    <p:sldId id="293" r:id="rId170"/>
    <p:sldId id="294" r:id="rId171"/>
    <p:sldId id="295" r:id="rId172"/>
    <p:sldId id="296" r:id="rId173"/>
    <p:sldId id="297" r:id="rId174"/>
    <p:sldId id="418" r:id="rId175"/>
    <p:sldId id="419" r:id="rId176"/>
    <p:sldId id="457" r:id="rId177"/>
    <p:sldId id="458" r:id="rId178"/>
    <p:sldId id="420" r:id="rId179"/>
    <p:sldId id="421" r:id="rId180"/>
    <p:sldId id="422" r:id="rId181"/>
    <p:sldId id="423" r:id="rId182"/>
    <p:sldId id="424" r:id="rId183"/>
    <p:sldId id="425" r:id="rId184"/>
    <p:sldId id="426" r:id="rId185"/>
    <p:sldId id="427" r:id="rId186"/>
    <p:sldId id="428" r:id="rId187"/>
    <p:sldId id="429" r:id="rId188"/>
    <p:sldId id="430" r:id="rId189"/>
    <p:sldId id="459" r:id="rId190"/>
    <p:sldId id="460" r:id="rId191"/>
    <p:sldId id="431" r:id="rId192"/>
    <p:sldId id="432" r:id="rId193"/>
    <p:sldId id="433" r:id="rId194"/>
    <p:sldId id="434" r:id="rId195"/>
    <p:sldId id="435" r:id="rId196"/>
    <p:sldId id="436" r:id="rId197"/>
    <p:sldId id="437" r:id="rId198"/>
    <p:sldId id="438" r:id="rId199"/>
    <p:sldId id="439" r:id="rId2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0" autoAdjust="0"/>
    <p:restoredTop sz="94660"/>
  </p:normalViewPr>
  <p:slideViewPr>
    <p:cSldViewPr>
      <p:cViewPr varScale="1">
        <p:scale>
          <a:sx n="69" d="100"/>
          <a:sy n="69" d="100"/>
        </p:scale>
        <p:origin x="-43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911A2-260D-49D6-8A9E-7AA799269F4A}"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911A2-260D-49D6-8A9E-7AA799269F4A}"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911A2-260D-49D6-8A9E-7AA799269F4A}"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911A2-260D-49D6-8A9E-7AA799269F4A}"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911A2-260D-49D6-8A9E-7AA799269F4A}" type="datetimeFigureOut">
              <a:rPr lang="en-US" smtClean="0"/>
              <a:pPr/>
              <a:t>3/7/2014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911A2-260D-49D6-8A9E-7AA799269F4A}"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911A2-260D-49D6-8A9E-7AA799269F4A}" type="datetimeFigureOut">
              <a:rPr lang="en-US" smtClean="0"/>
              <a:pPr/>
              <a:t>3/7/2014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911A2-260D-49D6-8A9E-7AA799269F4A}" type="datetimeFigureOut">
              <a:rPr lang="en-US" smtClean="0"/>
              <a:pPr/>
              <a:t>3/7/2014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911A2-260D-49D6-8A9E-7AA799269F4A}" type="datetimeFigureOut">
              <a:rPr lang="en-US" smtClean="0"/>
              <a:pPr/>
              <a:t>3/7/2014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911A2-260D-49D6-8A9E-7AA799269F4A}"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911A2-260D-49D6-8A9E-7AA799269F4A}" type="datetimeFigureOut">
              <a:rPr lang="en-US" smtClean="0"/>
              <a:pPr/>
              <a:t>3/7/2014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A9AF9-1D11-46E9-BF40-98355309E0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911A2-260D-49D6-8A9E-7AA799269F4A}" type="datetimeFigureOut">
              <a:rPr lang="en-US" smtClean="0"/>
              <a:pPr/>
              <a:t>3/7/2014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A9AF9-1D11-46E9-BF40-98355309E0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3.jpeg"/><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3.jpeg"/><Relationship Id="rId4" Type="http://schemas.openxmlformats.org/officeDocument/2006/relationships/image" Target="../media/image4.png"/></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3.jpeg"/><Relationship Id="rId4" Type="http://schemas.openxmlformats.org/officeDocument/2006/relationships/image" Target="../media/image4.png"/></Relationships>
</file>

<file path=ppt/slides/_rels/slide1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6.jpeg"/><Relationship Id="rId4" Type="http://schemas.openxmlformats.org/officeDocument/2006/relationships/image" Target="../media/image4.png"/></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6.jpeg"/><Relationship Id="rId4" Type="http://schemas.openxmlformats.org/officeDocument/2006/relationships/image" Target="../media/image4.png"/></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6.jpeg"/><Relationship Id="rId4" Type="http://schemas.openxmlformats.org/officeDocument/2006/relationships/image" Target="../media/image4.png"/></Relationships>
</file>

<file path=ppt/slides/_rels/slide1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9.jpeg"/><Relationship Id="rId4" Type="http://schemas.openxmlformats.org/officeDocument/2006/relationships/image" Target="../media/image4.png"/></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9.jpeg"/><Relationship Id="rId4" Type="http://schemas.openxmlformats.org/officeDocument/2006/relationships/image" Target="../media/image4.png"/></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9.jpeg"/><Relationship Id="rId4" Type="http://schemas.openxmlformats.org/officeDocument/2006/relationships/image" Target="../media/image4.png"/></Relationships>
</file>

<file path=ppt/slides/_rels/slide1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9.png"/></Relationships>
</file>

<file path=ppt/slides/_rels/slide1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2.jpeg"/><Relationship Id="rId4" Type="http://schemas.openxmlformats.org/officeDocument/2006/relationships/image" Target="../media/image4.png"/></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2.jpeg"/><Relationship Id="rId4" Type="http://schemas.openxmlformats.org/officeDocument/2006/relationships/image" Target="../media/image4.png"/></Relationships>
</file>

<file path=ppt/slides/_rels/slide1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1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6.jpeg"/><Relationship Id="rId4" Type="http://schemas.openxmlformats.org/officeDocument/2006/relationships/image" Target="../media/image4.png"/></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6.jpeg"/><Relationship Id="rId4" Type="http://schemas.openxmlformats.org/officeDocument/2006/relationships/image" Target="../media/image4.png"/></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6.jpeg"/><Relationship Id="rId4" Type="http://schemas.openxmlformats.org/officeDocument/2006/relationships/image" Target="../media/image4.png"/></Relationships>
</file>

<file path=ppt/slides/_rels/slide1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9.jpeg"/><Relationship Id="rId4" Type="http://schemas.openxmlformats.org/officeDocument/2006/relationships/image" Target="../media/image4.png"/></Relationships>
</file>

<file path=ppt/slides/_rels/slide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9.jpeg"/><Relationship Id="rId4" Type="http://schemas.openxmlformats.org/officeDocument/2006/relationships/image" Target="../media/image4.png"/></Relationships>
</file>

<file path=ppt/slides/_rels/slide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9.jpeg"/><Relationship Id="rId4" Type="http://schemas.openxmlformats.org/officeDocument/2006/relationships/image" Target="../media/image4.png"/></Relationships>
</file>

<file path=ppt/slides/_rels/slide1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9.png"/></Relationships>
</file>

<file path=ppt/slides/_rels/slide1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2.jpeg"/><Relationship Id="rId4" Type="http://schemas.openxmlformats.org/officeDocument/2006/relationships/image" Target="../media/image4.png"/></Relationships>
</file>

<file path=ppt/slides/_rels/slide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2.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2.jpeg"/><Relationship Id="rId4" Type="http://schemas.openxmlformats.org/officeDocument/2006/relationships/image" Target="../media/image4.png"/></Relationships>
</file>

<file path=ppt/slides/_rels/slide19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9.png"/></Relationships>
</file>

<file path=ppt/slides/_rels/slide1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jpe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jpe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jpe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1.jpe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1.jpe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jpe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jpe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jpe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jpeg"/><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jpeg"/><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7.jpeg"/><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40.jpeg"/><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40.jpeg"/><Relationship Id="rId4"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4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hark.png"/>
          <p:cNvPicPr>
            <a:picLocks noChangeAspect="1"/>
          </p:cNvPicPr>
          <p:nvPr/>
        </p:nvPicPr>
        <p:blipFill>
          <a:blip r:embed="rId2" cstate="print"/>
          <a:stretch>
            <a:fillRect/>
          </a:stretch>
        </p:blipFill>
        <p:spPr>
          <a:xfrm>
            <a:off x="685800" y="2590800"/>
            <a:ext cx="2960142" cy="15361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164247" cy="1015663"/>
          </a:xfrm>
          <a:prstGeom prst="rect">
            <a:avLst/>
          </a:prstGeom>
        </p:spPr>
        <p:txBody>
          <a:bodyPr wrap="none">
            <a:spAutoFit/>
          </a:bodyPr>
          <a:lstStyle/>
          <a:p>
            <a:r>
              <a:rPr lang="en-US" sz="6000" u="sng" dirty="0" smtClean="0">
                <a:latin typeface="Boyz R Gross Shadow NF" pitchFamily="18" charset="0"/>
              </a:rPr>
              <a:t>Sharks:</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2" name="Picture 21" descr="shark.png"/>
          <p:cNvPicPr>
            <a:picLocks noChangeAspect="1"/>
          </p:cNvPicPr>
          <p:nvPr/>
        </p:nvPicPr>
        <p:blipFill>
          <a:blip r:embed="rId5" cstate="print"/>
          <a:stretch>
            <a:fillRect/>
          </a:stretch>
        </p:blipFill>
        <p:spPr>
          <a:xfrm rot="21211964" flipH="1">
            <a:off x="2362200" y="4341928"/>
            <a:ext cx="2602458" cy="1536195"/>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tarfish-outline2.jpg"/>
          <p:cNvPicPr>
            <a:picLocks noChangeAspect="1"/>
          </p:cNvPicPr>
          <p:nvPr/>
        </p:nvPicPr>
        <p:blipFill>
          <a:blip r:embed="rId2" cstate="print"/>
          <a:stretch>
            <a:fillRect/>
          </a:stretch>
        </p:blipFill>
        <p:spPr>
          <a:xfrm>
            <a:off x="1905000" y="1371600"/>
            <a:ext cx="4495800" cy="4495800"/>
          </a:xfrm>
          <a:prstGeom prst="rect">
            <a:avLst/>
          </a:prstGeom>
        </p:spPr>
      </p:pic>
      <p:sp>
        <p:nvSpPr>
          <p:cNvPr id="4" name="TextBox 3"/>
          <p:cNvSpPr txBox="1"/>
          <p:nvPr/>
        </p:nvSpPr>
        <p:spPr>
          <a:xfrm>
            <a:off x="1219200" y="228600"/>
            <a:ext cx="6166303"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Starfish:</a:t>
            </a:r>
            <a:endParaRPr lang="en-US" sz="5400" u="sng" dirty="0">
              <a:latin typeface="Boyz R Gross Shadow NF" pitchFamily="18" charset="0"/>
            </a:endParaRPr>
          </a:p>
        </p:txBody>
      </p:sp>
      <p:sp>
        <p:nvSpPr>
          <p:cNvPr id="7" name="Rounded Rectangle 6"/>
          <p:cNvSpPr/>
          <p:nvPr/>
        </p:nvSpPr>
        <p:spPr>
          <a:xfrm>
            <a:off x="1600200" y="56388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7086600" y="15240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990600" cy="533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3581400"/>
            <a:ext cx="1219200" cy="2057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181600" y="2286000"/>
            <a:ext cx="2438400" cy="914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791200" y="4800600"/>
            <a:ext cx="76200" cy="1066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9" name="Straight Arrow Connector 28"/>
          <p:cNvCxnSpPr/>
          <p:nvPr/>
        </p:nvCxnSpPr>
        <p:spPr>
          <a:xfrm flipH="1">
            <a:off x="3581400" y="1371600"/>
            <a:ext cx="609600" cy="457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4191000" y="10668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152400"/>
            <a:ext cx="2303066" cy="923330"/>
          </a:xfrm>
          <a:prstGeom prst="rect">
            <a:avLst/>
          </a:prstGeom>
        </p:spPr>
        <p:txBody>
          <a:bodyPr wrap="none">
            <a:spAutoFit/>
          </a:bodyPr>
          <a:lstStyle/>
          <a:p>
            <a:r>
              <a:rPr lang="en-US" sz="5400" u="sng" dirty="0" smtClean="0">
                <a:latin typeface="Boyz R Gross Shadow NF" pitchFamily="18" charset="0"/>
              </a:rPr>
              <a:t>Starfish</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590800" y="2362200"/>
            <a:ext cx="3886200" cy="190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Starfish</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StarFish.jpg"/>
          <p:cNvPicPr>
            <a:picLocks noChangeAspect="1"/>
          </p:cNvPicPr>
          <p:nvPr/>
        </p:nvPicPr>
        <p:blipFill>
          <a:blip r:embed="rId2" cstate="print"/>
          <a:stretch>
            <a:fillRect/>
          </a:stretch>
        </p:blipFill>
        <p:spPr>
          <a:xfrm>
            <a:off x="0" y="4781005"/>
            <a:ext cx="2057400" cy="2076995"/>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532686"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Starfish:</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arFish.jpg"/>
          <p:cNvPicPr>
            <a:picLocks noChangeAspect="1"/>
          </p:cNvPicPr>
          <p:nvPr/>
        </p:nvPicPr>
        <p:blipFill>
          <a:blip r:embed="rId2" cstate="print"/>
          <a:stretch>
            <a:fillRect/>
          </a:stretch>
        </p:blipFill>
        <p:spPr>
          <a:xfrm>
            <a:off x="2438400" y="4343400"/>
            <a:ext cx="2060276" cy="2079898"/>
          </a:xfrm>
          <a:prstGeom prst="rect">
            <a:avLst/>
          </a:prstGeom>
        </p:spPr>
      </p:pic>
      <p:pic>
        <p:nvPicPr>
          <p:cNvPr id="20" name="Picture 19" descr="boy.jpg"/>
          <p:cNvPicPr>
            <a:picLocks noChangeAspect="1"/>
          </p:cNvPicPr>
          <p:nvPr/>
        </p:nvPicPr>
        <p:blipFill>
          <a:blip r:embed="rId3"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4"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684838" cy="1015663"/>
          </a:xfrm>
          <a:prstGeom prst="rect">
            <a:avLst/>
          </a:prstGeom>
        </p:spPr>
        <p:txBody>
          <a:bodyPr wrap="none">
            <a:spAutoFit/>
          </a:bodyPr>
          <a:lstStyle/>
          <a:p>
            <a:r>
              <a:rPr lang="en-US" sz="6000" u="sng" dirty="0" smtClean="0">
                <a:latin typeface="Boyz R Gross Shadow NF" pitchFamily="18" charset="0"/>
              </a:rPr>
              <a:t>Starfish:</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5" cstate="print"/>
          <a:stretch>
            <a:fillRect/>
          </a:stretch>
        </p:blipFill>
        <p:spPr>
          <a:xfrm>
            <a:off x="7315200" y="5181600"/>
            <a:ext cx="1583781" cy="16764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540567" cy="1015663"/>
          </a:xfrm>
          <a:prstGeom prst="rect">
            <a:avLst/>
          </a:prstGeom>
        </p:spPr>
        <p:txBody>
          <a:bodyPr wrap="none">
            <a:spAutoFit/>
          </a:bodyPr>
          <a:lstStyle/>
          <a:p>
            <a:r>
              <a:rPr lang="en-US" sz="6000" u="sng" dirty="0" smtClean="0">
                <a:latin typeface="Boyz R Gross Shadow NF" pitchFamily="18" charset="0"/>
              </a:rPr>
              <a:t>Starfish</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tarFish.jpg"/>
          <p:cNvPicPr>
            <a:picLocks noChangeAspect="1"/>
          </p:cNvPicPr>
          <p:nvPr/>
        </p:nvPicPr>
        <p:blipFill>
          <a:blip r:embed="rId2" cstate="print"/>
          <a:stretch>
            <a:fillRect/>
          </a:stretch>
        </p:blipFill>
        <p:spPr>
          <a:xfrm>
            <a:off x="1219200" y="0"/>
            <a:ext cx="685800" cy="692332"/>
          </a:xfrm>
          <a:prstGeom prst="rect">
            <a:avLst/>
          </a:prstGeom>
        </p:spPr>
      </p:pic>
      <p:pic>
        <p:nvPicPr>
          <p:cNvPr id="12" name="Picture 11" descr="StarFish.jpg"/>
          <p:cNvPicPr>
            <a:picLocks noChangeAspect="1"/>
          </p:cNvPicPr>
          <p:nvPr/>
        </p:nvPicPr>
        <p:blipFill>
          <a:blip r:embed="rId2" cstate="print"/>
          <a:stretch>
            <a:fillRect/>
          </a:stretch>
        </p:blipFill>
        <p:spPr>
          <a:xfrm>
            <a:off x="7543800" y="0"/>
            <a:ext cx="685800" cy="692332"/>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0"/>
            <a:ext cx="2303066" cy="923330"/>
          </a:xfrm>
          <a:prstGeom prst="rect">
            <a:avLst/>
          </a:prstGeom>
        </p:spPr>
        <p:txBody>
          <a:bodyPr wrap="none">
            <a:spAutoFit/>
          </a:bodyPr>
          <a:lstStyle/>
          <a:p>
            <a:r>
              <a:rPr lang="en-US" sz="5400" u="sng" dirty="0" smtClean="0">
                <a:latin typeface="Boyz R Gross Shadow NF" pitchFamily="18" charset="0"/>
              </a:rPr>
              <a:t>Starfish</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StarFish.jpg"/>
          <p:cNvPicPr>
            <a:picLocks noChangeAspect="1"/>
          </p:cNvPicPr>
          <p:nvPr/>
        </p:nvPicPr>
        <p:blipFill>
          <a:blip r:embed="rId2" cstate="print"/>
          <a:stretch>
            <a:fillRect/>
          </a:stretch>
        </p:blipFill>
        <p:spPr>
          <a:xfrm>
            <a:off x="1219200" y="0"/>
            <a:ext cx="685800" cy="692332"/>
          </a:xfrm>
          <a:prstGeom prst="rect">
            <a:avLst/>
          </a:prstGeom>
        </p:spPr>
      </p:pic>
      <p:pic>
        <p:nvPicPr>
          <p:cNvPr id="7" name="Picture 6" descr="StarFish.jpg"/>
          <p:cNvPicPr>
            <a:picLocks noChangeAspect="1"/>
          </p:cNvPicPr>
          <p:nvPr/>
        </p:nvPicPr>
        <p:blipFill>
          <a:blip r:embed="rId2" cstate="print"/>
          <a:stretch>
            <a:fillRect/>
          </a:stretch>
        </p:blipFill>
        <p:spPr>
          <a:xfrm>
            <a:off x="7086600" y="0"/>
            <a:ext cx="685800" cy="692332"/>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303066" cy="923330"/>
          </a:xfrm>
          <a:prstGeom prst="rect">
            <a:avLst/>
          </a:prstGeom>
        </p:spPr>
        <p:txBody>
          <a:bodyPr wrap="none">
            <a:spAutoFit/>
          </a:bodyPr>
          <a:lstStyle/>
          <a:p>
            <a:r>
              <a:rPr lang="en-US" sz="5400" u="sng" dirty="0" smtClean="0">
                <a:latin typeface="Boyz R Gross Shadow NF" pitchFamily="18" charset="0"/>
              </a:rPr>
              <a:t>Starfish</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tarFish.jpg"/>
          <p:cNvPicPr>
            <a:picLocks noChangeAspect="1"/>
          </p:cNvPicPr>
          <p:nvPr/>
        </p:nvPicPr>
        <p:blipFill>
          <a:blip r:embed="rId2" cstate="print"/>
          <a:stretch>
            <a:fillRect/>
          </a:stretch>
        </p:blipFill>
        <p:spPr>
          <a:xfrm>
            <a:off x="0" y="5181600"/>
            <a:ext cx="1660584" cy="16764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774" y="152400"/>
            <a:ext cx="8386719"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Starfish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JellyFish.png"/>
          <p:cNvPicPr>
            <a:picLocks noChangeAspect="1"/>
          </p:cNvPicPr>
          <p:nvPr/>
        </p:nvPicPr>
        <p:blipFill>
          <a:blip r:embed="rId2" cstate="print"/>
          <a:stretch>
            <a:fillRect/>
          </a:stretch>
        </p:blipFill>
        <p:spPr>
          <a:xfrm>
            <a:off x="990600" y="2133600"/>
            <a:ext cx="2140530" cy="2825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200400" y="0"/>
            <a:ext cx="2019977" cy="1015663"/>
          </a:xfrm>
          <a:prstGeom prst="rect">
            <a:avLst/>
          </a:prstGeom>
        </p:spPr>
        <p:txBody>
          <a:bodyPr wrap="none">
            <a:spAutoFit/>
          </a:bodyPr>
          <a:lstStyle/>
          <a:p>
            <a:r>
              <a:rPr lang="en-US" sz="6000" u="sng" dirty="0" smtClean="0">
                <a:latin typeface="Boyz R Gross Shadow NF" pitchFamily="18" charset="0"/>
              </a:rPr>
              <a:t>Sharks</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hark.png"/>
          <p:cNvPicPr>
            <a:picLocks noChangeAspect="1"/>
          </p:cNvPicPr>
          <p:nvPr/>
        </p:nvPicPr>
        <p:blipFill>
          <a:blip r:embed="rId2" cstate="print"/>
          <a:stretch>
            <a:fillRect/>
          </a:stretch>
        </p:blipFill>
        <p:spPr>
          <a:xfrm flipH="1">
            <a:off x="1219200" y="0"/>
            <a:ext cx="1093195" cy="609600"/>
          </a:xfrm>
          <a:prstGeom prst="rect">
            <a:avLst/>
          </a:prstGeom>
        </p:spPr>
      </p:pic>
      <p:pic>
        <p:nvPicPr>
          <p:cNvPr id="12" name="Picture 11" descr="shark.png"/>
          <p:cNvPicPr>
            <a:picLocks noChangeAspect="1"/>
          </p:cNvPicPr>
          <p:nvPr/>
        </p:nvPicPr>
        <p:blipFill>
          <a:blip r:embed="rId2" cstate="print"/>
          <a:stretch>
            <a:fillRect/>
          </a:stretch>
        </p:blipFill>
        <p:spPr>
          <a:xfrm>
            <a:off x="7239000" y="152400"/>
            <a:ext cx="1192805" cy="6096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2176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Jellyfish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01314"/>
          </a:xfrm>
          <a:prstGeom prst="rect">
            <a:avLst/>
          </a:prstGeom>
          <a:noFill/>
        </p:spPr>
        <p:txBody>
          <a:bodyPr wrap="square" rtlCol="0">
            <a:spAutoFit/>
          </a:bodyPr>
          <a:lstStyle/>
          <a:p>
            <a:r>
              <a:rPr lang="en-US" sz="1400" dirty="0" smtClean="0">
                <a:latin typeface="Comic Sans MS" pitchFamily="66" charset="0"/>
              </a:rPr>
              <a:t>Jellyfish are “jelly like” creatures that float through the currents of the ocean. They can be pink, yellow, blue, or purple and often seem like they are glowing. They appear to be clear in color as well. </a:t>
            </a:r>
            <a:r>
              <a:rPr lang="en-US" sz="1400" dirty="0" smtClean="0">
                <a:latin typeface="Comic Sans MS" pitchFamily="66" charset="0"/>
              </a:rPr>
              <a:t>They do not have a brain, heart, or bones, but some of them do have eyes. They </a:t>
            </a:r>
            <a:r>
              <a:rPr lang="en-US" sz="1400" dirty="0" smtClean="0">
                <a:latin typeface="Comic Sans MS" pitchFamily="66" charset="0"/>
              </a:rPr>
              <a:t>are bell shaped and have an opening in the center that is their mouth. They have tentacles that hang down below them. They use these to sting their </a:t>
            </a:r>
            <a:r>
              <a:rPr lang="en-US" sz="1400" dirty="0" smtClean="0">
                <a:latin typeface="Comic Sans MS" pitchFamily="66" charset="0"/>
              </a:rPr>
              <a:t>prey. </a:t>
            </a:r>
            <a:r>
              <a:rPr lang="en-US" sz="1400" dirty="0" smtClean="0">
                <a:latin typeface="Comic Sans MS" pitchFamily="66" charset="0"/>
              </a:rPr>
              <a:t>Jellyfish </a:t>
            </a:r>
            <a:r>
              <a:rPr lang="en-US" sz="1400" dirty="0" smtClean="0">
                <a:latin typeface="Comic Sans MS" pitchFamily="66" charset="0"/>
              </a:rPr>
              <a:t>stings can be very painful to humans. </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Sea </a:t>
            </a:r>
            <a:r>
              <a:rPr lang="en-US" sz="1400" dirty="0" smtClean="0">
                <a:latin typeface="Comic Sans MS" pitchFamily="66" charset="0"/>
              </a:rPr>
              <a:t>turtles LOVE to eat jellyfish. Many people who live in China like to eat jellyfish – they are very </a:t>
            </a:r>
            <a:r>
              <a:rPr lang="en-US" sz="1400" b="1" dirty="0" smtClean="0">
                <a:latin typeface="Comic Sans MS" pitchFamily="66" charset="0"/>
              </a:rPr>
              <a:t>nutritious.</a:t>
            </a:r>
            <a:r>
              <a:rPr lang="en-US" sz="1400" dirty="0" smtClean="0">
                <a:latin typeface="Comic Sans MS" pitchFamily="66" charset="0"/>
              </a:rPr>
              <a:t> </a:t>
            </a:r>
          </a:p>
          <a:p>
            <a:endParaRPr lang="en-US" sz="1400" dirty="0" smtClean="0">
              <a:latin typeface="Comic Sans MS" pitchFamily="66" charset="0"/>
            </a:endParaRPr>
          </a:p>
          <a:p>
            <a:r>
              <a:rPr lang="en-US" sz="1400" dirty="0" smtClean="0">
                <a:latin typeface="Comic Sans MS" pitchFamily="66" charset="0"/>
              </a:rPr>
              <a:t>The largest jellyfish ever caught had a center part that was 8 feet in width and had tentacles that hung down over 100 feet! Some jellyfish can be so small that they cannot be seen by the human eye. Most of them are about a foot in length.</a:t>
            </a:r>
          </a:p>
          <a:p>
            <a:endParaRPr lang="en-US" sz="1400" dirty="0" smtClean="0">
              <a:latin typeface="Comic Sans MS" pitchFamily="66" charset="0"/>
            </a:endParaRPr>
          </a:p>
          <a:p>
            <a:endParaRPr lang="en-US" sz="1200" dirty="0" smtClean="0">
              <a:latin typeface="Comic Sans MS" pitchFamily="66" charset="0"/>
            </a:endParaRPr>
          </a:p>
        </p:txBody>
      </p:sp>
      <p:sp>
        <p:nvSpPr>
          <p:cNvPr id="11" name="TextBox 10"/>
          <p:cNvSpPr txBox="1"/>
          <p:nvPr/>
        </p:nvSpPr>
        <p:spPr>
          <a:xfrm>
            <a:off x="4800600" y="838200"/>
            <a:ext cx="4114800" cy="5632311"/>
          </a:xfrm>
          <a:prstGeom prst="rect">
            <a:avLst/>
          </a:prstGeom>
          <a:noFill/>
        </p:spPr>
        <p:txBody>
          <a:bodyPr wrap="square" rtlCol="0">
            <a:spAutoFit/>
          </a:bodyPr>
          <a:lstStyle/>
          <a:p>
            <a:r>
              <a:rPr lang="en-US" sz="1400" dirty="0" smtClean="0">
                <a:latin typeface="Comic Sans MS" pitchFamily="66" charset="0"/>
              </a:rPr>
              <a:t>Jellyfish like to eat fish, crabs, tiny plants, and will even eat other kinds of jellyfish.</a:t>
            </a:r>
          </a:p>
          <a:p>
            <a:endParaRPr lang="en-US" sz="1400" dirty="0" smtClean="0">
              <a:latin typeface="Comic Sans MS" pitchFamily="66" charset="0"/>
            </a:endParaRPr>
          </a:p>
          <a:p>
            <a:r>
              <a:rPr lang="en-US" sz="1400" dirty="0" smtClean="0">
                <a:latin typeface="Comic Sans MS" pitchFamily="66" charset="0"/>
              </a:rPr>
              <a:t>Most </a:t>
            </a:r>
            <a:r>
              <a:rPr lang="en-US" sz="1400" dirty="0" smtClean="0">
                <a:latin typeface="Comic Sans MS" pitchFamily="66" charset="0"/>
              </a:rPr>
              <a:t>jellyfish live less than one year, and some </a:t>
            </a:r>
            <a:r>
              <a:rPr lang="en-US" sz="1400" dirty="0" smtClean="0">
                <a:latin typeface="Comic Sans MS" pitchFamily="66" charset="0"/>
              </a:rPr>
              <a:t> </a:t>
            </a:r>
            <a:r>
              <a:rPr lang="en-US" sz="1400" dirty="0" smtClean="0">
                <a:latin typeface="Comic Sans MS" pitchFamily="66" charset="0"/>
              </a:rPr>
              <a:t>of the smallest may live only a few days. The most familiar stage is the </a:t>
            </a:r>
            <a:r>
              <a:rPr lang="en-US" sz="1400" b="1" dirty="0" smtClean="0">
                <a:latin typeface="Comic Sans MS" pitchFamily="66" charset="0"/>
              </a:rPr>
              <a:t>medusa</a:t>
            </a:r>
            <a:r>
              <a:rPr lang="en-US" sz="1400" dirty="0" smtClean="0">
                <a:latin typeface="Comic Sans MS" pitchFamily="66" charset="0"/>
              </a:rPr>
              <a:t> </a:t>
            </a:r>
            <a:r>
              <a:rPr lang="en-US" sz="1400" b="1" dirty="0" smtClean="0">
                <a:latin typeface="Comic Sans MS" pitchFamily="66" charset="0"/>
              </a:rPr>
              <a:t>stage</a:t>
            </a:r>
            <a:r>
              <a:rPr lang="en-US" sz="1400" dirty="0" smtClean="0">
                <a:latin typeface="Comic Sans MS" pitchFamily="66" charset="0"/>
              </a:rPr>
              <a:t>, where the jelly usually swims around and has tentacles hanging down. </a:t>
            </a:r>
            <a:r>
              <a:rPr lang="en-US" sz="1400" dirty="0" smtClean="0">
                <a:latin typeface="Comic Sans MS" pitchFamily="66" charset="0"/>
              </a:rPr>
              <a:t>They are formed from </a:t>
            </a:r>
            <a:r>
              <a:rPr lang="en-US" sz="1400" dirty="0" smtClean="0">
                <a:latin typeface="Comic Sans MS" pitchFamily="66" charset="0"/>
              </a:rPr>
              <a:t>thousands of very small larvae </a:t>
            </a:r>
            <a:r>
              <a:rPr lang="en-US" sz="1400" dirty="0" smtClean="0">
                <a:latin typeface="Comic Sans MS" pitchFamily="66" charset="0"/>
              </a:rPr>
              <a:t>called </a:t>
            </a:r>
            <a:r>
              <a:rPr lang="en-US" sz="1400" b="1" dirty="0" err="1" smtClean="0">
                <a:latin typeface="Comic Sans MS" pitchFamily="66" charset="0"/>
              </a:rPr>
              <a:t>planulae</a:t>
            </a:r>
            <a:r>
              <a:rPr lang="en-US" sz="1400" dirty="0" smtClean="0">
                <a:latin typeface="Comic Sans MS" pitchFamily="66" charset="0"/>
              </a:rPr>
              <a:t>. The larvae then settle on the bottom of the ocean on rocks and oyster shells and form a </a:t>
            </a:r>
            <a:r>
              <a:rPr lang="en-US" sz="1400" dirty="0" smtClean="0">
                <a:latin typeface="Comic Sans MS" pitchFamily="66" charset="0"/>
              </a:rPr>
              <a:t>small </a:t>
            </a:r>
            <a:r>
              <a:rPr lang="en-US" sz="1400" b="1" dirty="0" smtClean="0">
                <a:latin typeface="Comic Sans MS" pitchFamily="66" charset="0"/>
              </a:rPr>
              <a:t>polyp</a:t>
            </a:r>
            <a:r>
              <a:rPr lang="en-US" sz="1400" dirty="0" smtClean="0">
                <a:latin typeface="Comic Sans MS" pitchFamily="66" charset="0"/>
              </a:rPr>
              <a:t> that looks just like a tiny sea anemone. Each polyp will bud off many baby jellyfish called </a:t>
            </a:r>
            <a:r>
              <a:rPr lang="en-US" sz="1400" b="1" dirty="0" err="1" smtClean="0">
                <a:latin typeface="Comic Sans MS" pitchFamily="66" charset="0"/>
              </a:rPr>
              <a:t>ephyrae</a:t>
            </a:r>
            <a:r>
              <a:rPr lang="en-US" sz="1400" dirty="0" smtClean="0">
                <a:latin typeface="Comic Sans MS" pitchFamily="66" charset="0"/>
              </a:rPr>
              <a:t> that grow very quickly into adult </a:t>
            </a:r>
            <a:r>
              <a:rPr lang="en-US" sz="1400" dirty="0" err="1" smtClean="0">
                <a:latin typeface="Comic Sans MS" pitchFamily="66" charset="0"/>
              </a:rPr>
              <a:t>medusae</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When huge numbers of plants or animals appear suddenly, scientists call it a </a:t>
            </a:r>
            <a:r>
              <a:rPr lang="en-US" sz="1400" b="1" dirty="0" smtClean="0">
                <a:latin typeface="Comic Sans MS" pitchFamily="66" charset="0"/>
              </a:rPr>
              <a:t>'bloom'</a:t>
            </a:r>
            <a:r>
              <a:rPr lang="en-US" sz="1400" dirty="0" smtClean="0">
                <a:latin typeface="Comic Sans MS" pitchFamily="66" charset="0"/>
              </a:rPr>
              <a:t>. In some areas of the world, millions of jellyfish can swarm together, and these blooms cause problems for fisheries and tourism.</a:t>
            </a:r>
          </a:p>
          <a:p>
            <a:r>
              <a:rPr lang="en-US" sz="1200" dirty="0" smtClean="0">
                <a:latin typeface="Comic Sans MS" pitchFamily="66" charset="0"/>
              </a:rPr>
              <a:t> </a:t>
            </a:r>
          </a:p>
          <a:p>
            <a:endParaRPr lang="en-US" sz="1200" dirty="0" smtClean="0">
              <a:latin typeface="Comic Sans MS" pitchFamily="66" charset="0"/>
            </a:endParaRPr>
          </a:p>
          <a:p>
            <a:endParaRPr lang="en-US" sz="1200" dirty="0" smtClean="0">
              <a:latin typeface="Comic Sans MS" pitchFamily="66" charset="0"/>
            </a:endParaRPr>
          </a:p>
          <a:p>
            <a:r>
              <a:rPr lang="en-US" sz="1200" dirty="0">
                <a:latin typeface="Comic Sans MS" pitchFamily="66" charset="0"/>
              </a:rPr>
              <a:t> </a:t>
            </a:r>
          </a:p>
          <a:p>
            <a:endParaRPr lang="en-US" dirty="0"/>
          </a:p>
        </p:txBody>
      </p:sp>
      <p:sp>
        <p:nvSpPr>
          <p:cNvPr id="12" name="Rectangle 11"/>
          <p:cNvSpPr/>
          <p:nvPr/>
        </p:nvSpPr>
        <p:spPr>
          <a:xfrm>
            <a:off x="6019800" y="228600"/>
            <a:ext cx="222176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Jellyfish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jpg"/>
          <p:cNvPicPr>
            <a:picLocks noChangeAspect="1"/>
          </p:cNvPicPr>
          <p:nvPr/>
        </p:nvPicPr>
        <p:blipFill>
          <a:blip r:embed="rId5" cstate="print"/>
          <a:stretch>
            <a:fillRect/>
          </a:stretch>
        </p:blipFill>
        <p:spPr>
          <a:xfrm>
            <a:off x="1066800" y="5929884"/>
            <a:ext cx="1657350" cy="928116"/>
          </a:xfrm>
          <a:prstGeom prst="rect">
            <a:avLst/>
          </a:prstGeom>
        </p:spPr>
      </p:pic>
      <p:pic>
        <p:nvPicPr>
          <p:cNvPr id="29" name="Picture 28" descr="JellyFish.png"/>
          <p:cNvPicPr>
            <a:picLocks noChangeAspect="1"/>
          </p:cNvPicPr>
          <p:nvPr/>
        </p:nvPicPr>
        <p:blipFill>
          <a:blip r:embed="rId6" cstate="print"/>
          <a:stretch>
            <a:fillRect/>
          </a:stretch>
        </p:blipFill>
        <p:spPr>
          <a:xfrm>
            <a:off x="381000" y="152400"/>
            <a:ext cx="457200" cy="603504"/>
          </a:xfrm>
          <a:prstGeom prst="rect">
            <a:avLst/>
          </a:prstGeom>
        </p:spPr>
      </p:pic>
      <p:pic>
        <p:nvPicPr>
          <p:cNvPr id="30" name="Picture 29" descr="JellyFish.png"/>
          <p:cNvPicPr>
            <a:picLocks noChangeAspect="1"/>
          </p:cNvPicPr>
          <p:nvPr/>
        </p:nvPicPr>
        <p:blipFill>
          <a:blip r:embed="rId6" cstate="print"/>
          <a:stretch>
            <a:fillRect/>
          </a:stretch>
        </p:blipFill>
        <p:spPr>
          <a:xfrm>
            <a:off x="5334000" y="228600"/>
            <a:ext cx="457200" cy="603504"/>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2176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Jellyfish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47426"/>
          </a:xfrm>
          <a:prstGeom prst="rect">
            <a:avLst/>
          </a:prstGeom>
          <a:noFill/>
        </p:spPr>
        <p:txBody>
          <a:bodyPr wrap="square" rtlCol="0">
            <a:spAutoFit/>
          </a:bodyPr>
          <a:lstStyle/>
          <a:p>
            <a:r>
              <a:rPr lang="en-US" sz="1600" dirty="0" smtClean="0">
                <a:latin typeface="Comic Sans MS" pitchFamily="66" charset="0"/>
              </a:rPr>
              <a:t>Jellyfish are “jelly like” creatures that float through the currents of the ocean. They can be pink, yellow, blue, or purple and often seem like they are glowing. They appear to be clear in color as well. </a:t>
            </a:r>
            <a:r>
              <a:rPr lang="en-US" sz="1600" dirty="0" smtClean="0">
                <a:latin typeface="Comic Sans MS" pitchFamily="66" charset="0"/>
              </a:rPr>
              <a:t>They do not have a brain, heart, or bones, but some of them do have eyes. They </a:t>
            </a:r>
            <a:r>
              <a:rPr lang="en-US" sz="1600" dirty="0" smtClean="0">
                <a:latin typeface="Comic Sans MS" pitchFamily="66" charset="0"/>
              </a:rPr>
              <a:t>are bell shaped and have an opening in the center that is their mouth. They have tentacles that hang down below them. They use these to sting their </a:t>
            </a:r>
            <a:r>
              <a:rPr lang="en-US" sz="1600" dirty="0" smtClean="0">
                <a:latin typeface="Comic Sans MS" pitchFamily="66" charset="0"/>
              </a:rPr>
              <a:t>prey. </a:t>
            </a:r>
            <a:r>
              <a:rPr lang="en-US" sz="1600" dirty="0" smtClean="0">
                <a:latin typeface="Comic Sans MS" pitchFamily="66" charset="0"/>
              </a:rPr>
              <a:t>Jellyfish </a:t>
            </a:r>
            <a:r>
              <a:rPr lang="en-US" sz="1600" dirty="0" smtClean="0">
                <a:latin typeface="Comic Sans MS" pitchFamily="66" charset="0"/>
              </a:rPr>
              <a:t>stings can be very painful to humans. </a:t>
            </a:r>
            <a:endParaRPr lang="en-US" sz="1600" dirty="0" smtClean="0">
              <a:latin typeface="Comic Sans MS" pitchFamily="66" charset="0"/>
            </a:endParaRPr>
          </a:p>
          <a:p>
            <a:endParaRPr lang="en-US" sz="1600" dirty="0" smtClean="0">
              <a:latin typeface="Comic Sans MS" pitchFamily="66" charset="0"/>
            </a:endParaRPr>
          </a:p>
          <a:p>
            <a:r>
              <a:rPr lang="en-US" sz="1600" dirty="0" smtClean="0">
                <a:latin typeface="Comic Sans MS" pitchFamily="66" charset="0"/>
              </a:rPr>
              <a:t>Sea </a:t>
            </a:r>
            <a:r>
              <a:rPr lang="en-US" sz="1600" dirty="0" smtClean="0">
                <a:latin typeface="Comic Sans MS" pitchFamily="66" charset="0"/>
              </a:rPr>
              <a:t>turtles LOVE to eat jellyfish. Many people who live in China like to eat jellyfish – they are very </a:t>
            </a:r>
            <a:r>
              <a:rPr lang="en-US" sz="1600" b="1" dirty="0" smtClean="0">
                <a:latin typeface="Comic Sans MS" pitchFamily="66" charset="0"/>
              </a:rPr>
              <a:t>nutritious.</a:t>
            </a:r>
            <a:r>
              <a:rPr lang="en-US" sz="1600" dirty="0" smtClean="0">
                <a:latin typeface="Comic Sans MS" pitchFamily="66" charset="0"/>
              </a:rPr>
              <a:t> </a:t>
            </a:r>
          </a:p>
          <a:p>
            <a:endParaRPr lang="en-US" sz="1400" dirty="0" smtClean="0">
              <a:latin typeface="Comic Sans MS" pitchFamily="66" charset="0"/>
            </a:endParaRPr>
          </a:p>
          <a:p>
            <a:endParaRPr lang="en-US" sz="1400" dirty="0" smtClean="0">
              <a:latin typeface="Comic Sans MS" pitchFamily="66" charset="0"/>
            </a:endParaRPr>
          </a:p>
          <a:p>
            <a:endParaRPr lang="en-US" sz="1200" dirty="0" smtClean="0">
              <a:latin typeface="Comic Sans MS" pitchFamily="66" charset="0"/>
            </a:endParaRPr>
          </a:p>
        </p:txBody>
      </p:sp>
      <p:sp>
        <p:nvSpPr>
          <p:cNvPr id="11" name="TextBox 10"/>
          <p:cNvSpPr txBox="1"/>
          <p:nvPr/>
        </p:nvSpPr>
        <p:spPr>
          <a:xfrm>
            <a:off x="4800600" y="838200"/>
            <a:ext cx="4114800" cy="5755422"/>
          </a:xfrm>
          <a:prstGeom prst="rect">
            <a:avLst/>
          </a:prstGeom>
          <a:noFill/>
        </p:spPr>
        <p:txBody>
          <a:bodyPr wrap="square" rtlCol="0">
            <a:spAutoFit/>
          </a:bodyPr>
          <a:lstStyle/>
          <a:p>
            <a:r>
              <a:rPr lang="en-US" sz="1600" dirty="0" smtClean="0">
                <a:latin typeface="Comic Sans MS" pitchFamily="66" charset="0"/>
              </a:rPr>
              <a:t>The largest jellyfish ever caught had a center part that was 8 feet in width and had tentacles that hung down over 100 feet! Some jellyfish can be so small that they cannot be seen by the human eye. Most of them are about 1 foot.</a:t>
            </a:r>
          </a:p>
          <a:p>
            <a:endParaRPr lang="en-US" sz="1600" dirty="0" smtClean="0">
              <a:latin typeface="Comic Sans MS" pitchFamily="66" charset="0"/>
            </a:endParaRPr>
          </a:p>
          <a:p>
            <a:r>
              <a:rPr lang="en-US" sz="1600" dirty="0" smtClean="0">
                <a:latin typeface="Comic Sans MS" pitchFamily="66" charset="0"/>
              </a:rPr>
              <a:t>Jellyfish </a:t>
            </a:r>
            <a:r>
              <a:rPr lang="en-US" sz="1600" dirty="0" smtClean="0">
                <a:latin typeface="Comic Sans MS" pitchFamily="66" charset="0"/>
              </a:rPr>
              <a:t>like to eat fish, crabs, tiny plants, and will even eat other kinds of jellyfish.</a:t>
            </a:r>
          </a:p>
          <a:p>
            <a:endParaRPr lang="en-US" sz="1600" dirty="0" smtClean="0">
              <a:latin typeface="Comic Sans MS" pitchFamily="66" charset="0"/>
            </a:endParaRPr>
          </a:p>
          <a:p>
            <a:r>
              <a:rPr lang="en-US" sz="1600" dirty="0" smtClean="0">
                <a:latin typeface="Comic Sans MS" pitchFamily="66" charset="0"/>
              </a:rPr>
              <a:t>Most </a:t>
            </a:r>
            <a:r>
              <a:rPr lang="en-US" sz="1600" dirty="0" smtClean="0">
                <a:latin typeface="Comic Sans MS" pitchFamily="66" charset="0"/>
              </a:rPr>
              <a:t>jellyfish live less than one year, and some </a:t>
            </a:r>
            <a:r>
              <a:rPr lang="en-US" sz="1600" dirty="0" smtClean="0">
                <a:latin typeface="Comic Sans MS" pitchFamily="66" charset="0"/>
              </a:rPr>
              <a:t>of </a:t>
            </a:r>
            <a:r>
              <a:rPr lang="en-US" sz="1600" dirty="0" smtClean="0">
                <a:latin typeface="Comic Sans MS" pitchFamily="66" charset="0"/>
              </a:rPr>
              <a:t>the smallest may live only a few days. </a:t>
            </a:r>
            <a:r>
              <a:rPr lang="en-US" sz="1600" dirty="0" smtClean="0">
                <a:latin typeface="Comic Sans MS" pitchFamily="66" charset="0"/>
              </a:rPr>
              <a:t>They start as larvae, then form a small polyp. The polyp opens up and many jellyfish swim out. They call this a </a:t>
            </a:r>
            <a:r>
              <a:rPr lang="en-US" sz="1600" b="1" dirty="0" smtClean="0">
                <a:latin typeface="Comic Sans MS" pitchFamily="66" charset="0"/>
              </a:rPr>
              <a:t>“bloom”</a:t>
            </a:r>
            <a:r>
              <a:rPr lang="en-US" sz="1600" dirty="0" smtClean="0">
                <a:latin typeface="Comic Sans MS" pitchFamily="66" charset="0"/>
              </a:rPr>
              <a:t> and it can </a:t>
            </a:r>
            <a:r>
              <a:rPr lang="en-US" sz="1600" dirty="0" smtClean="0">
                <a:latin typeface="Comic Sans MS" pitchFamily="66" charset="0"/>
              </a:rPr>
              <a:t>cause problems for fisheries and tourism.</a:t>
            </a:r>
            <a:endParaRPr lang="en-US" sz="1600" b="1" dirty="0" smtClean="0">
              <a:latin typeface="Comic Sans MS" pitchFamily="66" charset="0"/>
            </a:endParaRPr>
          </a:p>
          <a:p>
            <a:endParaRPr lang="en-US" sz="1400" dirty="0" smtClean="0">
              <a:latin typeface="Comic Sans MS" pitchFamily="66" charset="0"/>
            </a:endParaRPr>
          </a:p>
          <a:p>
            <a:r>
              <a:rPr lang="en-US" sz="1200" dirty="0" smtClean="0">
                <a:latin typeface="Comic Sans MS" pitchFamily="66" charset="0"/>
              </a:rPr>
              <a:t> </a:t>
            </a:r>
          </a:p>
          <a:p>
            <a:endParaRPr lang="en-US" sz="1200" dirty="0" smtClean="0">
              <a:latin typeface="Comic Sans MS" pitchFamily="66" charset="0"/>
            </a:endParaRPr>
          </a:p>
          <a:p>
            <a:endParaRPr lang="en-US" sz="1200" dirty="0" smtClean="0">
              <a:latin typeface="Comic Sans MS" pitchFamily="66" charset="0"/>
            </a:endParaRPr>
          </a:p>
          <a:p>
            <a:r>
              <a:rPr lang="en-US" sz="1200" dirty="0">
                <a:latin typeface="Comic Sans MS" pitchFamily="66" charset="0"/>
              </a:rPr>
              <a:t> </a:t>
            </a:r>
          </a:p>
          <a:p>
            <a:endParaRPr lang="en-US" dirty="0"/>
          </a:p>
        </p:txBody>
      </p:sp>
      <p:sp>
        <p:nvSpPr>
          <p:cNvPr id="12" name="Rectangle 11"/>
          <p:cNvSpPr/>
          <p:nvPr/>
        </p:nvSpPr>
        <p:spPr>
          <a:xfrm>
            <a:off x="6019800" y="228600"/>
            <a:ext cx="222176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Jellyfish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jpg"/>
          <p:cNvPicPr>
            <a:picLocks noChangeAspect="1"/>
          </p:cNvPicPr>
          <p:nvPr/>
        </p:nvPicPr>
        <p:blipFill>
          <a:blip r:embed="rId5" cstate="print"/>
          <a:stretch>
            <a:fillRect/>
          </a:stretch>
        </p:blipFill>
        <p:spPr>
          <a:xfrm>
            <a:off x="1066800" y="5929884"/>
            <a:ext cx="1657350" cy="928116"/>
          </a:xfrm>
          <a:prstGeom prst="rect">
            <a:avLst/>
          </a:prstGeom>
        </p:spPr>
      </p:pic>
      <p:pic>
        <p:nvPicPr>
          <p:cNvPr id="29" name="Picture 28" descr="JellyFish.png"/>
          <p:cNvPicPr>
            <a:picLocks noChangeAspect="1"/>
          </p:cNvPicPr>
          <p:nvPr/>
        </p:nvPicPr>
        <p:blipFill>
          <a:blip r:embed="rId6" cstate="print"/>
          <a:stretch>
            <a:fillRect/>
          </a:stretch>
        </p:blipFill>
        <p:spPr>
          <a:xfrm>
            <a:off x="381000" y="152400"/>
            <a:ext cx="457200" cy="603504"/>
          </a:xfrm>
          <a:prstGeom prst="rect">
            <a:avLst/>
          </a:prstGeom>
        </p:spPr>
      </p:pic>
      <p:pic>
        <p:nvPicPr>
          <p:cNvPr id="30" name="Picture 29" descr="JellyFish.png"/>
          <p:cNvPicPr>
            <a:picLocks noChangeAspect="1"/>
          </p:cNvPicPr>
          <p:nvPr/>
        </p:nvPicPr>
        <p:blipFill>
          <a:blip r:embed="rId6" cstate="print"/>
          <a:stretch>
            <a:fillRect/>
          </a:stretch>
        </p:blipFill>
        <p:spPr>
          <a:xfrm>
            <a:off x="5334000" y="228600"/>
            <a:ext cx="457200" cy="603504"/>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2176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Jellyfish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139869"/>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Jellyfish </a:t>
            </a:r>
            <a:r>
              <a:rPr lang="en-US" sz="1600" dirty="0" smtClean="0">
                <a:latin typeface="Comic Sans MS" pitchFamily="66" charset="0"/>
              </a:rPr>
              <a:t>can </a:t>
            </a:r>
            <a:r>
              <a:rPr lang="en-US" sz="1600" dirty="0" smtClean="0">
                <a:latin typeface="Comic Sans MS" pitchFamily="66" charset="0"/>
              </a:rPr>
              <a:t>be pink, yellow, blue, or purple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look like they are glowing.</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look clear.</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Most jellyfish live less than one year, and some small ones live a few days.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do not have a brain, heart, or bones, but some of them do have eyes.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are bell shaped and have </a:t>
            </a:r>
            <a:r>
              <a:rPr lang="en-US" sz="1600" dirty="0" smtClean="0">
                <a:latin typeface="Comic Sans MS" pitchFamily="66" charset="0"/>
              </a:rPr>
              <a:t>a mouth in the middle.</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have tentacles that hang down below them. </a:t>
            </a:r>
            <a:endParaRPr lang="en-US" sz="1600" dirty="0" smtClean="0">
              <a:latin typeface="Comic Sans MS" pitchFamily="66" charset="0"/>
            </a:endParaRPr>
          </a:p>
          <a:p>
            <a:endParaRPr lang="en-US" sz="1600" dirty="0" smtClean="0">
              <a:latin typeface="Comic Sans MS" pitchFamily="66" charset="0"/>
            </a:endParaRPr>
          </a:p>
          <a:p>
            <a:endParaRPr lang="en-US" sz="1400" dirty="0" smtClean="0">
              <a:latin typeface="Comic Sans MS" pitchFamily="66" charset="0"/>
            </a:endParaRPr>
          </a:p>
          <a:p>
            <a:endParaRPr lang="en-US" sz="1400" dirty="0" smtClean="0">
              <a:latin typeface="Comic Sans MS" pitchFamily="66" charset="0"/>
            </a:endParaRPr>
          </a:p>
          <a:p>
            <a:endParaRPr lang="en-US" sz="1200" dirty="0" smtClean="0">
              <a:latin typeface="Comic Sans MS" pitchFamily="66" charset="0"/>
            </a:endParaRPr>
          </a:p>
        </p:txBody>
      </p:sp>
      <p:sp>
        <p:nvSpPr>
          <p:cNvPr id="11" name="TextBox 10"/>
          <p:cNvSpPr txBox="1"/>
          <p:nvPr/>
        </p:nvSpPr>
        <p:spPr>
          <a:xfrm>
            <a:off x="4800600" y="838200"/>
            <a:ext cx="4114800" cy="5016758"/>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They use these to sting their prey.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Jellyfish stings can hurt.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Most </a:t>
            </a:r>
            <a:r>
              <a:rPr lang="en-US" sz="1600" dirty="0" smtClean="0">
                <a:latin typeface="Comic Sans MS" pitchFamily="66" charset="0"/>
              </a:rPr>
              <a:t>of them are about 1 foot.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Jellyfish </a:t>
            </a:r>
            <a:r>
              <a:rPr lang="en-US" sz="1600" dirty="0" smtClean="0">
                <a:latin typeface="Comic Sans MS" pitchFamily="66" charset="0"/>
              </a:rPr>
              <a:t>like to eat fish, crabs, tiny plants, and will even eat other kinds of jellyfish</a:t>
            </a:r>
            <a:r>
              <a:rPr lang="en-US" sz="1600" dirty="0" smtClean="0">
                <a:latin typeface="Comic Sans MS" pitchFamily="66" charset="0"/>
              </a:rPr>
              <a:t>.</a:t>
            </a:r>
          </a:p>
          <a:p>
            <a:pPr>
              <a:buFont typeface="Courier New" pitchFamily="49" charset="0"/>
              <a:buChar char="o"/>
            </a:pPr>
            <a:endParaRPr lang="en-US" sz="1600" b="1" dirty="0" smtClean="0">
              <a:latin typeface="Comic Sans MS" pitchFamily="66" charset="0"/>
            </a:endParaRPr>
          </a:p>
          <a:p>
            <a:pPr>
              <a:buFont typeface="Courier New" pitchFamily="49" charset="0"/>
              <a:buChar char="o"/>
            </a:pPr>
            <a:r>
              <a:rPr lang="en-US" sz="1600" dirty="0" smtClean="0">
                <a:latin typeface="Comic Sans MS" pitchFamily="66" charset="0"/>
              </a:rPr>
              <a:t>Sea turtles LOVE to eat jellyfish.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Many </a:t>
            </a:r>
            <a:r>
              <a:rPr lang="en-US" sz="1600" dirty="0" smtClean="0">
                <a:latin typeface="Comic Sans MS" pitchFamily="66" charset="0"/>
              </a:rPr>
              <a:t>people who live in China like to </a:t>
            </a:r>
            <a:r>
              <a:rPr lang="en-US" sz="1600" dirty="0" smtClean="0">
                <a:latin typeface="Comic Sans MS" pitchFamily="66" charset="0"/>
              </a:rPr>
              <a:t>eat them.</a:t>
            </a:r>
            <a:endParaRPr lang="en-US" sz="1600" dirty="0" smtClean="0">
              <a:latin typeface="Comic Sans MS" pitchFamily="66" charset="0"/>
            </a:endParaRPr>
          </a:p>
          <a:p>
            <a:endParaRPr lang="en-US" sz="1600" b="1" dirty="0" smtClean="0">
              <a:latin typeface="Comic Sans MS" pitchFamily="66" charset="0"/>
            </a:endParaRPr>
          </a:p>
          <a:p>
            <a:endParaRPr lang="en-US" sz="1400" dirty="0" smtClean="0">
              <a:latin typeface="Comic Sans MS" pitchFamily="66" charset="0"/>
            </a:endParaRPr>
          </a:p>
          <a:p>
            <a:r>
              <a:rPr lang="en-US" sz="1200" dirty="0" smtClean="0">
                <a:latin typeface="Comic Sans MS" pitchFamily="66" charset="0"/>
              </a:rPr>
              <a:t> </a:t>
            </a:r>
          </a:p>
          <a:p>
            <a:endParaRPr lang="en-US" sz="1200" dirty="0" smtClean="0">
              <a:latin typeface="Comic Sans MS" pitchFamily="66" charset="0"/>
            </a:endParaRPr>
          </a:p>
          <a:p>
            <a:endParaRPr lang="en-US" sz="1200" dirty="0" smtClean="0">
              <a:latin typeface="Comic Sans MS" pitchFamily="66" charset="0"/>
            </a:endParaRPr>
          </a:p>
          <a:p>
            <a:r>
              <a:rPr lang="en-US" sz="1200" dirty="0">
                <a:latin typeface="Comic Sans MS" pitchFamily="66" charset="0"/>
              </a:rPr>
              <a:t> </a:t>
            </a:r>
          </a:p>
          <a:p>
            <a:endParaRPr lang="en-US" dirty="0"/>
          </a:p>
        </p:txBody>
      </p:sp>
      <p:sp>
        <p:nvSpPr>
          <p:cNvPr id="12" name="Rectangle 11"/>
          <p:cNvSpPr/>
          <p:nvPr/>
        </p:nvSpPr>
        <p:spPr>
          <a:xfrm>
            <a:off x="6019800" y="228600"/>
            <a:ext cx="222176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Jellyfish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jpg"/>
          <p:cNvPicPr>
            <a:picLocks noChangeAspect="1"/>
          </p:cNvPicPr>
          <p:nvPr/>
        </p:nvPicPr>
        <p:blipFill>
          <a:blip r:embed="rId5" cstate="print"/>
          <a:stretch>
            <a:fillRect/>
          </a:stretch>
        </p:blipFill>
        <p:spPr>
          <a:xfrm>
            <a:off x="1066800" y="5929884"/>
            <a:ext cx="1657350" cy="928116"/>
          </a:xfrm>
          <a:prstGeom prst="rect">
            <a:avLst/>
          </a:prstGeom>
        </p:spPr>
      </p:pic>
      <p:pic>
        <p:nvPicPr>
          <p:cNvPr id="29" name="Picture 28" descr="JellyFish.png"/>
          <p:cNvPicPr>
            <a:picLocks noChangeAspect="1"/>
          </p:cNvPicPr>
          <p:nvPr/>
        </p:nvPicPr>
        <p:blipFill>
          <a:blip r:embed="rId6" cstate="print"/>
          <a:stretch>
            <a:fillRect/>
          </a:stretch>
        </p:blipFill>
        <p:spPr>
          <a:xfrm>
            <a:off x="381000" y="152400"/>
            <a:ext cx="457200" cy="603504"/>
          </a:xfrm>
          <a:prstGeom prst="rect">
            <a:avLst/>
          </a:prstGeom>
        </p:spPr>
      </p:pic>
      <p:pic>
        <p:nvPicPr>
          <p:cNvPr id="30" name="Picture 29" descr="JellyFish.png"/>
          <p:cNvPicPr>
            <a:picLocks noChangeAspect="1"/>
          </p:cNvPicPr>
          <p:nvPr/>
        </p:nvPicPr>
        <p:blipFill>
          <a:blip r:embed="rId6" cstate="print"/>
          <a:stretch>
            <a:fillRect/>
          </a:stretch>
        </p:blipFill>
        <p:spPr>
          <a:xfrm>
            <a:off x="5334000" y="228600"/>
            <a:ext cx="457200" cy="603504"/>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jellyfish.png"/>
          <p:cNvPicPr>
            <a:picLocks noChangeAspect="1"/>
          </p:cNvPicPr>
          <p:nvPr/>
        </p:nvPicPr>
        <p:blipFill>
          <a:blip r:embed="rId2" cstate="print"/>
          <a:stretch>
            <a:fillRect/>
          </a:stretch>
        </p:blipFill>
        <p:spPr>
          <a:xfrm>
            <a:off x="1905000" y="857249"/>
            <a:ext cx="4572001" cy="6000751"/>
          </a:xfrm>
          <a:prstGeom prst="rect">
            <a:avLst/>
          </a:prstGeom>
        </p:spPr>
      </p:pic>
      <p:sp>
        <p:nvSpPr>
          <p:cNvPr id="4" name="TextBox 3"/>
          <p:cNvSpPr txBox="1"/>
          <p:nvPr/>
        </p:nvSpPr>
        <p:spPr>
          <a:xfrm>
            <a:off x="1219200" y="228600"/>
            <a:ext cx="6122445" cy="923330"/>
          </a:xfrm>
          <a:prstGeom prst="rect">
            <a:avLst/>
          </a:prstGeom>
          <a:noFill/>
        </p:spPr>
        <p:txBody>
          <a:bodyPr wrap="none" rtlCol="0">
            <a:spAutoFit/>
          </a:bodyPr>
          <a:lstStyle/>
          <a:p>
            <a:r>
              <a:rPr lang="en-US" sz="5400" u="sng" dirty="0" smtClean="0">
                <a:latin typeface="Boyz R Gross Shadow NF" pitchFamily="18" charset="0"/>
              </a:rPr>
              <a:t>Diagram of </a:t>
            </a:r>
            <a:r>
              <a:rPr lang="en-US" sz="5400" u="sng" dirty="0" smtClean="0">
                <a:latin typeface="Boyz R Gross Shadow NF" pitchFamily="18" charset="0"/>
              </a:rPr>
              <a:t>the Jellyfish:</a:t>
            </a:r>
            <a:endParaRPr lang="en-US" sz="5400" u="sng" dirty="0">
              <a:latin typeface="Boyz R Gross Shadow NF" pitchFamily="18" charset="0"/>
            </a:endParaRPr>
          </a:p>
        </p:txBody>
      </p:sp>
      <p:sp>
        <p:nvSpPr>
          <p:cNvPr id="7" name="Rounded Rectangle 6"/>
          <p:cNvSpPr/>
          <p:nvPr/>
        </p:nvSpPr>
        <p:spPr>
          <a:xfrm>
            <a:off x="4114800" y="6324600"/>
            <a:ext cx="2438400" cy="5334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6858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H="1" flipV="1">
            <a:off x="3962400" y="4876800"/>
            <a:ext cx="1371600" cy="1447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962400" y="1143000"/>
            <a:ext cx="21336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791200" y="36576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3886200" y="2514600"/>
            <a:ext cx="1905000" cy="1371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0"/>
            <a:ext cx="2259208" cy="923330"/>
          </a:xfrm>
          <a:prstGeom prst="rect">
            <a:avLst/>
          </a:prstGeom>
        </p:spPr>
        <p:txBody>
          <a:bodyPr wrap="none">
            <a:spAutoFit/>
          </a:bodyPr>
          <a:lstStyle/>
          <a:p>
            <a:r>
              <a:rPr lang="en-US" sz="5400" u="sng" dirty="0" smtClean="0">
                <a:latin typeface="Boyz R Gross Shadow NF" pitchFamily="18" charset="0"/>
              </a:rPr>
              <a:t>Jellyfish</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209800" y="2362200"/>
            <a:ext cx="4343400" cy="190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Jellyfish</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JellyFish.png"/>
          <p:cNvPicPr>
            <a:picLocks noChangeAspect="1"/>
          </p:cNvPicPr>
          <p:nvPr/>
        </p:nvPicPr>
        <p:blipFill>
          <a:blip r:embed="rId2" cstate="print"/>
          <a:stretch>
            <a:fillRect/>
          </a:stretch>
        </p:blipFill>
        <p:spPr>
          <a:xfrm>
            <a:off x="0" y="4544568"/>
            <a:ext cx="1752600" cy="2313432"/>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488828"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Jellyfish:</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635080" cy="1015663"/>
          </a:xfrm>
          <a:prstGeom prst="rect">
            <a:avLst/>
          </a:prstGeom>
        </p:spPr>
        <p:txBody>
          <a:bodyPr wrap="none">
            <a:spAutoFit/>
          </a:bodyPr>
          <a:lstStyle/>
          <a:p>
            <a:r>
              <a:rPr lang="en-US" sz="6000" u="sng" dirty="0" smtClean="0">
                <a:latin typeface="Boyz R Gross Shadow NF" pitchFamily="18" charset="0"/>
              </a:rPr>
              <a:t>Jellyfish:</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JellyFish.png"/>
          <p:cNvPicPr>
            <a:picLocks noChangeAspect="1"/>
          </p:cNvPicPr>
          <p:nvPr/>
        </p:nvPicPr>
        <p:blipFill>
          <a:blip r:embed="rId5" cstate="print"/>
          <a:stretch>
            <a:fillRect/>
          </a:stretch>
        </p:blipFill>
        <p:spPr>
          <a:xfrm>
            <a:off x="2514600" y="4443984"/>
            <a:ext cx="1828800" cy="2414016"/>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200400" y="0"/>
            <a:ext cx="2490810" cy="1015663"/>
          </a:xfrm>
          <a:prstGeom prst="rect">
            <a:avLst/>
          </a:prstGeom>
        </p:spPr>
        <p:txBody>
          <a:bodyPr wrap="none">
            <a:spAutoFit/>
          </a:bodyPr>
          <a:lstStyle/>
          <a:p>
            <a:r>
              <a:rPr lang="en-US" sz="6000" u="sng" dirty="0" smtClean="0">
                <a:latin typeface="Boyz R Gross Shadow NF" pitchFamily="18" charset="0"/>
              </a:rPr>
              <a:t>Jellyfish</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JellyFish.png"/>
          <p:cNvPicPr>
            <a:picLocks noChangeAspect="1"/>
          </p:cNvPicPr>
          <p:nvPr/>
        </p:nvPicPr>
        <p:blipFill>
          <a:blip r:embed="rId2" cstate="print"/>
          <a:stretch>
            <a:fillRect/>
          </a:stretch>
        </p:blipFill>
        <p:spPr>
          <a:xfrm>
            <a:off x="1143000" y="0"/>
            <a:ext cx="457200" cy="603504"/>
          </a:xfrm>
          <a:prstGeom prst="rect">
            <a:avLst/>
          </a:prstGeom>
        </p:spPr>
      </p:pic>
      <p:pic>
        <p:nvPicPr>
          <p:cNvPr id="12" name="Picture 11" descr="JellyFish.png"/>
          <p:cNvPicPr>
            <a:picLocks noChangeAspect="1"/>
          </p:cNvPicPr>
          <p:nvPr/>
        </p:nvPicPr>
        <p:blipFill>
          <a:blip r:embed="rId2" cstate="print"/>
          <a:stretch>
            <a:fillRect/>
          </a:stretch>
        </p:blipFill>
        <p:spPr>
          <a:xfrm>
            <a:off x="7696200" y="0"/>
            <a:ext cx="457200" cy="603504"/>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0"/>
            <a:ext cx="2259208" cy="923330"/>
          </a:xfrm>
          <a:prstGeom prst="rect">
            <a:avLst/>
          </a:prstGeom>
        </p:spPr>
        <p:txBody>
          <a:bodyPr wrap="none">
            <a:spAutoFit/>
          </a:bodyPr>
          <a:lstStyle/>
          <a:p>
            <a:r>
              <a:rPr lang="en-US" sz="5400" u="sng" dirty="0" smtClean="0">
                <a:latin typeface="Boyz R Gross Shadow NF" pitchFamily="18" charset="0"/>
              </a:rPr>
              <a:t>Jellyfish</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JellyFish.png"/>
          <p:cNvPicPr>
            <a:picLocks noChangeAspect="1"/>
          </p:cNvPicPr>
          <p:nvPr/>
        </p:nvPicPr>
        <p:blipFill>
          <a:blip r:embed="rId2" cstate="print"/>
          <a:stretch>
            <a:fillRect/>
          </a:stretch>
        </p:blipFill>
        <p:spPr>
          <a:xfrm>
            <a:off x="1219200" y="152400"/>
            <a:ext cx="457200" cy="603504"/>
          </a:xfrm>
          <a:prstGeom prst="rect">
            <a:avLst/>
          </a:prstGeom>
        </p:spPr>
      </p:pic>
      <p:pic>
        <p:nvPicPr>
          <p:cNvPr id="7" name="Picture 6" descr="JellyFish.png"/>
          <p:cNvPicPr>
            <a:picLocks noChangeAspect="1"/>
          </p:cNvPicPr>
          <p:nvPr/>
        </p:nvPicPr>
        <p:blipFill>
          <a:blip r:embed="rId2" cstate="print"/>
          <a:stretch>
            <a:fillRect/>
          </a:stretch>
        </p:blipFill>
        <p:spPr>
          <a:xfrm>
            <a:off x="7391400" y="152400"/>
            <a:ext cx="457200" cy="6035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990600"/>
            <a:ext cx="83058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685800" y="22860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685800" y="3505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85800" y="4648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85800" y="5791200"/>
            <a:ext cx="8153400" cy="838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1295400"/>
            <a:ext cx="619080" cy="276999"/>
          </a:xfrm>
          <a:prstGeom prst="rect">
            <a:avLst/>
          </a:prstGeom>
          <a:noFill/>
        </p:spPr>
        <p:txBody>
          <a:bodyPr wrap="none" rtlCol="0">
            <a:spAutoFit/>
          </a:bodyPr>
          <a:lstStyle/>
          <a:p>
            <a:r>
              <a:rPr lang="en-US" sz="1200" dirty="0" smtClean="0">
                <a:latin typeface="Comic Sans MS" pitchFamily="66" charset="0"/>
              </a:rPr>
              <a:t>Topic:</a:t>
            </a:r>
            <a:endParaRPr lang="en-US" sz="1200" dirty="0">
              <a:latin typeface="Comic Sans MS" pitchFamily="66" charset="0"/>
            </a:endParaRPr>
          </a:p>
        </p:txBody>
      </p:sp>
      <p:sp>
        <p:nvSpPr>
          <p:cNvPr id="10" name="Rectangle 9"/>
          <p:cNvSpPr/>
          <p:nvPr/>
        </p:nvSpPr>
        <p:spPr>
          <a:xfrm>
            <a:off x="0" y="2514600"/>
            <a:ext cx="668773" cy="276999"/>
          </a:xfrm>
          <a:prstGeom prst="rect">
            <a:avLst/>
          </a:prstGeom>
        </p:spPr>
        <p:txBody>
          <a:bodyPr wrap="none">
            <a:spAutoFit/>
          </a:bodyPr>
          <a:lstStyle/>
          <a:p>
            <a:r>
              <a:rPr lang="en-US" sz="1200" dirty="0" smtClean="0">
                <a:latin typeface="Comic Sans MS" pitchFamily="66" charset="0"/>
              </a:rPr>
              <a:t>Fact 1:</a:t>
            </a:r>
            <a:endParaRPr lang="en-US" sz="1200" dirty="0"/>
          </a:p>
        </p:txBody>
      </p:sp>
      <p:sp>
        <p:nvSpPr>
          <p:cNvPr id="11" name="Rectangle 10"/>
          <p:cNvSpPr/>
          <p:nvPr/>
        </p:nvSpPr>
        <p:spPr>
          <a:xfrm>
            <a:off x="0" y="3810000"/>
            <a:ext cx="694421" cy="276999"/>
          </a:xfrm>
          <a:prstGeom prst="rect">
            <a:avLst/>
          </a:prstGeom>
        </p:spPr>
        <p:txBody>
          <a:bodyPr wrap="none">
            <a:spAutoFit/>
          </a:bodyPr>
          <a:lstStyle/>
          <a:p>
            <a:r>
              <a:rPr lang="en-US" sz="1200" dirty="0" smtClean="0">
                <a:latin typeface="Comic Sans MS" pitchFamily="66" charset="0"/>
              </a:rPr>
              <a:t>Fact 2:</a:t>
            </a:r>
            <a:endParaRPr lang="en-US" sz="1200" dirty="0"/>
          </a:p>
        </p:txBody>
      </p:sp>
      <p:sp>
        <p:nvSpPr>
          <p:cNvPr id="12" name="Rectangle 11"/>
          <p:cNvSpPr/>
          <p:nvPr/>
        </p:nvSpPr>
        <p:spPr>
          <a:xfrm>
            <a:off x="0" y="4953000"/>
            <a:ext cx="694421" cy="276999"/>
          </a:xfrm>
          <a:prstGeom prst="rect">
            <a:avLst/>
          </a:prstGeom>
        </p:spPr>
        <p:txBody>
          <a:bodyPr wrap="none">
            <a:spAutoFit/>
          </a:bodyPr>
          <a:lstStyle/>
          <a:p>
            <a:r>
              <a:rPr lang="en-US" sz="1200" dirty="0" smtClean="0">
                <a:latin typeface="Comic Sans MS" pitchFamily="66" charset="0"/>
              </a:rPr>
              <a:t>Fact 3:</a:t>
            </a:r>
            <a:endParaRPr lang="en-US" sz="1200" dirty="0"/>
          </a:p>
        </p:txBody>
      </p:sp>
      <p:sp>
        <p:nvSpPr>
          <p:cNvPr id="13" name="Rectangle 12"/>
          <p:cNvSpPr/>
          <p:nvPr/>
        </p:nvSpPr>
        <p:spPr>
          <a:xfrm>
            <a:off x="0" y="6019800"/>
            <a:ext cx="726481" cy="276999"/>
          </a:xfrm>
          <a:prstGeom prst="rect">
            <a:avLst/>
          </a:prstGeom>
        </p:spPr>
        <p:txBody>
          <a:bodyPr wrap="none">
            <a:spAutoFit/>
          </a:bodyPr>
          <a:lstStyle/>
          <a:p>
            <a:r>
              <a:rPr lang="en-US" sz="1200" dirty="0" smtClean="0">
                <a:latin typeface="Comic Sans MS" pitchFamily="66" charset="0"/>
              </a:rPr>
              <a:t>Closing:</a:t>
            </a:r>
            <a:endParaRPr lang="en-US" sz="1200" dirty="0">
              <a:latin typeface="Comic Sans MS" pitchFamily="66" charset="0"/>
            </a:endParaRPr>
          </a:p>
        </p:txBody>
      </p:sp>
      <p:cxnSp>
        <p:nvCxnSpPr>
          <p:cNvPr id="15" name="Straight Connector 14"/>
          <p:cNvCxnSpPr/>
          <p:nvPr/>
        </p:nvCxnSpPr>
        <p:spPr>
          <a:xfrm>
            <a:off x="1447800" y="609600"/>
            <a:ext cx="662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259208" cy="923330"/>
          </a:xfrm>
          <a:prstGeom prst="rect">
            <a:avLst/>
          </a:prstGeom>
        </p:spPr>
        <p:txBody>
          <a:bodyPr wrap="none">
            <a:spAutoFit/>
          </a:bodyPr>
          <a:lstStyle/>
          <a:p>
            <a:r>
              <a:rPr lang="en-US" sz="5400" u="sng" dirty="0" smtClean="0">
                <a:latin typeface="Boyz R Gross Shadow NF" pitchFamily="18" charset="0"/>
              </a:rPr>
              <a:t>Jellyfish</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JellyFish.png"/>
          <p:cNvPicPr>
            <a:picLocks noChangeAspect="1"/>
          </p:cNvPicPr>
          <p:nvPr/>
        </p:nvPicPr>
        <p:blipFill>
          <a:blip r:embed="rId2" cstate="print"/>
          <a:stretch>
            <a:fillRect/>
          </a:stretch>
        </p:blipFill>
        <p:spPr>
          <a:xfrm>
            <a:off x="0" y="4946904"/>
            <a:ext cx="1447800" cy="1911096"/>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654" y="152400"/>
            <a:ext cx="8336962"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Jellyfish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tingray.jpg"/>
          <p:cNvPicPr>
            <a:picLocks noChangeAspect="1"/>
          </p:cNvPicPr>
          <p:nvPr/>
        </p:nvPicPr>
        <p:blipFill>
          <a:blip r:embed="rId2" cstate="print"/>
          <a:stretch>
            <a:fillRect/>
          </a:stretch>
        </p:blipFill>
        <p:spPr>
          <a:xfrm>
            <a:off x="609600" y="2743200"/>
            <a:ext cx="3048000" cy="171197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7876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Stingray</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170646"/>
          </a:xfrm>
          <a:prstGeom prst="rect">
            <a:avLst/>
          </a:prstGeom>
          <a:noFill/>
        </p:spPr>
        <p:txBody>
          <a:bodyPr wrap="square" rtlCol="0">
            <a:spAutoFit/>
          </a:bodyPr>
          <a:lstStyle/>
          <a:p>
            <a:r>
              <a:rPr lang="en-US" sz="1200" dirty="0" smtClean="0">
                <a:latin typeface="Comic Sans MS" pitchFamily="66" charset="0"/>
              </a:rPr>
              <a:t>Stingrays are long, flat, and diamond shaped. They have fins that look more like wings that are used to help them move around the ocean. Stingrays like to </a:t>
            </a:r>
            <a:r>
              <a:rPr lang="en-US" sz="1200" b="1" dirty="0" smtClean="0">
                <a:latin typeface="Comic Sans MS" pitchFamily="66" charset="0"/>
              </a:rPr>
              <a:t>roam</a:t>
            </a:r>
            <a:r>
              <a:rPr lang="en-US" sz="1200" dirty="0" smtClean="0">
                <a:latin typeface="Comic Sans MS" pitchFamily="66" charset="0"/>
              </a:rPr>
              <a:t> around the bottom of the ocean and sometimes like to bury themselves in the sand for protection from</a:t>
            </a:r>
            <a:r>
              <a:rPr lang="en-US" sz="1200" b="1" dirty="0" smtClean="0">
                <a:latin typeface="Comic Sans MS" pitchFamily="66" charset="0"/>
              </a:rPr>
              <a:t> predators</a:t>
            </a:r>
            <a:r>
              <a:rPr lang="en-US" sz="1200" dirty="0" smtClean="0">
                <a:latin typeface="Comic Sans MS" pitchFamily="66" charset="0"/>
              </a:rPr>
              <a:t>. </a:t>
            </a:r>
            <a:r>
              <a:rPr lang="en-US" sz="1200" dirty="0" smtClean="0">
                <a:latin typeface="Comic Sans MS" pitchFamily="66" charset="0"/>
              </a:rPr>
              <a:t>Their colors usually match the mud or sand they hide in. They </a:t>
            </a:r>
            <a:r>
              <a:rPr lang="en-US" sz="1200" dirty="0" smtClean="0">
                <a:latin typeface="Comic Sans MS" pitchFamily="66" charset="0"/>
              </a:rPr>
              <a:t>like to stay in water that is not very deep and warm.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Stingrays can be many different sizes. They can be up to six feet wide. Most are about 2 feet wide</a:t>
            </a:r>
            <a:r>
              <a:rPr lang="en-US" sz="1200" dirty="0" smtClean="0">
                <a:latin typeface="Comic Sans MS" pitchFamily="66" charset="0"/>
              </a:rPr>
              <a:t>. They can live to be 15 to 25 years old.</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Stingrays like to eat small fish that live along the bottom of the ocean as well as small plants. They also eat clams, oysters, shrimp, crabs, and mussels. They use their strong jaws to crush the shells of these creatures and get to the meat inside.</a:t>
            </a:r>
          </a:p>
          <a:p>
            <a:endParaRPr lang="en-US" sz="1200" dirty="0" smtClean="0">
              <a:latin typeface="Comic Sans MS" pitchFamily="66" charset="0"/>
            </a:endParaRPr>
          </a:p>
          <a:p>
            <a:r>
              <a:rPr lang="en-US" sz="1200" dirty="0" smtClean="0">
                <a:latin typeface="Comic Sans MS" pitchFamily="66" charset="0"/>
              </a:rPr>
              <a:t>Stingrays, with their wide, flat bodies, may not look like fish, but they are. They are related to sharks, and, like their shark cousins, they do not have bones. Instead, their bodies are supported by </a:t>
            </a:r>
            <a:r>
              <a:rPr lang="en-US" sz="1200" b="1" dirty="0" smtClean="0">
                <a:latin typeface="Comic Sans MS" pitchFamily="66" charset="0"/>
              </a:rPr>
              <a:t>cartilage</a:t>
            </a:r>
            <a:r>
              <a:rPr lang="en-US" sz="1200" dirty="0" smtClean="0">
                <a:latin typeface="Comic Sans MS" pitchFamily="66" charset="0"/>
              </a:rPr>
              <a:t>—the same material that you feel inside the tip of your nose.</a:t>
            </a:r>
          </a:p>
          <a:p>
            <a:endParaRPr lang="en-US" sz="1200" dirty="0" smtClean="0">
              <a:latin typeface="Comic Sans MS" pitchFamily="66" charset="0"/>
            </a:endParaRPr>
          </a:p>
          <a:p>
            <a:r>
              <a:rPr lang="en-US" sz="1400" dirty="0" smtClean="0"/>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970318"/>
          </a:xfrm>
          <a:prstGeom prst="rect">
            <a:avLst/>
          </a:prstGeom>
          <a:noFill/>
        </p:spPr>
        <p:txBody>
          <a:bodyPr wrap="square" rtlCol="0">
            <a:spAutoFit/>
          </a:bodyPr>
          <a:lstStyle/>
          <a:p>
            <a:r>
              <a:rPr lang="en-US" sz="1200" dirty="0" smtClean="0">
                <a:latin typeface="Comic Sans MS" pitchFamily="66" charset="0"/>
              </a:rPr>
              <a:t>While </a:t>
            </a:r>
            <a:r>
              <a:rPr lang="en-US" sz="1200" dirty="0" smtClean="0">
                <a:latin typeface="Comic Sans MS" pitchFamily="66" charset="0"/>
              </a:rPr>
              <a:t>a stingray's mouth is on the underside of its body, along with its nostrils and gill slits, its eyes are on the top. Scientists don't think they use their eyes for hunting very much though. Instead, they use special sensors called </a:t>
            </a:r>
            <a:r>
              <a:rPr lang="en-US" sz="1200" b="1" dirty="0" err="1" smtClean="0">
                <a:latin typeface="Comic Sans MS" pitchFamily="66" charset="0"/>
              </a:rPr>
              <a:t>ampullae</a:t>
            </a:r>
            <a:r>
              <a:rPr lang="en-US" sz="1200" b="1" dirty="0" smtClean="0">
                <a:latin typeface="Comic Sans MS" pitchFamily="66" charset="0"/>
              </a:rPr>
              <a:t> of </a:t>
            </a:r>
            <a:r>
              <a:rPr lang="en-US" sz="1200" b="1" dirty="0" err="1" smtClean="0">
                <a:latin typeface="Comic Sans MS" pitchFamily="66" charset="0"/>
              </a:rPr>
              <a:t>Lorenzini</a:t>
            </a:r>
            <a:r>
              <a:rPr lang="en-US" sz="1200" dirty="0" smtClean="0">
                <a:latin typeface="Comic Sans MS" pitchFamily="66" charset="0"/>
              </a:rPr>
              <a:t>, which can detect the tiny electrical charges </a:t>
            </a:r>
            <a:r>
              <a:rPr lang="en-US" sz="1200" b="1" dirty="0" smtClean="0">
                <a:latin typeface="Comic Sans MS" pitchFamily="66" charset="0"/>
              </a:rPr>
              <a:t>emitted</a:t>
            </a:r>
            <a:r>
              <a:rPr lang="en-US" sz="1200" dirty="0" smtClean="0">
                <a:latin typeface="Comic Sans MS" pitchFamily="66" charset="0"/>
              </a:rPr>
              <a:t> by their prey. </a:t>
            </a:r>
            <a:r>
              <a:rPr lang="en-US" sz="1200" dirty="0">
                <a:latin typeface="Comic Sans MS" pitchFamily="66" charset="0"/>
              </a:rPr>
              <a:t>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A stingray’s tail has little points on it that are poisonous if poked into another animal. Stingrays are very soft to the touch.</a:t>
            </a:r>
          </a:p>
          <a:p>
            <a:endParaRPr lang="en-US" sz="1200" dirty="0" smtClean="0">
              <a:latin typeface="Comic Sans MS" pitchFamily="66" charset="0"/>
            </a:endParaRPr>
          </a:p>
          <a:p>
            <a:r>
              <a:rPr lang="en-US" sz="1200" dirty="0" smtClean="0">
                <a:latin typeface="Comic Sans MS" pitchFamily="66" charset="0"/>
              </a:rPr>
              <a:t>Generally, female stingrays give birth once a year. They usually have two to six young at a time. While a baby stingray is still inside its mother, it grows to be quite large and developed so that when it's born, it looks like a little adult. From birth, the young stingray is able to </a:t>
            </a:r>
            <a:r>
              <a:rPr lang="en-US" sz="1200" b="1" dirty="0" smtClean="0">
                <a:latin typeface="Comic Sans MS" pitchFamily="66" charset="0"/>
              </a:rPr>
              <a:t>fend</a:t>
            </a:r>
            <a:r>
              <a:rPr lang="en-US" sz="1200" dirty="0" smtClean="0">
                <a:latin typeface="Comic Sans MS" pitchFamily="66" charset="0"/>
              </a:rPr>
              <a:t> for itself</a:t>
            </a:r>
            <a:r>
              <a:rPr lang="en-US" sz="1200" dirty="0" smtClean="0">
                <a:latin typeface="Comic Sans MS" pitchFamily="66" charset="0"/>
              </a:rPr>
              <a:t>.</a:t>
            </a:r>
          </a:p>
          <a:p>
            <a:endParaRPr lang="en-US" sz="1200" dirty="0" smtClean="0">
              <a:latin typeface="Comic Sans MS" pitchFamily="66" charset="0"/>
            </a:endParaRPr>
          </a:p>
          <a:p>
            <a:endParaRPr lang="en-US" sz="1200" dirty="0">
              <a:latin typeface="Comic Sans MS" pitchFamily="66" charset="0"/>
            </a:endParaRPr>
          </a:p>
          <a:p>
            <a:endParaRPr lang="en-US" sz="1200" dirty="0"/>
          </a:p>
        </p:txBody>
      </p:sp>
      <p:sp>
        <p:nvSpPr>
          <p:cNvPr id="12" name="Rectangle 11"/>
          <p:cNvSpPr/>
          <p:nvPr/>
        </p:nvSpPr>
        <p:spPr>
          <a:xfrm>
            <a:off x="6019800" y="228600"/>
            <a:ext cx="227876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Stingray</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4).jpg"/>
          <p:cNvPicPr>
            <a:picLocks noChangeAspect="1"/>
          </p:cNvPicPr>
          <p:nvPr/>
        </p:nvPicPr>
        <p:blipFill>
          <a:blip r:embed="rId5" cstate="print"/>
          <a:stretch>
            <a:fillRect/>
          </a:stretch>
        </p:blipFill>
        <p:spPr>
          <a:xfrm>
            <a:off x="1066800" y="5679955"/>
            <a:ext cx="1643063" cy="1178045"/>
          </a:xfrm>
          <a:prstGeom prst="rect">
            <a:avLst/>
          </a:prstGeom>
        </p:spPr>
      </p:pic>
      <p:pic>
        <p:nvPicPr>
          <p:cNvPr id="29" name="Picture 28" descr="Stingray.jpg"/>
          <p:cNvPicPr>
            <a:picLocks noChangeAspect="1"/>
          </p:cNvPicPr>
          <p:nvPr/>
        </p:nvPicPr>
        <p:blipFill>
          <a:blip r:embed="rId6" cstate="print"/>
          <a:stretch>
            <a:fillRect/>
          </a:stretch>
        </p:blipFill>
        <p:spPr>
          <a:xfrm>
            <a:off x="0" y="171196"/>
            <a:ext cx="1143000" cy="641989"/>
          </a:xfrm>
          <a:prstGeom prst="rect">
            <a:avLst/>
          </a:prstGeom>
        </p:spPr>
      </p:pic>
      <p:pic>
        <p:nvPicPr>
          <p:cNvPr id="30" name="Picture 29" descr="Stingray.jpg"/>
          <p:cNvPicPr>
            <a:picLocks noChangeAspect="1"/>
          </p:cNvPicPr>
          <p:nvPr/>
        </p:nvPicPr>
        <p:blipFill>
          <a:blip r:embed="rId6" cstate="print"/>
          <a:stretch>
            <a:fillRect/>
          </a:stretch>
        </p:blipFill>
        <p:spPr>
          <a:xfrm>
            <a:off x="4876800" y="152400"/>
            <a:ext cx="1143000" cy="641989"/>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7876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Stingray</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447645"/>
          </a:xfrm>
          <a:prstGeom prst="rect">
            <a:avLst/>
          </a:prstGeom>
          <a:noFill/>
        </p:spPr>
        <p:txBody>
          <a:bodyPr wrap="square" rtlCol="0">
            <a:spAutoFit/>
          </a:bodyPr>
          <a:lstStyle/>
          <a:p>
            <a:r>
              <a:rPr lang="en-US" sz="1400" dirty="0" smtClean="0">
                <a:latin typeface="Comic Sans MS" pitchFamily="66" charset="0"/>
              </a:rPr>
              <a:t>Stingrays are long, flat, and diamond shaped. They have fins that look more like wings that are used to help them move around the ocean. Stingrays like to </a:t>
            </a:r>
            <a:r>
              <a:rPr lang="en-US" sz="1400" dirty="0" smtClean="0">
                <a:latin typeface="Comic Sans MS" pitchFamily="66" charset="0"/>
              </a:rPr>
              <a:t>be on the </a:t>
            </a:r>
            <a:r>
              <a:rPr lang="en-US" sz="1400" dirty="0" smtClean="0">
                <a:latin typeface="Comic Sans MS" pitchFamily="66" charset="0"/>
              </a:rPr>
              <a:t>bottom of the ocean and sometimes like to bury themselves in the sand </a:t>
            </a:r>
            <a:r>
              <a:rPr lang="en-US" sz="1400" dirty="0" smtClean="0">
                <a:latin typeface="Comic Sans MS" pitchFamily="66" charset="0"/>
              </a:rPr>
              <a:t>to hide from</a:t>
            </a:r>
            <a:r>
              <a:rPr lang="en-US" sz="1400" b="1" dirty="0" smtClean="0">
                <a:latin typeface="Comic Sans MS" pitchFamily="66" charset="0"/>
              </a:rPr>
              <a:t> </a:t>
            </a:r>
            <a:r>
              <a:rPr lang="en-US" sz="1400" b="1" dirty="0" smtClean="0">
                <a:latin typeface="Comic Sans MS" pitchFamily="66" charset="0"/>
              </a:rPr>
              <a:t>predators</a:t>
            </a:r>
            <a:r>
              <a:rPr lang="en-US" sz="1400" dirty="0" smtClean="0">
                <a:latin typeface="Comic Sans MS" pitchFamily="66" charset="0"/>
              </a:rPr>
              <a:t>. </a:t>
            </a:r>
            <a:r>
              <a:rPr lang="en-US" sz="1400" dirty="0" smtClean="0">
                <a:latin typeface="Comic Sans MS" pitchFamily="66" charset="0"/>
              </a:rPr>
              <a:t>Their colors usually match the mud or sand they hide in. They </a:t>
            </a:r>
            <a:r>
              <a:rPr lang="en-US" sz="1400" dirty="0" smtClean="0">
                <a:latin typeface="Comic Sans MS" pitchFamily="66" charset="0"/>
              </a:rPr>
              <a:t>like to stay in water that is not very deep and warm. </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Stingrays </a:t>
            </a:r>
            <a:r>
              <a:rPr lang="en-US" sz="1400" dirty="0" smtClean="0">
                <a:latin typeface="Comic Sans MS" pitchFamily="66" charset="0"/>
              </a:rPr>
              <a:t>can </a:t>
            </a:r>
            <a:r>
              <a:rPr lang="en-US" sz="1400" dirty="0" smtClean="0">
                <a:latin typeface="Comic Sans MS" pitchFamily="66" charset="0"/>
              </a:rPr>
              <a:t>be up to six feet wide. Most are about 2 feet wide</a:t>
            </a:r>
            <a:r>
              <a:rPr lang="en-US" sz="1400" dirty="0" smtClean="0">
                <a:latin typeface="Comic Sans MS" pitchFamily="66" charset="0"/>
              </a:rPr>
              <a:t>. They can live to be 15 to 25 years old.</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Stingrays like to </a:t>
            </a:r>
            <a:r>
              <a:rPr lang="en-US" sz="1400" dirty="0" smtClean="0">
                <a:latin typeface="Comic Sans MS" pitchFamily="66" charset="0"/>
              </a:rPr>
              <a:t>eat plants, clams</a:t>
            </a:r>
            <a:r>
              <a:rPr lang="en-US" sz="1400" dirty="0" smtClean="0">
                <a:latin typeface="Comic Sans MS" pitchFamily="66" charset="0"/>
              </a:rPr>
              <a:t>, oysters, shrimp, crabs, and mussels. They use their strong </a:t>
            </a:r>
            <a:r>
              <a:rPr lang="en-US" sz="1400" dirty="0" smtClean="0">
                <a:latin typeface="Comic Sans MS" pitchFamily="66" charset="0"/>
              </a:rPr>
              <a:t>jaws to eat.</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Stingrays are </a:t>
            </a:r>
            <a:r>
              <a:rPr lang="en-US" sz="1400" dirty="0" smtClean="0">
                <a:latin typeface="Comic Sans MS" pitchFamily="66" charset="0"/>
              </a:rPr>
              <a:t>related to sharks, and, like their shark cousins, they do not have bones. Instead, their bodies </a:t>
            </a:r>
            <a:r>
              <a:rPr lang="en-US" sz="1400" dirty="0" smtClean="0">
                <a:latin typeface="Comic Sans MS" pitchFamily="66" charset="0"/>
              </a:rPr>
              <a:t>have </a:t>
            </a:r>
            <a:r>
              <a:rPr lang="en-US" sz="1400" b="1" dirty="0" smtClean="0">
                <a:latin typeface="Comic Sans MS" pitchFamily="66" charset="0"/>
              </a:rPr>
              <a:t>cartilage</a:t>
            </a:r>
            <a:r>
              <a:rPr lang="en-US" sz="1400" dirty="0" smtClean="0">
                <a:latin typeface="Comic Sans MS" pitchFamily="66" charset="0"/>
              </a:rPr>
              <a:t>—the </a:t>
            </a:r>
            <a:r>
              <a:rPr lang="en-US" sz="1400" dirty="0" smtClean="0">
                <a:latin typeface="Comic Sans MS" pitchFamily="66" charset="0"/>
              </a:rPr>
              <a:t>same material that you feel inside the tip of your nose.</a:t>
            </a:r>
          </a:p>
          <a:p>
            <a:endParaRPr lang="en-US" sz="1200" dirty="0" smtClean="0">
              <a:latin typeface="Comic Sans MS" pitchFamily="66" charset="0"/>
            </a:endParaRPr>
          </a:p>
          <a:p>
            <a:r>
              <a:rPr lang="en-US" sz="1400" dirty="0" smtClean="0"/>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877985"/>
          </a:xfrm>
          <a:prstGeom prst="rect">
            <a:avLst/>
          </a:prstGeom>
          <a:noFill/>
        </p:spPr>
        <p:txBody>
          <a:bodyPr wrap="square" rtlCol="0">
            <a:spAutoFit/>
          </a:bodyPr>
          <a:lstStyle/>
          <a:p>
            <a:r>
              <a:rPr lang="en-US" sz="1400" dirty="0" smtClean="0">
                <a:latin typeface="Comic Sans MS" pitchFamily="66" charset="0"/>
              </a:rPr>
              <a:t>While </a:t>
            </a:r>
            <a:r>
              <a:rPr lang="en-US" sz="1400" dirty="0" smtClean="0">
                <a:latin typeface="Comic Sans MS" pitchFamily="66" charset="0"/>
              </a:rPr>
              <a:t>a stingray's mouth is </a:t>
            </a:r>
            <a:r>
              <a:rPr lang="en-US" sz="1400" dirty="0" smtClean="0">
                <a:latin typeface="Comic Sans MS" pitchFamily="66" charset="0"/>
              </a:rPr>
              <a:t>on the bottom of its body, along </a:t>
            </a:r>
            <a:r>
              <a:rPr lang="en-US" sz="1400" dirty="0" smtClean="0">
                <a:latin typeface="Comic Sans MS" pitchFamily="66" charset="0"/>
              </a:rPr>
              <a:t>with its nostrils and gill </a:t>
            </a:r>
            <a:r>
              <a:rPr lang="en-US" sz="1400" dirty="0" smtClean="0">
                <a:latin typeface="Comic Sans MS" pitchFamily="66" charset="0"/>
              </a:rPr>
              <a:t>slits. Its </a:t>
            </a:r>
            <a:r>
              <a:rPr lang="en-US" sz="1400" dirty="0" smtClean="0">
                <a:latin typeface="Comic Sans MS" pitchFamily="66" charset="0"/>
              </a:rPr>
              <a:t>eyes are on the top. </a:t>
            </a:r>
            <a:r>
              <a:rPr lang="en-US" sz="1400" dirty="0" smtClean="0">
                <a:latin typeface="Comic Sans MS" pitchFamily="66" charset="0"/>
              </a:rPr>
              <a:t>They do not use their eyes to hunt. Instead</a:t>
            </a:r>
            <a:r>
              <a:rPr lang="en-US" sz="1400" dirty="0" smtClean="0">
                <a:latin typeface="Comic Sans MS" pitchFamily="66" charset="0"/>
              </a:rPr>
              <a:t>, they use special sensors </a:t>
            </a:r>
            <a:r>
              <a:rPr lang="en-US" sz="1400" dirty="0" smtClean="0">
                <a:latin typeface="Comic Sans MS" pitchFamily="66" charset="0"/>
              </a:rPr>
              <a:t>that </a:t>
            </a:r>
            <a:r>
              <a:rPr lang="en-US" sz="1400" b="1" dirty="0" smtClean="0">
                <a:latin typeface="Comic Sans MS" pitchFamily="66" charset="0"/>
              </a:rPr>
              <a:t>detect</a:t>
            </a:r>
            <a:r>
              <a:rPr lang="en-US" sz="1400" dirty="0" smtClean="0">
                <a:latin typeface="Comic Sans MS" pitchFamily="66" charset="0"/>
              </a:rPr>
              <a:t> their prey.</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A stingray’s tail has little points on it that are poisonous if poked into another animal. Stingrays are very soft to the touch.</a:t>
            </a:r>
          </a:p>
          <a:p>
            <a:endParaRPr lang="en-US" sz="1400" dirty="0" smtClean="0">
              <a:latin typeface="Comic Sans MS" pitchFamily="66" charset="0"/>
            </a:endParaRPr>
          </a:p>
          <a:p>
            <a:r>
              <a:rPr lang="en-US" sz="1400" dirty="0" smtClean="0">
                <a:latin typeface="Comic Sans MS" pitchFamily="66" charset="0"/>
              </a:rPr>
              <a:t>Female stingrays </a:t>
            </a:r>
            <a:r>
              <a:rPr lang="en-US" sz="1400" dirty="0" smtClean="0">
                <a:latin typeface="Comic Sans MS" pitchFamily="66" charset="0"/>
              </a:rPr>
              <a:t>give birth once a year. They usually have two to six young at a time. While a baby stingray is still inside its mother, it </a:t>
            </a:r>
            <a:r>
              <a:rPr lang="en-US" sz="1400" dirty="0" smtClean="0">
                <a:latin typeface="Comic Sans MS" pitchFamily="66" charset="0"/>
              </a:rPr>
              <a:t>grows, and when born it </a:t>
            </a:r>
            <a:r>
              <a:rPr lang="en-US" sz="1400" dirty="0" smtClean="0">
                <a:latin typeface="Comic Sans MS" pitchFamily="66" charset="0"/>
              </a:rPr>
              <a:t>looks like a little adult. </a:t>
            </a:r>
            <a:r>
              <a:rPr lang="en-US" sz="1400" dirty="0" smtClean="0">
                <a:latin typeface="Comic Sans MS" pitchFamily="66" charset="0"/>
              </a:rPr>
              <a:t>The stingray then takes care of itself.</a:t>
            </a:r>
          </a:p>
          <a:p>
            <a:endParaRPr lang="en-US" sz="1200" dirty="0" smtClean="0">
              <a:latin typeface="Comic Sans MS" pitchFamily="66" charset="0"/>
            </a:endParaRPr>
          </a:p>
          <a:p>
            <a:endParaRPr lang="en-US" sz="1200" dirty="0">
              <a:latin typeface="Comic Sans MS" pitchFamily="66" charset="0"/>
            </a:endParaRPr>
          </a:p>
          <a:p>
            <a:endParaRPr lang="en-US" sz="1200" dirty="0"/>
          </a:p>
        </p:txBody>
      </p:sp>
      <p:sp>
        <p:nvSpPr>
          <p:cNvPr id="12" name="Rectangle 11"/>
          <p:cNvSpPr/>
          <p:nvPr/>
        </p:nvSpPr>
        <p:spPr>
          <a:xfrm>
            <a:off x="6019800" y="228600"/>
            <a:ext cx="227876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Stingray</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4).jpg"/>
          <p:cNvPicPr>
            <a:picLocks noChangeAspect="1"/>
          </p:cNvPicPr>
          <p:nvPr/>
        </p:nvPicPr>
        <p:blipFill>
          <a:blip r:embed="rId5" cstate="print"/>
          <a:stretch>
            <a:fillRect/>
          </a:stretch>
        </p:blipFill>
        <p:spPr>
          <a:xfrm>
            <a:off x="1066800" y="5679955"/>
            <a:ext cx="1643063" cy="1178045"/>
          </a:xfrm>
          <a:prstGeom prst="rect">
            <a:avLst/>
          </a:prstGeom>
        </p:spPr>
      </p:pic>
      <p:pic>
        <p:nvPicPr>
          <p:cNvPr id="29" name="Picture 28" descr="Stingray.jpg"/>
          <p:cNvPicPr>
            <a:picLocks noChangeAspect="1"/>
          </p:cNvPicPr>
          <p:nvPr/>
        </p:nvPicPr>
        <p:blipFill>
          <a:blip r:embed="rId6" cstate="print"/>
          <a:stretch>
            <a:fillRect/>
          </a:stretch>
        </p:blipFill>
        <p:spPr>
          <a:xfrm>
            <a:off x="0" y="171196"/>
            <a:ext cx="1143000" cy="641989"/>
          </a:xfrm>
          <a:prstGeom prst="rect">
            <a:avLst/>
          </a:prstGeom>
        </p:spPr>
      </p:pic>
      <p:pic>
        <p:nvPicPr>
          <p:cNvPr id="30" name="Picture 29" descr="Stingray.jpg"/>
          <p:cNvPicPr>
            <a:picLocks noChangeAspect="1"/>
          </p:cNvPicPr>
          <p:nvPr/>
        </p:nvPicPr>
        <p:blipFill>
          <a:blip r:embed="rId6" cstate="print"/>
          <a:stretch>
            <a:fillRect/>
          </a:stretch>
        </p:blipFill>
        <p:spPr>
          <a:xfrm>
            <a:off x="4876800" y="152400"/>
            <a:ext cx="1143000" cy="641989"/>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7876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Stingray</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570756"/>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Stingrays are </a:t>
            </a:r>
            <a:r>
              <a:rPr lang="en-US" dirty="0" smtClean="0">
                <a:latin typeface="Comic Sans MS" pitchFamily="66" charset="0"/>
              </a:rPr>
              <a:t>long and flat.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a:t>
            </a:r>
            <a:r>
              <a:rPr lang="en-US" dirty="0" smtClean="0">
                <a:latin typeface="Comic Sans MS" pitchFamily="66" charset="0"/>
              </a:rPr>
              <a:t>have fins that look </a:t>
            </a:r>
            <a:r>
              <a:rPr lang="en-US" dirty="0" smtClean="0">
                <a:latin typeface="Comic Sans MS" pitchFamily="66" charset="0"/>
              </a:rPr>
              <a:t>like wings.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Stingrays bury </a:t>
            </a:r>
            <a:r>
              <a:rPr lang="en-US" dirty="0" smtClean="0">
                <a:latin typeface="Comic Sans MS" pitchFamily="66" charset="0"/>
              </a:rPr>
              <a:t>themselves in the sand </a:t>
            </a:r>
            <a:r>
              <a:rPr lang="en-US" dirty="0" smtClean="0">
                <a:latin typeface="Comic Sans MS" pitchFamily="66" charset="0"/>
              </a:rPr>
              <a:t>to hide from</a:t>
            </a:r>
            <a:r>
              <a:rPr lang="en-US" b="1" dirty="0" smtClean="0">
                <a:latin typeface="Comic Sans MS" pitchFamily="66" charset="0"/>
              </a:rPr>
              <a:t> </a:t>
            </a:r>
            <a:r>
              <a:rPr lang="en-US" b="1" dirty="0" smtClean="0">
                <a:latin typeface="Comic Sans MS" pitchFamily="66" charset="0"/>
              </a:rPr>
              <a:t>predators</a:t>
            </a:r>
            <a:r>
              <a:rPr lang="en-US" dirty="0" smtClean="0">
                <a:latin typeface="Comic Sans MS" pitchFamily="66" charset="0"/>
              </a:rPr>
              <a:t>.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match </a:t>
            </a:r>
            <a:r>
              <a:rPr lang="en-US" dirty="0" smtClean="0">
                <a:latin typeface="Comic Sans MS" pitchFamily="66" charset="0"/>
              </a:rPr>
              <a:t>the mud or sand they hide in.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a:t>
            </a:r>
            <a:r>
              <a:rPr lang="en-US" dirty="0" smtClean="0">
                <a:latin typeface="Comic Sans MS" pitchFamily="66" charset="0"/>
              </a:rPr>
              <a:t>like to stay in water that is not very deep and warm.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Stingrays are </a:t>
            </a:r>
            <a:r>
              <a:rPr lang="en-US" dirty="0" smtClean="0">
                <a:latin typeface="Comic Sans MS" pitchFamily="66" charset="0"/>
              </a:rPr>
              <a:t>about 2 feet wide</a:t>
            </a:r>
            <a:r>
              <a:rPr lang="en-US" dirty="0" smtClean="0">
                <a:latin typeface="Comic Sans MS" pitchFamily="66" charset="0"/>
              </a:rPr>
              <a:t>.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can live to be 15 to 25 years old.</a:t>
            </a:r>
            <a:endParaRPr lang="en-US" dirty="0" smtClean="0">
              <a:latin typeface="Comic Sans MS" pitchFamily="66" charset="0"/>
            </a:endParaRPr>
          </a:p>
          <a:p>
            <a:endParaRPr lang="en-US" sz="1400" dirty="0" smtClean="0">
              <a:latin typeface="Comic Sans MS" pitchFamily="66" charset="0"/>
            </a:endParaRPr>
          </a:p>
          <a:p>
            <a:endParaRPr lang="en-US" sz="1200" dirty="0" smtClean="0">
              <a:latin typeface="Comic Sans MS" pitchFamily="66" charset="0"/>
            </a:endParaRPr>
          </a:p>
          <a:p>
            <a:r>
              <a:rPr lang="en-US" sz="1400" dirty="0" smtClean="0"/>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078313"/>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Stingrays like to eat plants, clams, oysters, shrimp, crabs, and mussels.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Stingrays do not have bones.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Their mouth, nose, and gills are on the bottom of their body.</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Their eyes are on top.</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stingray’s tail </a:t>
            </a:r>
            <a:r>
              <a:rPr lang="en-US" dirty="0" smtClean="0">
                <a:latin typeface="Comic Sans MS" pitchFamily="66" charset="0"/>
              </a:rPr>
              <a:t>is pokey and has poison in it.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Stingrays </a:t>
            </a:r>
            <a:r>
              <a:rPr lang="en-US" dirty="0" smtClean="0">
                <a:latin typeface="Comic Sans MS" pitchFamily="66" charset="0"/>
              </a:rPr>
              <a:t>are very </a:t>
            </a:r>
            <a:r>
              <a:rPr lang="en-US" dirty="0" smtClean="0">
                <a:latin typeface="Comic Sans MS" pitchFamily="66" charset="0"/>
              </a:rPr>
              <a:t>soft.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Stingrays have 2 to 6 babies.</a:t>
            </a:r>
          </a:p>
          <a:p>
            <a:endParaRPr lang="en-US" sz="1200" dirty="0" smtClean="0">
              <a:latin typeface="Comic Sans MS" pitchFamily="66" charset="0"/>
            </a:endParaRPr>
          </a:p>
          <a:p>
            <a:endParaRPr lang="en-US" sz="1200" dirty="0">
              <a:latin typeface="Comic Sans MS" pitchFamily="66" charset="0"/>
            </a:endParaRPr>
          </a:p>
          <a:p>
            <a:endParaRPr lang="en-US" sz="1200" dirty="0"/>
          </a:p>
        </p:txBody>
      </p:sp>
      <p:sp>
        <p:nvSpPr>
          <p:cNvPr id="12" name="Rectangle 11"/>
          <p:cNvSpPr/>
          <p:nvPr/>
        </p:nvSpPr>
        <p:spPr>
          <a:xfrm>
            <a:off x="6019800" y="228600"/>
            <a:ext cx="227876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Stingray</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4).jpg"/>
          <p:cNvPicPr>
            <a:picLocks noChangeAspect="1"/>
          </p:cNvPicPr>
          <p:nvPr/>
        </p:nvPicPr>
        <p:blipFill>
          <a:blip r:embed="rId5" cstate="print"/>
          <a:stretch>
            <a:fillRect/>
          </a:stretch>
        </p:blipFill>
        <p:spPr>
          <a:xfrm>
            <a:off x="1066800" y="5679955"/>
            <a:ext cx="1643063" cy="1178045"/>
          </a:xfrm>
          <a:prstGeom prst="rect">
            <a:avLst/>
          </a:prstGeom>
        </p:spPr>
      </p:pic>
      <p:pic>
        <p:nvPicPr>
          <p:cNvPr id="29" name="Picture 28" descr="Stingray.jpg"/>
          <p:cNvPicPr>
            <a:picLocks noChangeAspect="1"/>
          </p:cNvPicPr>
          <p:nvPr/>
        </p:nvPicPr>
        <p:blipFill>
          <a:blip r:embed="rId6" cstate="print"/>
          <a:stretch>
            <a:fillRect/>
          </a:stretch>
        </p:blipFill>
        <p:spPr>
          <a:xfrm>
            <a:off x="0" y="171196"/>
            <a:ext cx="1143000" cy="641989"/>
          </a:xfrm>
          <a:prstGeom prst="rect">
            <a:avLst/>
          </a:prstGeom>
        </p:spPr>
      </p:pic>
      <p:pic>
        <p:nvPicPr>
          <p:cNvPr id="30" name="Picture 29" descr="Stingray.jpg"/>
          <p:cNvPicPr>
            <a:picLocks noChangeAspect="1"/>
          </p:cNvPicPr>
          <p:nvPr/>
        </p:nvPicPr>
        <p:blipFill>
          <a:blip r:embed="rId6" cstate="print"/>
          <a:stretch>
            <a:fillRect/>
          </a:stretch>
        </p:blipFill>
        <p:spPr>
          <a:xfrm>
            <a:off x="4876800" y="152400"/>
            <a:ext cx="1143000" cy="641989"/>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outhern stingray.jpg"/>
          <p:cNvPicPr>
            <a:picLocks noChangeAspect="1"/>
          </p:cNvPicPr>
          <p:nvPr/>
        </p:nvPicPr>
        <p:blipFill>
          <a:blip r:embed="rId2" cstate="print"/>
          <a:stretch>
            <a:fillRect/>
          </a:stretch>
        </p:blipFill>
        <p:spPr>
          <a:xfrm>
            <a:off x="1828800" y="1219200"/>
            <a:ext cx="4429125" cy="4867170"/>
          </a:xfrm>
          <a:prstGeom prst="rect">
            <a:avLst/>
          </a:prstGeom>
        </p:spPr>
      </p:pic>
      <p:sp>
        <p:nvSpPr>
          <p:cNvPr id="4" name="TextBox 3"/>
          <p:cNvSpPr txBox="1"/>
          <p:nvPr/>
        </p:nvSpPr>
        <p:spPr>
          <a:xfrm>
            <a:off x="1219200" y="228600"/>
            <a:ext cx="6207277"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Stingray:</a:t>
            </a:r>
            <a:endParaRPr lang="en-US" sz="5400" u="sng" dirty="0">
              <a:latin typeface="Boyz R Gross Shadow NF" pitchFamily="18" charset="0"/>
            </a:endParaRPr>
          </a:p>
        </p:txBody>
      </p:sp>
      <p:sp>
        <p:nvSpPr>
          <p:cNvPr id="7" name="Rounded Rectangle 6"/>
          <p:cNvSpPr/>
          <p:nvPr/>
        </p:nvSpPr>
        <p:spPr>
          <a:xfrm>
            <a:off x="381000" y="58674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12192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400800" y="27432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981200" y="3048000"/>
            <a:ext cx="685800" cy="228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600200" y="5181600"/>
            <a:ext cx="6096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572000" y="1524000"/>
            <a:ext cx="1447800" cy="609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191000" y="2438400"/>
            <a:ext cx="22098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419600" y="5181600"/>
            <a:ext cx="14478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152400"/>
            <a:ext cx="2344040" cy="923330"/>
          </a:xfrm>
          <a:prstGeom prst="rect">
            <a:avLst/>
          </a:prstGeom>
        </p:spPr>
        <p:txBody>
          <a:bodyPr wrap="none">
            <a:spAutoFit/>
          </a:bodyPr>
          <a:lstStyle/>
          <a:p>
            <a:r>
              <a:rPr lang="en-US" sz="5400" u="sng" dirty="0" smtClean="0">
                <a:latin typeface="Boyz R Gross Shadow NF" pitchFamily="18" charset="0"/>
              </a:rPr>
              <a:t>Stingray</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514600" y="2362200"/>
            <a:ext cx="4038600" cy="1676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Stingray</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Stingray.jpg"/>
          <p:cNvPicPr>
            <a:picLocks noChangeAspect="1"/>
          </p:cNvPicPr>
          <p:nvPr/>
        </p:nvPicPr>
        <p:blipFill>
          <a:blip r:embed="rId2" cstate="print"/>
          <a:stretch>
            <a:fillRect/>
          </a:stretch>
        </p:blipFill>
        <p:spPr>
          <a:xfrm flipH="1">
            <a:off x="0" y="5127771"/>
            <a:ext cx="2590800" cy="1730229"/>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573659"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Stingray:</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ingray.jpg"/>
          <p:cNvPicPr>
            <a:picLocks noChangeAspect="1"/>
          </p:cNvPicPr>
          <p:nvPr/>
        </p:nvPicPr>
        <p:blipFill>
          <a:blip r:embed="rId2" cstate="print"/>
          <a:stretch>
            <a:fillRect/>
          </a:stretch>
        </p:blipFill>
        <p:spPr>
          <a:xfrm rot="20043319">
            <a:off x="2252589" y="4012164"/>
            <a:ext cx="2693205" cy="1512693"/>
          </a:xfrm>
          <a:prstGeom prst="rect">
            <a:avLst/>
          </a:prstGeom>
        </p:spPr>
      </p:pic>
      <p:pic>
        <p:nvPicPr>
          <p:cNvPr id="20" name="Picture 19" descr="boy.jpg"/>
          <p:cNvPicPr>
            <a:picLocks noChangeAspect="1"/>
          </p:cNvPicPr>
          <p:nvPr/>
        </p:nvPicPr>
        <p:blipFill>
          <a:blip r:embed="rId3"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4"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994666" cy="1015663"/>
          </a:xfrm>
          <a:prstGeom prst="rect">
            <a:avLst/>
          </a:prstGeom>
        </p:spPr>
        <p:txBody>
          <a:bodyPr wrap="none">
            <a:spAutoFit/>
          </a:bodyPr>
          <a:lstStyle/>
          <a:p>
            <a:r>
              <a:rPr lang="en-US" sz="6000" u="sng" dirty="0" smtClean="0">
                <a:latin typeface="Boyz R Gross Shadow NF" pitchFamily="18" charset="0"/>
              </a:rPr>
              <a:t>Stingrays:</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5" cstate="print"/>
          <a:stretch>
            <a:fillRect/>
          </a:stretch>
        </p:blipFill>
        <p:spPr>
          <a:xfrm>
            <a:off x="7315200" y="5181600"/>
            <a:ext cx="1583781" cy="167640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850396" cy="1015663"/>
          </a:xfrm>
          <a:prstGeom prst="rect">
            <a:avLst/>
          </a:prstGeom>
        </p:spPr>
        <p:txBody>
          <a:bodyPr wrap="none">
            <a:spAutoFit/>
          </a:bodyPr>
          <a:lstStyle/>
          <a:p>
            <a:r>
              <a:rPr lang="en-US" sz="6000" u="sng" dirty="0" smtClean="0">
                <a:latin typeface="Boyz R Gross Shadow NF" pitchFamily="18" charset="0"/>
              </a:rPr>
              <a:t>Stingrays</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tingray.jpg"/>
          <p:cNvPicPr>
            <a:picLocks noChangeAspect="1"/>
          </p:cNvPicPr>
          <p:nvPr/>
        </p:nvPicPr>
        <p:blipFill>
          <a:blip r:embed="rId2" cstate="print"/>
          <a:stretch>
            <a:fillRect/>
          </a:stretch>
        </p:blipFill>
        <p:spPr>
          <a:xfrm>
            <a:off x="1066800" y="0"/>
            <a:ext cx="1143000" cy="641989"/>
          </a:xfrm>
          <a:prstGeom prst="rect">
            <a:avLst/>
          </a:prstGeom>
        </p:spPr>
      </p:pic>
      <p:pic>
        <p:nvPicPr>
          <p:cNvPr id="12" name="Picture 11" descr="Stingray.jpg"/>
          <p:cNvPicPr>
            <a:picLocks noChangeAspect="1"/>
          </p:cNvPicPr>
          <p:nvPr/>
        </p:nvPicPr>
        <p:blipFill>
          <a:blip r:embed="rId2" cstate="print"/>
          <a:stretch>
            <a:fillRect/>
          </a:stretch>
        </p:blipFill>
        <p:spPr>
          <a:xfrm flipH="1">
            <a:off x="6858000" y="0"/>
            <a:ext cx="1066800" cy="641989"/>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0"/>
            <a:ext cx="2582887" cy="923330"/>
          </a:xfrm>
          <a:prstGeom prst="rect">
            <a:avLst/>
          </a:prstGeom>
        </p:spPr>
        <p:txBody>
          <a:bodyPr wrap="none">
            <a:spAutoFit/>
          </a:bodyPr>
          <a:lstStyle/>
          <a:p>
            <a:r>
              <a:rPr lang="en-US" sz="5400" u="sng" dirty="0" smtClean="0">
                <a:latin typeface="Boyz R Gross Shadow NF" pitchFamily="18" charset="0"/>
              </a:rPr>
              <a:t>Stingrays</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Stingray.jpg"/>
          <p:cNvPicPr>
            <a:picLocks noChangeAspect="1"/>
          </p:cNvPicPr>
          <p:nvPr/>
        </p:nvPicPr>
        <p:blipFill>
          <a:blip r:embed="rId2" cstate="print"/>
          <a:stretch>
            <a:fillRect/>
          </a:stretch>
        </p:blipFill>
        <p:spPr>
          <a:xfrm>
            <a:off x="1066800" y="0"/>
            <a:ext cx="1143000" cy="641989"/>
          </a:xfrm>
          <a:prstGeom prst="rect">
            <a:avLst/>
          </a:prstGeom>
        </p:spPr>
      </p:pic>
      <p:pic>
        <p:nvPicPr>
          <p:cNvPr id="7" name="Picture 6" descr="Stingray.jpg"/>
          <p:cNvPicPr>
            <a:picLocks noChangeAspect="1"/>
          </p:cNvPicPr>
          <p:nvPr/>
        </p:nvPicPr>
        <p:blipFill>
          <a:blip r:embed="rId2" cstate="print"/>
          <a:stretch>
            <a:fillRect/>
          </a:stretch>
        </p:blipFill>
        <p:spPr>
          <a:xfrm flipH="1">
            <a:off x="6858000" y="0"/>
            <a:ext cx="1066800" cy="641989"/>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344040" cy="923330"/>
          </a:xfrm>
          <a:prstGeom prst="rect">
            <a:avLst/>
          </a:prstGeom>
        </p:spPr>
        <p:txBody>
          <a:bodyPr wrap="none">
            <a:spAutoFit/>
          </a:bodyPr>
          <a:lstStyle/>
          <a:p>
            <a:r>
              <a:rPr lang="en-US" sz="5400" u="sng" dirty="0" smtClean="0">
                <a:latin typeface="Boyz R Gross Shadow NF" pitchFamily="18" charset="0"/>
              </a:rPr>
              <a:t>Stingray</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tingray.jpg"/>
          <p:cNvPicPr>
            <a:picLocks noChangeAspect="1"/>
          </p:cNvPicPr>
          <p:nvPr/>
        </p:nvPicPr>
        <p:blipFill>
          <a:blip r:embed="rId2" cstate="print"/>
          <a:stretch>
            <a:fillRect/>
          </a:stretch>
        </p:blipFill>
        <p:spPr>
          <a:xfrm flipH="1">
            <a:off x="-1" y="5486401"/>
            <a:ext cx="2604803" cy="137160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908" y="152400"/>
            <a:ext cx="8430449"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Stingray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 (10).jpg"/>
          <p:cNvPicPr>
            <a:picLocks noChangeAspect="1"/>
          </p:cNvPicPr>
          <p:nvPr/>
        </p:nvPicPr>
        <p:blipFill>
          <a:blip r:embed="rId2" cstate="print"/>
          <a:stretch>
            <a:fillRect/>
          </a:stretch>
        </p:blipFill>
        <p:spPr>
          <a:xfrm>
            <a:off x="609600" y="2514600"/>
            <a:ext cx="2940121" cy="192405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49196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Clown 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762000"/>
            <a:ext cx="4495800" cy="5909310"/>
          </a:xfrm>
          <a:prstGeom prst="rect">
            <a:avLst/>
          </a:prstGeom>
          <a:noFill/>
        </p:spPr>
        <p:txBody>
          <a:bodyPr wrap="square" rtlCol="0">
            <a:spAutoFit/>
          </a:bodyPr>
          <a:lstStyle/>
          <a:p>
            <a:r>
              <a:rPr lang="en-US" sz="1200" dirty="0" smtClean="0">
                <a:latin typeface="Comic Sans MS" pitchFamily="66" charset="0"/>
              </a:rPr>
              <a:t>The colorful clown </a:t>
            </a:r>
            <a:r>
              <a:rPr lang="en-US" sz="1200" dirty="0" err="1" smtClean="0">
                <a:latin typeface="Comic Sans MS" pitchFamily="66" charset="0"/>
              </a:rPr>
              <a:t>anemonefish</a:t>
            </a:r>
            <a:r>
              <a:rPr lang="en-US" sz="1200" dirty="0" smtClean="0">
                <a:latin typeface="Comic Sans MS" pitchFamily="66" charset="0"/>
              </a:rPr>
              <a:t>, also called a clownfish, is bright orange with three white stripes—and probably reminds you of the star of the popular movie Finding </a:t>
            </a:r>
            <a:r>
              <a:rPr lang="en-US" sz="1200" dirty="0" err="1" smtClean="0">
                <a:latin typeface="Comic Sans MS" pitchFamily="66" charset="0"/>
              </a:rPr>
              <a:t>Nemo</a:t>
            </a:r>
            <a:r>
              <a:rPr lang="en-US" sz="1200" dirty="0" smtClean="0">
                <a:latin typeface="Comic Sans MS" pitchFamily="66" charset="0"/>
              </a:rPr>
              <a:t>.</a:t>
            </a:r>
          </a:p>
          <a:p>
            <a:r>
              <a:rPr lang="en-US" sz="1200" dirty="0" smtClean="0">
                <a:latin typeface="Comic Sans MS" pitchFamily="66" charset="0"/>
              </a:rPr>
              <a:t> </a:t>
            </a:r>
          </a:p>
          <a:p>
            <a:r>
              <a:rPr lang="en-US" sz="1200" dirty="0" smtClean="0">
                <a:latin typeface="Comic Sans MS" pitchFamily="66" charset="0"/>
              </a:rPr>
              <a:t>This four-inch-long (10-centimeter-long) fish shares an amazing partnership with another sea creature: the anemone (pronounced: uh-NEM-uh-NEE). The partnership benefits both participants, and the close relationship led to the fish being named an </a:t>
            </a:r>
            <a:r>
              <a:rPr lang="en-US" sz="1200" dirty="0" err="1" smtClean="0">
                <a:latin typeface="Comic Sans MS" pitchFamily="66" charset="0"/>
              </a:rPr>
              <a:t>anemonefish</a:t>
            </a:r>
            <a:r>
              <a:rPr lang="en-US" sz="1200" dirty="0" smtClean="0">
                <a:latin typeface="Comic Sans MS" pitchFamily="66" charset="0"/>
              </a:rPr>
              <a:t>.</a:t>
            </a:r>
          </a:p>
          <a:p>
            <a:r>
              <a:rPr lang="en-US" sz="1200" dirty="0" smtClean="0">
                <a:latin typeface="Comic Sans MS" pitchFamily="66" charset="0"/>
              </a:rPr>
              <a:t> </a:t>
            </a:r>
          </a:p>
          <a:p>
            <a:r>
              <a:rPr lang="en-US" sz="1200" dirty="0" smtClean="0">
                <a:latin typeface="Comic Sans MS" pitchFamily="66" charset="0"/>
              </a:rPr>
              <a:t>Anemones have tentacles that sting, but the clownfish isn't bothered by them. In fact, it lives among the </a:t>
            </a:r>
            <a:r>
              <a:rPr lang="en-US" sz="1200" b="1" dirty="0" smtClean="0">
                <a:latin typeface="Comic Sans MS" pitchFamily="66" charset="0"/>
              </a:rPr>
              <a:t>tentacles</a:t>
            </a:r>
            <a:r>
              <a:rPr lang="en-US" sz="1200" dirty="0" smtClean="0">
                <a:latin typeface="Comic Sans MS" pitchFamily="66" charset="0"/>
              </a:rPr>
              <a:t>. How can this fish do that and survive? Because it has a layer of </a:t>
            </a:r>
            <a:r>
              <a:rPr lang="en-US" sz="1200" b="1" dirty="0" smtClean="0">
                <a:latin typeface="Comic Sans MS" pitchFamily="66" charset="0"/>
              </a:rPr>
              <a:t>mucus </a:t>
            </a:r>
            <a:r>
              <a:rPr lang="en-US" sz="1200" dirty="0" smtClean="0">
                <a:latin typeface="Comic Sans MS" pitchFamily="66" charset="0"/>
              </a:rPr>
              <a:t>on its skin that makes it </a:t>
            </a:r>
            <a:r>
              <a:rPr lang="en-US" sz="1200" b="1" dirty="0" smtClean="0">
                <a:latin typeface="Comic Sans MS" pitchFamily="66" charset="0"/>
              </a:rPr>
              <a:t>immune </a:t>
            </a:r>
            <a:r>
              <a:rPr lang="en-US" sz="1200" dirty="0" smtClean="0">
                <a:latin typeface="Comic Sans MS" pitchFamily="66" charset="0"/>
              </a:rPr>
              <a:t>to the anemone's stings.</a:t>
            </a:r>
          </a:p>
          <a:p>
            <a:r>
              <a:rPr lang="en-US" sz="1200" dirty="0" smtClean="0">
                <a:latin typeface="Comic Sans MS" pitchFamily="66" charset="0"/>
              </a:rPr>
              <a:t> </a:t>
            </a:r>
          </a:p>
          <a:p>
            <a:r>
              <a:rPr lang="en-US" sz="1200" dirty="0" smtClean="0">
                <a:latin typeface="Comic Sans MS" pitchFamily="66" charset="0"/>
              </a:rPr>
              <a:t>Living among the tentacles of the anemone, the clown </a:t>
            </a:r>
            <a:r>
              <a:rPr lang="en-US" sz="1200" dirty="0" err="1" smtClean="0">
                <a:latin typeface="Comic Sans MS" pitchFamily="66" charset="0"/>
              </a:rPr>
              <a:t>anemonefish</a:t>
            </a:r>
            <a:r>
              <a:rPr lang="en-US" sz="1200" dirty="0" smtClean="0">
                <a:latin typeface="Comic Sans MS" pitchFamily="66" charset="0"/>
              </a:rPr>
              <a:t> gains protection from </a:t>
            </a:r>
            <a:r>
              <a:rPr lang="en-US" sz="1200" b="1" dirty="0" smtClean="0">
                <a:latin typeface="Comic Sans MS" pitchFamily="66" charset="0"/>
              </a:rPr>
              <a:t>predators</a:t>
            </a:r>
            <a:r>
              <a:rPr lang="en-US" sz="1200" dirty="0" smtClean="0">
                <a:latin typeface="Comic Sans MS" pitchFamily="66" charset="0"/>
              </a:rPr>
              <a:t>—which don't dare get near the stinging protector. The </a:t>
            </a:r>
            <a:r>
              <a:rPr lang="en-US" sz="1200" dirty="0" err="1" smtClean="0">
                <a:latin typeface="Comic Sans MS" pitchFamily="66" charset="0"/>
              </a:rPr>
              <a:t>anemonefish</a:t>
            </a:r>
            <a:r>
              <a:rPr lang="en-US" sz="1200" dirty="0" smtClean="0">
                <a:latin typeface="Comic Sans MS" pitchFamily="66" charset="0"/>
              </a:rPr>
              <a:t> also gets to eat leftovers from the anemone's meals</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The anemone benefits from having the fish around, too. The useful fish nibbles away </a:t>
            </a:r>
            <a:r>
              <a:rPr lang="en-US" sz="1200" b="1" dirty="0" smtClean="0">
                <a:latin typeface="Comic Sans MS" pitchFamily="66" charset="0"/>
              </a:rPr>
              <a:t>parasites</a:t>
            </a:r>
            <a:r>
              <a:rPr lang="en-US" sz="1200" dirty="0" smtClean="0">
                <a:latin typeface="Comic Sans MS" pitchFamily="66" charset="0"/>
              </a:rPr>
              <a:t> that bug the anemone. And sometimes the </a:t>
            </a:r>
            <a:r>
              <a:rPr lang="en-US" sz="1200" dirty="0" err="1" smtClean="0">
                <a:latin typeface="Comic Sans MS" pitchFamily="66" charset="0"/>
              </a:rPr>
              <a:t>anemonefish</a:t>
            </a:r>
            <a:r>
              <a:rPr lang="en-US" sz="1200" dirty="0" smtClean="0">
                <a:latin typeface="Comic Sans MS" pitchFamily="66" charset="0"/>
              </a:rPr>
              <a:t> brings food into the tentacles which the anemone can also eat. There are a few predators that harm anemones, and the little </a:t>
            </a:r>
            <a:r>
              <a:rPr lang="en-US" sz="1200" dirty="0" err="1" smtClean="0">
                <a:latin typeface="Comic Sans MS" pitchFamily="66" charset="0"/>
              </a:rPr>
              <a:t>anemonefish</a:t>
            </a:r>
            <a:r>
              <a:rPr lang="en-US" sz="1200" dirty="0" smtClean="0">
                <a:latin typeface="Comic Sans MS" pitchFamily="66" charset="0"/>
              </a:rPr>
              <a:t> chases them away.</a:t>
            </a:r>
          </a:p>
          <a:p>
            <a:endParaRPr lang="en-US" sz="1200" dirty="0" smtClean="0">
              <a:latin typeface="Comic Sans MS" pitchFamily="66" charset="0"/>
            </a:endParaRPr>
          </a:p>
          <a:p>
            <a:r>
              <a:rPr lang="en-US" sz="1400" dirty="0" smtClean="0"/>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078313"/>
          </a:xfrm>
          <a:prstGeom prst="rect">
            <a:avLst/>
          </a:prstGeom>
          <a:noFill/>
        </p:spPr>
        <p:txBody>
          <a:bodyPr wrap="square" rtlCol="0">
            <a:spAutoFit/>
          </a:bodyPr>
          <a:lstStyle/>
          <a:p>
            <a:r>
              <a:rPr lang="en-US" sz="1200" dirty="0" smtClean="0">
                <a:latin typeface="Comic Sans MS" pitchFamily="66" charset="0"/>
              </a:rPr>
              <a:t> </a:t>
            </a:r>
          </a:p>
          <a:p>
            <a:r>
              <a:rPr lang="en-US" sz="1200" dirty="0" smtClean="0">
                <a:latin typeface="Comic Sans MS" pitchFamily="66" charset="0"/>
              </a:rPr>
              <a:t>The scientific name of the clown </a:t>
            </a:r>
            <a:r>
              <a:rPr lang="en-US" sz="1200" dirty="0" err="1" smtClean="0">
                <a:latin typeface="Comic Sans MS" pitchFamily="66" charset="0"/>
              </a:rPr>
              <a:t>anemonefish</a:t>
            </a:r>
            <a:r>
              <a:rPr lang="en-US" sz="1200" dirty="0" smtClean="0">
                <a:latin typeface="Comic Sans MS" pitchFamily="66" charset="0"/>
              </a:rPr>
              <a:t> is </a:t>
            </a:r>
            <a:r>
              <a:rPr lang="en-US" sz="1200" dirty="0" err="1" smtClean="0">
                <a:latin typeface="Comic Sans MS" pitchFamily="66" charset="0"/>
              </a:rPr>
              <a:t>Amphiprion</a:t>
            </a:r>
            <a:r>
              <a:rPr lang="en-US" sz="1200" dirty="0" smtClean="0">
                <a:latin typeface="Comic Sans MS" pitchFamily="66" charset="0"/>
              </a:rPr>
              <a:t> </a:t>
            </a:r>
            <a:r>
              <a:rPr lang="en-US" sz="1200" dirty="0" err="1" smtClean="0">
                <a:latin typeface="Comic Sans MS" pitchFamily="66" charset="0"/>
              </a:rPr>
              <a:t>percula</a:t>
            </a:r>
            <a:r>
              <a:rPr lang="en-US" sz="1200" dirty="0" smtClean="0">
                <a:latin typeface="Comic Sans MS" pitchFamily="66" charset="0"/>
              </a:rPr>
              <a:t>.</a:t>
            </a:r>
          </a:p>
          <a:p>
            <a:r>
              <a:rPr lang="en-US" sz="1200" dirty="0" smtClean="0">
                <a:latin typeface="Comic Sans MS" pitchFamily="66" charset="0"/>
              </a:rPr>
              <a:t> </a:t>
            </a:r>
          </a:p>
          <a:p>
            <a:r>
              <a:rPr lang="en-US" sz="1200" dirty="0" smtClean="0">
                <a:latin typeface="Comic Sans MS" pitchFamily="66" charset="0"/>
              </a:rPr>
              <a:t>The clown </a:t>
            </a:r>
            <a:r>
              <a:rPr lang="en-US" sz="1200" dirty="0" err="1" smtClean="0">
                <a:latin typeface="Comic Sans MS" pitchFamily="66" charset="0"/>
              </a:rPr>
              <a:t>anemonefish</a:t>
            </a:r>
            <a:r>
              <a:rPr lang="en-US" sz="1200" dirty="0" smtClean="0">
                <a:latin typeface="Comic Sans MS" pitchFamily="66" charset="0"/>
              </a:rPr>
              <a:t> lives to be six to ten years old. In </a:t>
            </a:r>
            <a:r>
              <a:rPr lang="en-US" sz="1200" b="1" dirty="0" smtClean="0">
                <a:latin typeface="Comic Sans MS" pitchFamily="66" charset="0"/>
              </a:rPr>
              <a:t>captivity</a:t>
            </a:r>
            <a:r>
              <a:rPr lang="en-US" sz="1200" dirty="0" smtClean="0">
                <a:latin typeface="Comic Sans MS" pitchFamily="66" charset="0"/>
              </a:rPr>
              <a:t>, they may live up to 18 years.</a:t>
            </a:r>
          </a:p>
          <a:p>
            <a:r>
              <a:rPr lang="en-US" sz="1200" dirty="0" smtClean="0">
                <a:latin typeface="Comic Sans MS" pitchFamily="66" charset="0"/>
              </a:rPr>
              <a:t> </a:t>
            </a:r>
          </a:p>
          <a:p>
            <a:r>
              <a:rPr lang="en-US" sz="1200" dirty="0" smtClean="0">
                <a:latin typeface="Comic Sans MS" pitchFamily="66" charset="0"/>
              </a:rPr>
              <a:t>There are 28 </a:t>
            </a:r>
            <a:r>
              <a:rPr lang="en-US" sz="1200" b="1" dirty="0" smtClean="0">
                <a:latin typeface="Comic Sans MS" pitchFamily="66" charset="0"/>
              </a:rPr>
              <a:t>species</a:t>
            </a:r>
            <a:r>
              <a:rPr lang="en-US" sz="1200" dirty="0" smtClean="0">
                <a:latin typeface="Comic Sans MS" pitchFamily="66" charset="0"/>
              </a:rPr>
              <a:t> of </a:t>
            </a:r>
            <a:r>
              <a:rPr lang="en-US" sz="1200" dirty="0" err="1" smtClean="0">
                <a:latin typeface="Comic Sans MS" pitchFamily="66" charset="0"/>
              </a:rPr>
              <a:t>anemonefish</a:t>
            </a:r>
            <a:r>
              <a:rPr lang="en-US" sz="1200" dirty="0" smtClean="0">
                <a:latin typeface="Comic Sans MS" pitchFamily="66" charset="0"/>
              </a:rPr>
              <a:t>. They live mostly in shallow waters in the Indian Ocean, the Red Sea, and the western Pacific Ocean.</a:t>
            </a:r>
          </a:p>
          <a:p>
            <a:r>
              <a:rPr lang="en-US" sz="1200" dirty="0" smtClean="0">
                <a:latin typeface="Comic Sans MS" pitchFamily="66" charset="0"/>
              </a:rPr>
              <a:t> </a:t>
            </a:r>
          </a:p>
          <a:p>
            <a:r>
              <a:rPr lang="en-US" sz="1200" dirty="0" smtClean="0">
                <a:latin typeface="Comic Sans MS" pitchFamily="66" charset="0"/>
              </a:rPr>
              <a:t>When clownfish hatch, they are all male. Under certain conditions, a male will change into a female. If it becomes female, it cannot change back.</a:t>
            </a:r>
          </a:p>
          <a:p>
            <a:r>
              <a:rPr lang="en-US" sz="1200" dirty="0" smtClean="0">
                <a:latin typeface="Comic Sans MS" pitchFamily="66" charset="0"/>
              </a:rPr>
              <a:t> </a:t>
            </a:r>
          </a:p>
          <a:p>
            <a:r>
              <a:rPr lang="en-US" sz="1200" dirty="0" smtClean="0">
                <a:latin typeface="Comic Sans MS" pitchFamily="66" charset="0"/>
              </a:rPr>
              <a:t>After the movie Finding </a:t>
            </a:r>
            <a:r>
              <a:rPr lang="en-US" sz="1200" dirty="0" err="1" smtClean="0">
                <a:latin typeface="Comic Sans MS" pitchFamily="66" charset="0"/>
              </a:rPr>
              <a:t>Nemo</a:t>
            </a:r>
            <a:r>
              <a:rPr lang="en-US" sz="1200" dirty="0" smtClean="0">
                <a:latin typeface="Comic Sans MS" pitchFamily="66" charset="0"/>
              </a:rPr>
              <a:t> became a hit, the demand for clownfish by people wanting them as pets tripled.</a:t>
            </a:r>
          </a:p>
          <a:p>
            <a:r>
              <a:rPr lang="en-US" sz="1200" dirty="0" smtClean="0">
                <a:latin typeface="Comic Sans MS" pitchFamily="66" charset="0"/>
              </a:rPr>
              <a:t> </a:t>
            </a:r>
          </a:p>
          <a:p>
            <a:r>
              <a:rPr lang="en-US" sz="1200" dirty="0" smtClean="0">
                <a:latin typeface="Comic Sans MS" pitchFamily="66" charset="0"/>
              </a:rPr>
              <a:t>Predators of the clown </a:t>
            </a:r>
            <a:r>
              <a:rPr lang="en-US" sz="1200" dirty="0" err="1" smtClean="0">
                <a:latin typeface="Comic Sans MS" pitchFamily="66" charset="0"/>
              </a:rPr>
              <a:t>anemonefish</a:t>
            </a:r>
            <a:r>
              <a:rPr lang="en-US" sz="1200" dirty="0" smtClean="0">
                <a:latin typeface="Comic Sans MS" pitchFamily="66" charset="0"/>
              </a:rPr>
              <a:t> include sharks and stingrays.</a:t>
            </a:r>
          </a:p>
          <a:p>
            <a:r>
              <a:rPr lang="en-US" sz="1200" dirty="0" smtClean="0">
                <a:latin typeface="Comic Sans MS" pitchFamily="66" charset="0"/>
              </a:rPr>
              <a:t> </a:t>
            </a:r>
          </a:p>
          <a:p>
            <a:r>
              <a:rPr lang="en-US" sz="1200" dirty="0" smtClean="0">
                <a:latin typeface="Comic Sans MS" pitchFamily="66" charset="0"/>
              </a:rPr>
              <a:t>In addition to dining on anemone leftovers, the </a:t>
            </a:r>
            <a:r>
              <a:rPr lang="en-US" sz="1200" dirty="0" err="1" smtClean="0">
                <a:latin typeface="Comic Sans MS" pitchFamily="66" charset="0"/>
              </a:rPr>
              <a:t>anemonefish</a:t>
            </a:r>
            <a:r>
              <a:rPr lang="en-US" sz="1200" dirty="0" smtClean="0">
                <a:latin typeface="Comic Sans MS" pitchFamily="66" charset="0"/>
              </a:rPr>
              <a:t> eats </a:t>
            </a:r>
            <a:r>
              <a:rPr lang="en-US" sz="1200" b="1" dirty="0" smtClean="0">
                <a:latin typeface="Comic Sans MS" pitchFamily="66" charset="0"/>
              </a:rPr>
              <a:t>algae and plankton</a:t>
            </a:r>
            <a:r>
              <a:rPr lang="en-US" sz="1200" dirty="0" smtClean="0">
                <a:latin typeface="Comic Sans MS" pitchFamily="66" charset="0"/>
              </a:rPr>
              <a:t>, tiny plants and animals that float in the sea.</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49196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Clown 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791200"/>
            <a:ext cx="610094" cy="1066800"/>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7).jpg"/>
          <p:cNvPicPr>
            <a:picLocks noChangeAspect="1"/>
          </p:cNvPicPr>
          <p:nvPr/>
        </p:nvPicPr>
        <p:blipFill>
          <a:blip r:embed="rId5" cstate="print"/>
          <a:stretch>
            <a:fillRect/>
          </a:stretch>
        </p:blipFill>
        <p:spPr>
          <a:xfrm>
            <a:off x="1143000" y="5828745"/>
            <a:ext cx="1538288" cy="1029255"/>
          </a:xfrm>
          <a:prstGeom prst="rect">
            <a:avLst/>
          </a:prstGeom>
        </p:spPr>
      </p:pic>
      <p:pic>
        <p:nvPicPr>
          <p:cNvPr id="29" name="Picture 28" descr="download (10).jpg"/>
          <p:cNvPicPr>
            <a:picLocks noChangeAspect="1"/>
          </p:cNvPicPr>
          <p:nvPr/>
        </p:nvPicPr>
        <p:blipFill>
          <a:blip r:embed="rId6" cstate="print"/>
          <a:stretch>
            <a:fillRect/>
          </a:stretch>
        </p:blipFill>
        <p:spPr>
          <a:xfrm>
            <a:off x="152400" y="228600"/>
            <a:ext cx="844193" cy="552450"/>
          </a:xfrm>
          <a:prstGeom prst="rect">
            <a:avLst/>
          </a:prstGeom>
        </p:spPr>
      </p:pic>
      <p:pic>
        <p:nvPicPr>
          <p:cNvPr id="30" name="Picture 29" descr="download (10).jpg"/>
          <p:cNvPicPr>
            <a:picLocks noChangeAspect="1"/>
          </p:cNvPicPr>
          <p:nvPr/>
        </p:nvPicPr>
        <p:blipFill>
          <a:blip r:embed="rId6" cstate="print"/>
          <a:stretch>
            <a:fillRect/>
          </a:stretch>
        </p:blipFill>
        <p:spPr>
          <a:xfrm>
            <a:off x="5029200" y="228600"/>
            <a:ext cx="844193" cy="552450"/>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49196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Clown 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914400"/>
            <a:ext cx="4495800" cy="5201424"/>
          </a:xfrm>
          <a:prstGeom prst="rect">
            <a:avLst/>
          </a:prstGeom>
          <a:noFill/>
        </p:spPr>
        <p:txBody>
          <a:bodyPr wrap="square" rtlCol="0">
            <a:spAutoFit/>
          </a:bodyPr>
          <a:lstStyle/>
          <a:p>
            <a:r>
              <a:rPr lang="en-US" sz="1400" dirty="0" smtClean="0">
                <a:latin typeface="Comic Sans MS" pitchFamily="66" charset="0"/>
              </a:rPr>
              <a:t>The colorful clown </a:t>
            </a:r>
            <a:r>
              <a:rPr lang="en-US" sz="1400" dirty="0" err="1" smtClean="0">
                <a:latin typeface="Comic Sans MS" pitchFamily="66" charset="0"/>
              </a:rPr>
              <a:t>anemonefish</a:t>
            </a:r>
            <a:r>
              <a:rPr lang="en-US" sz="1400" dirty="0" smtClean="0">
                <a:latin typeface="Comic Sans MS" pitchFamily="66" charset="0"/>
              </a:rPr>
              <a:t>, also called a clownfish, is bright orange with three white stripes—and probably reminds you of the star of the popular movie Finding </a:t>
            </a:r>
            <a:r>
              <a:rPr lang="en-US" sz="1400" dirty="0" err="1" smtClean="0">
                <a:latin typeface="Comic Sans MS" pitchFamily="66" charset="0"/>
              </a:rPr>
              <a:t>Nemo</a:t>
            </a:r>
            <a:r>
              <a:rPr lang="en-US" sz="1400" dirty="0" smtClean="0">
                <a:latin typeface="Comic Sans MS" pitchFamily="66" charset="0"/>
              </a:rPr>
              <a:t>.</a:t>
            </a:r>
          </a:p>
          <a:p>
            <a:r>
              <a:rPr lang="en-US" sz="1400" dirty="0" smtClean="0">
                <a:latin typeface="Comic Sans MS" pitchFamily="66" charset="0"/>
              </a:rPr>
              <a:t> </a:t>
            </a:r>
          </a:p>
          <a:p>
            <a:r>
              <a:rPr lang="en-US" sz="1400" dirty="0" smtClean="0">
                <a:latin typeface="Comic Sans MS" pitchFamily="66" charset="0"/>
              </a:rPr>
              <a:t>This four-inch-long </a:t>
            </a:r>
            <a:r>
              <a:rPr lang="en-US" sz="1400" dirty="0" smtClean="0">
                <a:latin typeface="Comic Sans MS" pitchFamily="66" charset="0"/>
              </a:rPr>
              <a:t>fish </a:t>
            </a:r>
            <a:r>
              <a:rPr lang="en-US" sz="1400" dirty="0" smtClean="0">
                <a:latin typeface="Comic Sans MS" pitchFamily="66" charset="0"/>
              </a:rPr>
              <a:t>shares an amazing partnership with another sea creature: the anemone (pronounced: uh-NEM-uh-NEE</a:t>
            </a:r>
            <a:r>
              <a:rPr lang="en-US" sz="1400" dirty="0" smtClean="0">
                <a:latin typeface="Comic Sans MS" pitchFamily="66" charset="0"/>
              </a:rPr>
              <a:t>).</a:t>
            </a:r>
            <a:r>
              <a:rPr lang="en-US" sz="1400" dirty="0" smtClean="0">
                <a:latin typeface="Comic Sans MS" pitchFamily="66" charset="0"/>
              </a:rPr>
              <a:t> </a:t>
            </a:r>
            <a:r>
              <a:rPr lang="en-US" sz="1400" dirty="0" smtClean="0">
                <a:latin typeface="Comic Sans MS" pitchFamily="66" charset="0"/>
              </a:rPr>
              <a:t>Anemones </a:t>
            </a:r>
            <a:r>
              <a:rPr lang="en-US" sz="1400" dirty="0" smtClean="0">
                <a:latin typeface="Comic Sans MS" pitchFamily="66" charset="0"/>
              </a:rPr>
              <a:t>have tentacles that sting, but the clownfish isn't bothered by them. In fact, it lives among the </a:t>
            </a:r>
            <a:r>
              <a:rPr lang="en-US" sz="1400" b="1" dirty="0" smtClean="0">
                <a:latin typeface="Comic Sans MS" pitchFamily="66" charset="0"/>
              </a:rPr>
              <a:t>tentacles</a:t>
            </a:r>
            <a:r>
              <a:rPr lang="en-US" sz="1400" dirty="0" smtClean="0">
                <a:latin typeface="Comic Sans MS" pitchFamily="66" charset="0"/>
              </a:rPr>
              <a:t>. </a:t>
            </a:r>
            <a:r>
              <a:rPr lang="en-US" sz="1400" dirty="0" smtClean="0">
                <a:latin typeface="Comic Sans MS" pitchFamily="66" charset="0"/>
              </a:rPr>
              <a:t>The clownfish has </a:t>
            </a:r>
            <a:r>
              <a:rPr lang="en-US" sz="1400" dirty="0" smtClean="0">
                <a:latin typeface="Comic Sans MS" pitchFamily="66" charset="0"/>
              </a:rPr>
              <a:t>a layer of </a:t>
            </a:r>
            <a:r>
              <a:rPr lang="en-US" sz="1400" b="1" dirty="0" smtClean="0">
                <a:latin typeface="Comic Sans MS" pitchFamily="66" charset="0"/>
              </a:rPr>
              <a:t>mucus </a:t>
            </a:r>
            <a:r>
              <a:rPr lang="en-US" sz="1400" dirty="0" smtClean="0">
                <a:latin typeface="Comic Sans MS" pitchFamily="66" charset="0"/>
              </a:rPr>
              <a:t>on its skin that makes it </a:t>
            </a:r>
            <a:r>
              <a:rPr lang="en-US" sz="1400" b="1" dirty="0" smtClean="0">
                <a:latin typeface="Comic Sans MS" pitchFamily="66" charset="0"/>
              </a:rPr>
              <a:t>immune </a:t>
            </a:r>
            <a:r>
              <a:rPr lang="en-US" sz="1400" dirty="0" smtClean="0">
                <a:latin typeface="Comic Sans MS" pitchFamily="66" charset="0"/>
              </a:rPr>
              <a:t>to the anemone's stings.</a:t>
            </a:r>
          </a:p>
          <a:p>
            <a:r>
              <a:rPr lang="en-US" sz="1400" dirty="0" smtClean="0">
                <a:latin typeface="Comic Sans MS" pitchFamily="66" charset="0"/>
              </a:rPr>
              <a:t> </a:t>
            </a:r>
          </a:p>
          <a:p>
            <a:r>
              <a:rPr lang="en-US" sz="1400" dirty="0" smtClean="0">
                <a:latin typeface="Comic Sans MS" pitchFamily="66" charset="0"/>
              </a:rPr>
              <a:t>The tentacles protect the clownfish from </a:t>
            </a:r>
            <a:r>
              <a:rPr lang="en-US" sz="1400" b="1" dirty="0" smtClean="0">
                <a:latin typeface="Comic Sans MS" pitchFamily="66" charset="0"/>
              </a:rPr>
              <a:t>predators</a:t>
            </a:r>
            <a:r>
              <a:rPr lang="en-US" sz="1400" dirty="0" smtClean="0">
                <a:latin typeface="Comic Sans MS" pitchFamily="66" charset="0"/>
              </a:rPr>
              <a:t>—which don't dare get near the stinging </a:t>
            </a:r>
            <a:r>
              <a:rPr lang="en-US" sz="1400" dirty="0" smtClean="0">
                <a:latin typeface="Comic Sans MS" pitchFamily="66" charset="0"/>
              </a:rPr>
              <a:t>tentacles. </a:t>
            </a:r>
            <a:r>
              <a:rPr lang="en-US" sz="1400" dirty="0" smtClean="0">
                <a:latin typeface="Comic Sans MS" pitchFamily="66" charset="0"/>
              </a:rPr>
              <a:t>The </a:t>
            </a:r>
            <a:r>
              <a:rPr lang="en-US" sz="1400" dirty="0" err="1" smtClean="0">
                <a:latin typeface="Comic Sans MS" pitchFamily="66" charset="0"/>
              </a:rPr>
              <a:t>anemonefish</a:t>
            </a:r>
            <a:r>
              <a:rPr lang="en-US" sz="1400" dirty="0" smtClean="0">
                <a:latin typeface="Comic Sans MS" pitchFamily="66" charset="0"/>
              </a:rPr>
              <a:t> also gets to eat leftovers from the anemone's meals</a:t>
            </a:r>
            <a:r>
              <a:rPr lang="en-US" sz="1400" dirty="0" smtClean="0">
                <a:latin typeface="Comic Sans MS" pitchFamily="66" charset="0"/>
              </a:rPr>
              <a:t>. The clownfish </a:t>
            </a:r>
            <a:r>
              <a:rPr lang="en-US" sz="1400" dirty="0" smtClean="0">
                <a:latin typeface="Comic Sans MS" pitchFamily="66" charset="0"/>
              </a:rPr>
              <a:t>also eats </a:t>
            </a:r>
            <a:r>
              <a:rPr lang="en-US" sz="1400" b="1" dirty="0" smtClean="0">
                <a:latin typeface="Comic Sans MS" pitchFamily="66" charset="0"/>
              </a:rPr>
              <a:t>algae and plankton</a:t>
            </a:r>
            <a:r>
              <a:rPr lang="en-US" sz="1400" dirty="0" smtClean="0">
                <a:latin typeface="Comic Sans MS" pitchFamily="66" charset="0"/>
              </a:rPr>
              <a:t>, tiny plants and animals that float in the sea.</a:t>
            </a:r>
            <a:endParaRPr lang="en-US" sz="14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r>
              <a:rPr lang="en-US" sz="1400" dirty="0" smtClean="0"/>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601533"/>
          </a:xfrm>
          <a:prstGeom prst="rect">
            <a:avLst/>
          </a:prstGeom>
          <a:noFill/>
        </p:spPr>
        <p:txBody>
          <a:bodyPr wrap="square" rtlCol="0">
            <a:spAutoFit/>
          </a:bodyPr>
          <a:lstStyle/>
          <a:p>
            <a:r>
              <a:rPr lang="en-US" sz="1200" dirty="0" smtClean="0">
                <a:latin typeface="Comic Sans MS" pitchFamily="66" charset="0"/>
              </a:rPr>
              <a:t> </a:t>
            </a:r>
            <a:r>
              <a:rPr lang="en-US" sz="1400" dirty="0" smtClean="0">
                <a:latin typeface="Comic Sans MS" pitchFamily="66" charset="0"/>
              </a:rPr>
              <a:t>The anemone benefits from having the fish around, too. The useful fish nibbles away </a:t>
            </a:r>
            <a:r>
              <a:rPr lang="en-US" sz="1400" b="1" dirty="0" smtClean="0">
                <a:latin typeface="Comic Sans MS" pitchFamily="66" charset="0"/>
              </a:rPr>
              <a:t>parasites</a:t>
            </a:r>
            <a:r>
              <a:rPr lang="en-US" sz="1400" dirty="0" smtClean="0">
                <a:latin typeface="Comic Sans MS" pitchFamily="66" charset="0"/>
              </a:rPr>
              <a:t> that bug the anemone. And sometimes the clownfish brings food into the tentacles which the anemone can also eat. There are a few predators that harm anemones, and the little clownfish chases them away.</a:t>
            </a:r>
          </a:p>
          <a:p>
            <a:endParaRPr lang="en-US" sz="1400" dirty="0" smtClean="0">
              <a:latin typeface="Comic Sans MS" pitchFamily="66" charset="0"/>
            </a:endParaRPr>
          </a:p>
          <a:p>
            <a:r>
              <a:rPr lang="en-US" sz="1400" dirty="0" smtClean="0">
                <a:latin typeface="Comic Sans MS" pitchFamily="66" charset="0"/>
              </a:rPr>
              <a:t>The </a:t>
            </a:r>
            <a:r>
              <a:rPr lang="en-US" sz="1400" dirty="0" smtClean="0">
                <a:latin typeface="Comic Sans MS" pitchFamily="66" charset="0"/>
              </a:rPr>
              <a:t>clown </a:t>
            </a:r>
            <a:r>
              <a:rPr lang="en-US" sz="1400" dirty="0" err="1" smtClean="0">
                <a:latin typeface="Comic Sans MS" pitchFamily="66" charset="0"/>
              </a:rPr>
              <a:t>anemonefish</a:t>
            </a:r>
            <a:r>
              <a:rPr lang="en-US" sz="1400" dirty="0" smtClean="0">
                <a:latin typeface="Comic Sans MS" pitchFamily="66" charset="0"/>
              </a:rPr>
              <a:t> lives to be six to ten years old. In </a:t>
            </a:r>
            <a:r>
              <a:rPr lang="en-US" sz="1400" b="1" dirty="0" smtClean="0">
                <a:latin typeface="Comic Sans MS" pitchFamily="66" charset="0"/>
              </a:rPr>
              <a:t>captivity</a:t>
            </a:r>
            <a:r>
              <a:rPr lang="en-US" sz="1400" dirty="0" smtClean="0">
                <a:latin typeface="Comic Sans MS" pitchFamily="66" charset="0"/>
              </a:rPr>
              <a:t>, they may live up to 18 years.</a:t>
            </a:r>
          </a:p>
          <a:p>
            <a:r>
              <a:rPr lang="en-US" sz="1400" dirty="0" smtClean="0">
                <a:latin typeface="Comic Sans MS" pitchFamily="66" charset="0"/>
              </a:rPr>
              <a:t> </a:t>
            </a:r>
          </a:p>
          <a:p>
            <a:r>
              <a:rPr lang="en-US" sz="1400" dirty="0" smtClean="0">
                <a:latin typeface="Comic Sans MS" pitchFamily="66" charset="0"/>
              </a:rPr>
              <a:t>There are 28 </a:t>
            </a:r>
            <a:r>
              <a:rPr lang="en-US" sz="1400" b="1" dirty="0" smtClean="0">
                <a:latin typeface="Comic Sans MS" pitchFamily="66" charset="0"/>
              </a:rPr>
              <a:t>species</a:t>
            </a:r>
            <a:r>
              <a:rPr lang="en-US" sz="1400" dirty="0" smtClean="0">
                <a:latin typeface="Comic Sans MS" pitchFamily="66" charset="0"/>
              </a:rPr>
              <a:t> of </a:t>
            </a:r>
            <a:r>
              <a:rPr lang="en-US" sz="1400" dirty="0" err="1" smtClean="0">
                <a:latin typeface="Comic Sans MS" pitchFamily="66" charset="0"/>
              </a:rPr>
              <a:t>anemonefish</a:t>
            </a:r>
            <a:r>
              <a:rPr lang="en-US" sz="1400" dirty="0" smtClean="0">
                <a:latin typeface="Comic Sans MS" pitchFamily="66" charset="0"/>
              </a:rPr>
              <a:t>. They live mostly in shallow waters in the Indian Ocean, the Red Sea, and the western Pacific Ocean.</a:t>
            </a:r>
          </a:p>
          <a:p>
            <a:r>
              <a:rPr lang="en-US" sz="1400" dirty="0" smtClean="0">
                <a:latin typeface="Comic Sans MS" pitchFamily="66" charset="0"/>
              </a:rPr>
              <a:t> </a:t>
            </a:r>
          </a:p>
          <a:p>
            <a:r>
              <a:rPr lang="en-US" sz="1400" dirty="0" smtClean="0">
                <a:latin typeface="Comic Sans MS" pitchFamily="66" charset="0"/>
              </a:rPr>
              <a:t>When clownfish hatch, they are all </a:t>
            </a:r>
            <a:r>
              <a:rPr lang="en-US" sz="1400" dirty="0" smtClean="0">
                <a:latin typeface="Comic Sans MS" pitchFamily="66" charset="0"/>
              </a:rPr>
              <a:t>male. Sometimes </a:t>
            </a:r>
            <a:r>
              <a:rPr lang="en-US" sz="1400" dirty="0" smtClean="0">
                <a:latin typeface="Comic Sans MS" pitchFamily="66" charset="0"/>
              </a:rPr>
              <a:t>a male will change into a female. If it becomes female, it cannot change back.</a:t>
            </a:r>
          </a:p>
          <a:p>
            <a:r>
              <a:rPr lang="en-US" sz="1400" dirty="0" smtClean="0">
                <a:latin typeface="Comic Sans MS" pitchFamily="66" charset="0"/>
              </a:rPr>
              <a:t> </a:t>
            </a:r>
            <a:endParaRPr lang="en-US" sz="1400" dirty="0" smtClean="0">
              <a:latin typeface="Comic Sans MS" pitchFamily="66" charset="0"/>
            </a:endParaRPr>
          </a:p>
          <a:p>
            <a:r>
              <a:rPr lang="en-US" sz="1400" dirty="0" smtClean="0">
                <a:latin typeface="Comic Sans MS" pitchFamily="66" charset="0"/>
              </a:rPr>
              <a:t>Predators </a:t>
            </a:r>
            <a:r>
              <a:rPr lang="en-US" sz="1400" dirty="0" smtClean="0">
                <a:latin typeface="Comic Sans MS" pitchFamily="66" charset="0"/>
              </a:rPr>
              <a:t>of the </a:t>
            </a:r>
            <a:r>
              <a:rPr lang="en-US" sz="1400" dirty="0" smtClean="0">
                <a:latin typeface="Comic Sans MS" pitchFamily="66" charset="0"/>
              </a:rPr>
              <a:t>clownfish are </a:t>
            </a:r>
            <a:r>
              <a:rPr lang="en-US" sz="1400" dirty="0" smtClean="0">
                <a:latin typeface="Comic Sans MS" pitchFamily="66" charset="0"/>
              </a:rPr>
              <a:t>sharks and stingrays.</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49196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Clown 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791200"/>
            <a:ext cx="610094" cy="1066800"/>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925306"/>
            <a:ext cx="533400" cy="932694"/>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7).jpg"/>
          <p:cNvPicPr>
            <a:picLocks noChangeAspect="1"/>
          </p:cNvPicPr>
          <p:nvPr/>
        </p:nvPicPr>
        <p:blipFill>
          <a:blip r:embed="rId5" cstate="print"/>
          <a:stretch>
            <a:fillRect/>
          </a:stretch>
        </p:blipFill>
        <p:spPr>
          <a:xfrm>
            <a:off x="1143000" y="5828745"/>
            <a:ext cx="1538288" cy="1029255"/>
          </a:xfrm>
          <a:prstGeom prst="rect">
            <a:avLst/>
          </a:prstGeom>
        </p:spPr>
      </p:pic>
      <p:pic>
        <p:nvPicPr>
          <p:cNvPr id="29" name="Picture 28" descr="download (10).jpg"/>
          <p:cNvPicPr>
            <a:picLocks noChangeAspect="1"/>
          </p:cNvPicPr>
          <p:nvPr/>
        </p:nvPicPr>
        <p:blipFill>
          <a:blip r:embed="rId6" cstate="print"/>
          <a:stretch>
            <a:fillRect/>
          </a:stretch>
        </p:blipFill>
        <p:spPr>
          <a:xfrm>
            <a:off x="152400" y="228600"/>
            <a:ext cx="844193" cy="552450"/>
          </a:xfrm>
          <a:prstGeom prst="rect">
            <a:avLst/>
          </a:prstGeom>
        </p:spPr>
      </p:pic>
      <p:pic>
        <p:nvPicPr>
          <p:cNvPr id="30" name="Picture 29" descr="download (10).jpg"/>
          <p:cNvPicPr>
            <a:picLocks noChangeAspect="1"/>
          </p:cNvPicPr>
          <p:nvPr/>
        </p:nvPicPr>
        <p:blipFill>
          <a:blip r:embed="rId6" cstate="print"/>
          <a:stretch>
            <a:fillRect/>
          </a:stretch>
        </p:blipFill>
        <p:spPr>
          <a:xfrm>
            <a:off x="5029200" y="228600"/>
            <a:ext cx="844193" cy="55245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49196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Clown 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914400"/>
            <a:ext cx="4495800" cy="4308872"/>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The clownfish is orange </a:t>
            </a:r>
            <a:r>
              <a:rPr lang="en-US" sz="1600" dirty="0" smtClean="0">
                <a:latin typeface="Comic Sans MS" pitchFamily="66" charset="0"/>
              </a:rPr>
              <a:t>with three white </a:t>
            </a:r>
            <a:r>
              <a:rPr lang="en-US" sz="1600" dirty="0" smtClean="0">
                <a:latin typeface="Comic Sans MS" pitchFamily="66" charset="0"/>
              </a:rPr>
              <a:t>stripes.</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It is 4 inches long.</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It lives in a plant called anemone.  It stings other fish, but not the clownfish.</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clownfish has gooey skin that protects it from the stings.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a:t>
            </a:r>
            <a:r>
              <a:rPr lang="en-US" sz="1600" dirty="0" smtClean="0">
                <a:latin typeface="Comic Sans MS" pitchFamily="66" charset="0"/>
              </a:rPr>
              <a:t>clownfish e</a:t>
            </a:r>
            <a:r>
              <a:rPr lang="en-US" sz="1600" dirty="0" smtClean="0">
                <a:latin typeface="Comic Sans MS" pitchFamily="66" charset="0"/>
              </a:rPr>
              <a:t>ats </a:t>
            </a:r>
            <a:r>
              <a:rPr lang="en-US" sz="1600" b="1" dirty="0" smtClean="0">
                <a:latin typeface="Comic Sans MS" pitchFamily="66" charset="0"/>
              </a:rPr>
              <a:t>algae and plankton</a:t>
            </a:r>
            <a:r>
              <a:rPr lang="en-US" sz="1600" dirty="0" smtClean="0">
                <a:latin typeface="Comic Sans MS" pitchFamily="66" charset="0"/>
              </a:rPr>
              <a:t>, tiny plants and animals that float in the sea.</a:t>
            </a:r>
            <a:endParaRPr lang="en-US" sz="16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r>
              <a:rPr lang="en-US" sz="1400" dirty="0" smtClean="0"/>
              <a:t> </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585871"/>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The clownfish protects the anemone. He eats small things and gives it food.</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clownfish live </a:t>
            </a:r>
            <a:r>
              <a:rPr lang="en-US" sz="1600" dirty="0" smtClean="0">
                <a:latin typeface="Comic Sans MS" pitchFamily="66" charset="0"/>
              </a:rPr>
              <a:t>to be six to ten years old.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There are 28 </a:t>
            </a:r>
            <a:r>
              <a:rPr lang="en-US" sz="1600" dirty="0" smtClean="0">
                <a:latin typeface="Comic Sans MS" pitchFamily="66" charset="0"/>
              </a:rPr>
              <a:t>kinds of </a:t>
            </a:r>
            <a:r>
              <a:rPr lang="en-US" sz="1600" dirty="0" smtClean="0">
                <a:latin typeface="Comic Sans MS" pitchFamily="66" charset="0"/>
              </a:rPr>
              <a:t>clownfish.</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live in the </a:t>
            </a:r>
            <a:r>
              <a:rPr lang="en-US" sz="1600" dirty="0" smtClean="0">
                <a:latin typeface="Comic Sans MS" pitchFamily="66" charset="0"/>
              </a:rPr>
              <a:t>Indian </a:t>
            </a:r>
            <a:r>
              <a:rPr lang="en-US" sz="1600" dirty="0" smtClean="0">
                <a:latin typeface="Comic Sans MS" pitchFamily="66" charset="0"/>
              </a:rPr>
              <a:t>Ocean, the Red Sea, and the western Pacific Ocean.</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When clownfish </a:t>
            </a:r>
            <a:r>
              <a:rPr lang="en-US" sz="1600" dirty="0" smtClean="0">
                <a:latin typeface="Comic Sans MS" pitchFamily="66" charset="0"/>
              </a:rPr>
              <a:t>babies are all males. Sometimes the male changes to a female.</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Predators </a:t>
            </a:r>
            <a:r>
              <a:rPr lang="en-US" sz="1600" dirty="0" smtClean="0">
                <a:latin typeface="Comic Sans MS" pitchFamily="66" charset="0"/>
              </a:rPr>
              <a:t>of the </a:t>
            </a:r>
            <a:r>
              <a:rPr lang="en-US" sz="1600" dirty="0" smtClean="0">
                <a:latin typeface="Comic Sans MS" pitchFamily="66" charset="0"/>
              </a:rPr>
              <a:t>clownfish are </a:t>
            </a:r>
            <a:r>
              <a:rPr lang="en-US" sz="1600" dirty="0" smtClean="0">
                <a:latin typeface="Comic Sans MS" pitchFamily="66" charset="0"/>
              </a:rPr>
              <a:t>sharks and stingrays.</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49196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Clown 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791200"/>
            <a:ext cx="610094" cy="1066800"/>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925306"/>
            <a:ext cx="533400" cy="932694"/>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7).jpg"/>
          <p:cNvPicPr>
            <a:picLocks noChangeAspect="1"/>
          </p:cNvPicPr>
          <p:nvPr/>
        </p:nvPicPr>
        <p:blipFill>
          <a:blip r:embed="rId5" cstate="print"/>
          <a:stretch>
            <a:fillRect/>
          </a:stretch>
        </p:blipFill>
        <p:spPr>
          <a:xfrm>
            <a:off x="1143000" y="5828745"/>
            <a:ext cx="1538288" cy="1029255"/>
          </a:xfrm>
          <a:prstGeom prst="rect">
            <a:avLst/>
          </a:prstGeom>
        </p:spPr>
      </p:pic>
      <p:pic>
        <p:nvPicPr>
          <p:cNvPr id="29" name="Picture 28" descr="download (10).jpg"/>
          <p:cNvPicPr>
            <a:picLocks noChangeAspect="1"/>
          </p:cNvPicPr>
          <p:nvPr/>
        </p:nvPicPr>
        <p:blipFill>
          <a:blip r:embed="rId6" cstate="print"/>
          <a:stretch>
            <a:fillRect/>
          </a:stretch>
        </p:blipFill>
        <p:spPr>
          <a:xfrm>
            <a:off x="152400" y="228600"/>
            <a:ext cx="844193" cy="552450"/>
          </a:xfrm>
          <a:prstGeom prst="rect">
            <a:avLst/>
          </a:prstGeom>
        </p:spPr>
      </p:pic>
      <p:pic>
        <p:nvPicPr>
          <p:cNvPr id="30" name="Picture 29" descr="download (10).jpg"/>
          <p:cNvPicPr>
            <a:picLocks noChangeAspect="1"/>
          </p:cNvPicPr>
          <p:nvPr/>
        </p:nvPicPr>
        <p:blipFill>
          <a:blip r:embed="rId6" cstate="print"/>
          <a:stretch>
            <a:fillRect/>
          </a:stretch>
        </p:blipFill>
        <p:spPr>
          <a:xfrm>
            <a:off x="5029200" y="228600"/>
            <a:ext cx="844193" cy="552450"/>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lownfish-coloring-page.jpg"/>
          <p:cNvPicPr>
            <a:picLocks noChangeAspect="1"/>
          </p:cNvPicPr>
          <p:nvPr/>
        </p:nvPicPr>
        <p:blipFill>
          <a:blip r:embed="rId2" cstate="print"/>
          <a:stretch>
            <a:fillRect/>
          </a:stretch>
        </p:blipFill>
        <p:spPr>
          <a:xfrm>
            <a:off x="1752600" y="1905000"/>
            <a:ext cx="5306032" cy="3400425"/>
          </a:xfrm>
          <a:prstGeom prst="rect">
            <a:avLst/>
          </a:prstGeom>
        </p:spPr>
      </p:pic>
      <p:sp>
        <p:nvSpPr>
          <p:cNvPr id="4" name="TextBox 3"/>
          <p:cNvSpPr txBox="1"/>
          <p:nvPr/>
        </p:nvSpPr>
        <p:spPr>
          <a:xfrm>
            <a:off x="1219200" y="228600"/>
            <a:ext cx="6530955"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Clown Fish:</a:t>
            </a:r>
            <a:endParaRPr lang="en-US" sz="5400" u="sng" dirty="0">
              <a:latin typeface="Boyz R Gross Shadow NF" pitchFamily="18" charset="0"/>
            </a:endParaRPr>
          </a:p>
        </p:txBody>
      </p:sp>
      <p:sp>
        <p:nvSpPr>
          <p:cNvPr id="7" name="Rounded Rectangle 6"/>
          <p:cNvSpPr/>
          <p:nvPr/>
        </p:nvSpPr>
        <p:spPr>
          <a:xfrm>
            <a:off x="1600200" y="56388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0" y="39624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953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696200" y="26670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362200" y="12192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2057400" y="2743200"/>
            <a:ext cx="457200" cy="304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3962400"/>
            <a:ext cx="1371600" cy="1676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200" y="1981200"/>
            <a:ext cx="152400" cy="609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562600" y="4648200"/>
            <a:ext cx="533400" cy="304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572000" y="1143000"/>
            <a:ext cx="1524000" cy="838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858000" y="3124200"/>
            <a:ext cx="838200" cy="381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086600" y="41148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a:stCxn id="30" idx="1"/>
          </p:cNvCxnSpPr>
          <p:nvPr/>
        </p:nvCxnSpPr>
        <p:spPr>
          <a:xfrm flipH="1" flipV="1">
            <a:off x="5181600" y="3429000"/>
            <a:ext cx="1905000" cy="1066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9" name="Straight Arrow Connector 28"/>
          <p:cNvCxnSpPr>
            <a:stCxn id="10" idx="3"/>
          </p:cNvCxnSpPr>
          <p:nvPr/>
        </p:nvCxnSpPr>
        <p:spPr>
          <a:xfrm flipV="1">
            <a:off x="1524000" y="3505200"/>
            <a:ext cx="304800" cy="838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Habitat</a:t>
            </a:r>
            <a:endParaRPr lang="en-US" dirty="0">
              <a:latin typeface="Comic Sans MS" pitchFamily="66" charset="0"/>
            </a:endParaRPr>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Diet</a:t>
            </a:r>
            <a:endParaRPr lang="en-US" dirty="0">
              <a:latin typeface="Comic Sans MS" pitchFamily="66" charset="0"/>
            </a:endParaRPr>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Life Span</a:t>
            </a:r>
            <a:endParaRPr lang="en-US" dirty="0">
              <a:latin typeface="Comic Sans MS" pitchFamily="66" charset="0"/>
            </a:endParaRPr>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52400"/>
            <a:ext cx="2667718" cy="923330"/>
          </a:xfrm>
          <a:prstGeom prst="rect">
            <a:avLst/>
          </a:prstGeom>
        </p:spPr>
        <p:txBody>
          <a:bodyPr wrap="none">
            <a:spAutoFit/>
          </a:bodyPr>
          <a:lstStyle/>
          <a:p>
            <a:r>
              <a:rPr lang="en-US" sz="5400" u="sng" dirty="0" smtClean="0">
                <a:latin typeface="Boyz R Gross Shadow NF" pitchFamily="18" charset="0"/>
              </a:rPr>
              <a:t>Clown Fish</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124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Clown</a:t>
            </a:r>
          </a:p>
          <a:p>
            <a:pPr algn="ctr"/>
            <a:r>
              <a:rPr lang="en-US" sz="6600" dirty="0" smtClean="0">
                <a:latin typeface="Boyz R Gross Shadow NF" pitchFamily="18" charset="0"/>
              </a:rPr>
              <a:t>Fish</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download (10).jpg"/>
          <p:cNvPicPr>
            <a:picLocks noChangeAspect="1"/>
          </p:cNvPicPr>
          <p:nvPr/>
        </p:nvPicPr>
        <p:blipFill>
          <a:blip r:embed="rId2" cstate="print"/>
          <a:stretch>
            <a:fillRect/>
          </a:stretch>
        </p:blipFill>
        <p:spPr>
          <a:xfrm>
            <a:off x="0" y="5312148"/>
            <a:ext cx="2362200" cy="1545852"/>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897337"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Clown Fish:</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083280" cy="1015663"/>
          </a:xfrm>
          <a:prstGeom prst="rect">
            <a:avLst/>
          </a:prstGeom>
        </p:spPr>
        <p:txBody>
          <a:bodyPr wrap="none">
            <a:spAutoFit/>
          </a:bodyPr>
          <a:lstStyle/>
          <a:p>
            <a:r>
              <a:rPr lang="en-US" sz="6000" u="sng" dirty="0" smtClean="0">
                <a:latin typeface="Boyz R Gross Shadow NF" pitchFamily="18" charset="0"/>
              </a:rPr>
              <a:t>Clown Fish:</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download (10).jpg"/>
          <p:cNvPicPr>
            <a:picLocks noChangeAspect="1"/>
          </p:cNvPicPr>
          <p:nvPr/>
        </p:nvPicPr>
        <p:blipFill>
          <a:blip r:embed="rId5" cstate="print"/>
          <a:stretch>
            <a:fillRect/>
          </a:stretch>
        </p:blipFill>
        <p:spPr>
          <a:xfrm rot="20610909">
            <a:off x="2309861" y="4199321"/>
            <a:ext cx="2438052" cy="1595490"/>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200400" y="0"/>
            <a:ext cx="2939010" cy="1015663"/>
          </a:xfrm>
          <a:prstGeom prst="rect">
            <a:avLst/>
          </a:prstGeom>
        </p:spPr>
        <p:txBody>
          <a:bodyPr wrap="none">
            <a:spAutoFit/>
          </a:bodyPr>
          <a:lstStyle/>
          <a:p>
            <a:r>
              <a:rPr lang="en-US" sz="6000" u="sng" dirty="0" smtClean="0">
                <a:latin typeface="Boyz R Gross Shadow NF" pitchFamily="18" charset="0"/>
              </a:rPr>
              <a:t>Clown Fish</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 (10).jpg"/>
          <p:cNvPicPr>
            <a:picLocks noChangeAspect="1"/>
          </p:cNvPicPr>
          <p:nvPr/>
        </p:nvPicPr>
        <p:blipFill>
          <a:blip r:embed="rId2" cstate="print"/>
          <a:stretch>
            <a:fillRect/>
          </a:stretch>
        </p:blipFill>
        <p:spPr>
          <a:xfrm>
            <a:off x="1066800" y="152400"/>
            <a:ext cx="844193" cy="552450"/>
          </a:xfrm>
          <a:prstGeom prst="rect">
            <a:avLst/>
          </a:prstGeom>
        </p:spPr>
      </p:pic>
      <p:pic>
        <p:nvPicPr>
          <p:cNvPr id="12" name="Picture 11" descr="download (10).jpg"/>
          <p:cNvPicPr>
            <a:picLocks noChangeAspect="1"/>
          </p:cNvPicPr>
          <p:nvPr/>
        </p:nvPicPr>
        <p:blipFill>
          <a:blip r:embed="rId2" cstate="print"/>
          <a:stretch>
            <a:fillRect/>
          </a:stretch>
        </p:blipFill>
        <p:spPr>
          <a:xfrm flipH="1">
            <a:off x="7239000" y="152400"/>
            <a:ext cx="756007" cy="55245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0"/>
            <a:ext cx="2667718" cy="923330"/>
          </a:xfrm>
          <a:prstGeom prst="rect">
            <a:avLst/>
          </a:prstGeom>
        </p:spPr>
        <p:txBody>
          <a:bodyPr wrap="none">
            <a:spAutoFit/>
          </a:bodyPr>
          <a:lstStyle/>
          <a:p>
            <a:r>
              <a:rPr lang="en-US" sz="5400" u="sng" dirty="0" smtClean="0">
                <a:latin typeface="Boyz R Gross Shadow NF" pitchFamily="18" charset="0"/>
              </a:rPr>
              <a:t>Clown Fish</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download (10).jpg"/>
          <p:cNvPicPr>
            <a:picLocks noChangeAspect="1"/>
          </p:cNvPicPr>
          <p:nvPr/>
        </p:nvPicPr>
        <p:blipFill>
          <a:blip r:embed="rId2" cstate="print"/>
          <a:stretch>
            <a:fillRect/>
          </a:stretch>
        </p:blipFill>
        <p:spPr>
          <a:xfrm>
            <a:off x="1143000" y="228600"/>
            <a:ext cx="844193" cy="552450"/>
          </a:xfrm>
          <a:prstGeom prst="rect">
            <a:avLst/>
          </a:prstGeom>
        </p:spPr>
      </p:pic>
      <p:pic>
        <p:nvPicPr>
          <p:cNvPr id="7" name="Picture 6" descr="download (10).jpg"/>
          <p:cNvPicPr>
            <a:picLocks noChangeAspect="1"/>
          </p:cNvPicPr>
          <p:nvPr/>
        </p:nvPicPr>
        <p:blipFill>
          <a:blip r:embed="rId2" cstate="print"/>
          <a:stretch>
            <a:fillRect/>
          </a:stretch>
        </p:blipFill>
        <p:spPr>
          <a:xfrm flipH="1">
            <a:off x="7162800" y="228600"/>
            <a:ext cx="908407" cy="552450"/>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667718" cy="923330"/>
          </a:xfrm>
          <a:prstGeom prst="rect">
            <a:avLst/>
          </a:prstGeom>
        </p:spPr>
        <p:txBody>
          <a:bodyPr wrap="none">
            <a:spAutoFit/>
          </a:bodyPr>
          <a:lstStyle/>
          <a:p>
            <a:r>
              <a:rPr lang="en-US" sz="5400" u="sng" dirty="0" smtClean="0">
                <a:latin typeface="Boyz R Gross Shadow NF" pitchFamily="18" charset="0"/>
              </a:rPr>
              <a:t>Clown Fish</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download (10).jpg"/>
          <p:cNvPicPr>
            <a:picLocks noChangeAspect="1"/>
          </p:cNvPicPr>
          <p:nvPr/>
        </p:nvPicPr>
        <p:blipFill>
          <a:blip r:embed="rId2" cstate="print"/>
          <a:stretch>
            <a:fillRect/>
          </a:stretch>
        </p:blipFill>
        <p:spPr>
          <a:xfrm>
            <a:off x="0" y="5561479"/>
            <a:ext cx="1981200" cy="1296521"/>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553" y="152400"/>
            <a:ext cx="8785162"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Clown Fish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BlowFish.png"/>
          <p:cNvPicPr>
            <a:picLocks noChangeAspect="1"/>
          </p:cNvPicPr>
          <p:nvPr/>
        </p:nvPicPr>
        <p:blipFill>
          <a:blip r:embed="rId2" cstate="print"/>
          <a:stretch>
            <a:fillRect/>
          </a:stretch>
        </p:blipFill>
        <p:spPr>
          <a:xfrm>
            <a:off x="609600" y="2133600"/>
            <a:ext cx="3090678" cy="2511557"/>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495235" cy="646331"/>
          </a:xfrm>
          <a:prstGeom prst="rect">
            <a:avLst/>
          </a:prstGeom>
        </p:spPr>
        <p:txBody>
          <a:bodyPr wrap="none">
            <a:spAutoFit/>
          </a:bodyPr>
          <a:lstStyle/>
          <a:p>
            <a:r>
              <a:rPr lang="en-US" sz="3600" u="sng" dirty="0" smtClean="0">
                <a:latin typeface="Boyz R Gross Shadow NF" pitchFamily="18" charset="0"/>
              </a:rPr>
              <a:t>The </a:t>
            </a:r>
            <a:r>
              <a:rPr lang="en-US" sz="3600" u="sng" dirty="0" err="1" smtClean="0">
                <a:latin typeface="Boyz R Gross Shadow NF" pitchFamily="18" charset="0"/>
              </a:rPr>
              <a:t>Pufferfish</a:t>
            </a:r>
            <a:endParaRPr lang="en-US" sz="3600" dirty="0">
              <a:latin typeface="Boyz R Gross Shadow NF" pitchFamily="18" charset="0"/>
            </a:endParaRPr>
          </a:p>
        </p:txBody>
      </p:sp>
      <p:sp>
        <p:nvSpPr>
          <p:cNvPr id="9" name="TextBox 8"/>
          <p:cNvSpPr txBox="1"/>
          <p:nvPr/>
        </p:nvSpPr>
        <p:spPr>
          <a:xfrm>
            <a:off x="0" y="838200"/>
            <a:ext cx="4495800" cy="4401205"/>
          </a:xfrm>
          <a:prstGeom prst="rect">
            <a:avLst/>
          </a:prstGeom>
          <a:noFill/>
        </p:spPr>
        <p:txBody>
          <a:bodyPr wrap="square" rtlCol="0">
            <a:spAutoFit/>
          </a:bodyPr>
          <a:lstStyle/>
          <a:p>
            <a:r>
              <a:rPr lang="en-US" sz="1200" dirty="0" err="1" smtClean="0">
                <a:latin typeface="Comic Sans MS" pitchFamily="66" charset="0"/>
              </a:rPr>
              <a:t>Pufferfish</a:t>
            </a:r>
            <a:r>
              <a:rPr lang="en-US" sz="1200" dirty="0" smtClean="0">
                <a:latin typeface="Comic Sans MS" pitchFamily="66" charset="0"/>
              </a:rPr>
              <a:t> are able to </a:t>
            </a:r>
            <a:r>
              <a:rPr lang="en-US" sz="1200" b="1" dirty="0" smtClean="0">
                <a:latin typeface="Comic Sans MS" pitchFamily="66" charset="0"/>
              </a:rPr>
              <a:t>inflate</a:t>
            </a:r>
            <a:r>
              <a:rPr lang="en-US" sz="1200" dirty="0" smtClean="0">
                <a:latin typeface="Comic Sans MS" pitchFamily="66" charset="0"/>
              </a:rPr>
              <a:t> into a ball shape to </a:t>
            </a:r>
            <a:r>
              <a:rPr lang="en-US" sz="1200" b="1" dirty="0" smtClean="0">
                <a:latin typeface="Comic Sans MS" pitchFamily="66" charset="0"/>
              </a:rPr>
              <a:t>evade</a:t>
            </a:r>
            <a:r>
              <a:rPr lang="en-US" sz="1200" dirty="0" smtClean="0">
                <a:latin typeface="Comic Sans MS" pitchFamily="66" charset="0"/>
              </a:rPr>
              <a:t> predators. Also known as blowfish, these clumsy swimmers fill their</a:t>
            </a:r>
            <a:r>
              <a:rPr lang="en-US" sz="1200" b="1" dirty="0" smtClean="0">
                <a:latin typeface="Comic Sans MS" pitchFamily="66" charset="0"/>
              </a:rPr>
              <a:t> elastic </a:t>
            </a:r>
            <a:r>
              <a:rPr lang="en-US" sz="1200" dirty="0" smtClean="0">
                <a:latin typeface="Comic Sans MS" pitchFamily="66" charset="0"/>
              </a:rPr>
              <a:t>stomachs with huge amounts of water (and sometimes air) and can blow themselves up to several times their normal size. </a:t>
            </a:r>
            <a:r>
              <a:rPr lang="en-US" sz="1200" dirty="0" err="1" smtClean="0">
                <a:latin typeface="Comic Sans MS" pitchFamily="66" charset="0"/>
              </a:rPr>
              <a:t>Pufferfish</a:t>
            </a:r>
            <a:r>
              <a:rPr lang="en-US" sz="1200" dirty="0" smtClean="0">
                <a:latin typeface="Comic Sans MS" pitchFamily="66" charset="0"/>
              </a:rPr>
              <a:t> can be up to three feet (one meter) </a:t>
            </a:r>
            <a:r>
              <a:rPr lang="en-US" sz="1200" dirty="0" smtClean="0">
                <a:latin typeface="Comic Sans MS" pitchFamily="66" charset="0"/>
              </a:rPr>
              <a:t>long. </a:t>
            </a:r>
            <a:r>
              <a:rPr lang="en-US" sz="1200" dirty="0" smtClean="0">
                <a:latin typeface="Comic Sans MS" pitchFamily="66" charset="0"/>
              </a:rPr>
              <a:t>Some </a:t>
            </a:r>
            <a:r>
              <a:rPr lang="en-US" sz="1200" dirty="0" smtClean="0">
                <a:latin typeface="Comic Sans MS" pitchFamily="66" charset="0"/>
              </a:rPr>
              <a:t>species also have spines on their skin to ward off predators</a:t>
            </a:r>
            <a:r>
              <a:rPr lang="en-US" sz="1200" dirty="0" smtClean="0">
                <a:latin typeface="Comic Sans MS" pitchFamily="66" charset="0"/>
              </a:rPr>
              <a:t>. There are more than 120 species of </a:t>
            </a:r>
            <a:r>
              <a:rPr lang="en-US" sz="1200" dirty="0" err="1" smtClean="0">
                <a:latin typeface="Comic Sans MS" pitchFamily="66" charset="0"/>
              </a:rPr>
              <a:t>pufferfish</a:t>
            </a:r>
            <a:r>
              <a:rPr lang="en-US" sz="1200" dirty="0" smtClean="0">
                <a:latin typeface="Comic Sans MS" pitchFamily="66" charset="0"/>
              </a:rPr>
              <a:t> worldwide.</a:t>
            </a:r>
          </a:p>
          <a:p>
            <a:endParaRPr lang="en-US" sz="1200" dirty="0" smtClean="0">
              <a:latin typeface="Comic Sans MS" pitchFamily="66" charset="0"/>
            </a:endParaRPr>
          </a:p>
          <a:p>
            <a:r>
              <a:rPr lang="en-US" sz="1200" dirty="0" smtClean="0">
                <a:latin typeface="Comic Sans MS" pitchFamily="66" charset="0"/>
              </a:rPr>
              <a:t>Even if a predator gobbles up a puffer before it inflates, it won't enjoy the snack. Most </a:t>
            </a:r>
            <a:r>
              <a:rPr lang="en-US" sz="1200" dirty="0" err="1" smtClean="0">
                <a:latin typeface="Comic Sans MS" pitchFamily="66" charset="0"/>
              </a:rPr>
              <a:t>pufferfish</a:t>
            </a:r>
            <a:r>
              <a:rPr lang="en-US" sz="1200" dirty="0" smtClean="0">
                <a:latin typeface="Comic Sans MS" pitchFamily="66" charset="0"/>
              </a:rPr>
              <a:t> contain a </a:t>
            </a:r>
            <a:r>
              <a:rPr lang="en-US" sz="1200" b="1" dirty="0" smtClean="0">
                <a:latin typeface="Comic Sans MS" pitchFamily="66" charset="0"/>
              </a:rPr>
              <a:t>toxic substance </a:t>
            </a:r>
            <a:r>
              <a:rPr lang="en-US" sz="1200" dirty="0" smtClean="0">
                <a:latin typeface="Comic Sans MS" pitchFamily="66" charset="0"/>
              </a:rPr>
              <a:t>that makes them foul tasting and potentially deadly to other fish. The toxin is deadly to humans. There is enough poison in one </a:t>
            </a:r>
            <a:r>
              <a:rPr lang="en-US" sz="1200" dirty="0" err="1" smtClean="0">
                <a:latin typeface="Comic Sans MS" pitchFamily="66" charset="0"/>
              </a:rPr>
              <a:t>pufferfish</a:t>
            </a:r>
            <a:r>
              <a:rPr lang="en-US" sz="1200" dirty="0" smtClean="0">
                <a:latin typeface="Comic Sans MS" pitchFamily="66" charset="0"/>
              </a:rPr>
              <a:t> to kill 30 adult humans, and there is no known </a:t>
            </a:r>
            <a:r>
              <a:rPr lang="en-US" sz="1200" b="1" dirty="0" smtClean="0">
                <a:latin typeface="Comic Sans MS" pitchFamily="66" charset="0"/>
              </a:rPr>
              <a:t>antidote</a:t>
            </a:r>
            <a:r>
              <a:rPr lang="en-US" sz="1200" dirty="0" smtClean="0">
                <a:latin typeface="Comic Sans MS" pitchFamily="66" charset="0"/>
              </a:rPr>
              <a:t>.</a:t>
            </a:r>
          </a:p>
          <a:p>
            <a:r>
              <a:rPr lang="en-US" sz="1200" dirty="0" smtClean="0">
                <a:latin typeface="Comic Sans MS" pitchFamily="66" charset="0"/>
              </a:rPr>
              <a:t> </a:t>
            </a:r>
          </a:p>
          <a:p>
            <a:r>
              <a:rPr lang="en-US" sz="1200" dirty="0" smtClean="0">
                <a:latin typeface="Comic Sans MS" pitchFamily="66" charset="0"/>
              </a:rPr>
              <a:t>Japan, they are called </a:t>
            </a:r>
            <a:r>
              <a:rPr lang="en-US" sz="1200" dirty="0" err="1" smtClean="0">
                <a:latin typeface="Comic Sans MS" pitchFamily="66" charset="0"/>
              </a:rPr>
              <a:t>fugu</a:t>
            </a:r>
            <a:r>
              <a:rPr lang="en-US" sz="1200" dirty="0" smtClean="0">
                <a:latin typeface="Comic Sans MS" pitchFamily="66" charset="0"/>
              </a:rPr>
              <a:t> and are a very expensive, delicious treat. Because the fish are so poisonous, they are prepared only by trained, licensed </a:t>
            </a:r>
            <a:r>
              <a:rPr lang="en-US" sz="1200" dirty="0" err="1" smtClean="0">
                <a:latin typeface="Comic Sans MS" pitchFamily="66" charset="0"/>
              </a:rPr>
              <a:t>fugu</a:t>
            </a:r>
            <a:r>
              <a:rPr lang="en-US" sz="1200" dirty="0" smtClean="0">
                <a:latin typeface="Comic Sans MS" pitchFamily="66" charset="0"/>
              </a:rPr>
              <a:t> chefs. One false cut by the chef can mean death for the </a:t>
            </a:r>
            <a:r>
              <a:rPr lang="en-US" sz="1200" b="1" dirty="0" smtClean="0">
                <a:latin typeface="Comic Sans MS" pitchFamily="66" charset="0"/>
              </a:rPr>
              <a:t>consumer</a:t>
            </a:r>
            <a:r>
              <a:rPr lang="en-US" sz="1200" dirty="0" smtClean="0">
                <a:latin typeface="Comic Sans MS" pitchFamily="66" charset="0"/>
              </a:rPr>
              <a:t>.</a:t>
            </a: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170646"/>
          </a:xfrm>
          <a:prstGeom prst="rect">
            <a:avLst/>
          </a:prstGeom>
          <a:noFill/>
        </p:spPr>
        <p:txBody>
          <a:bodyPr wrap="square" rtlCol="0">
            <a:spAutoFit/>
          </a:bodyPr>
          <a:lstStyle/>
          <a:p>
            <a:r>
              <a:rPr lang="en-US" sz="1200" dirty="0" smtClean="0">
                <a:latin typeface="Comic Sans MS" pitchFamily="66" charset="0"/>
              </a:rPr>
              <a:t> </a:t>
            </a:r>
            <a:r>
              <a:rPr lang="en-US" sz="1200" dirty="0" smtClean="0">
                <a:latin typeface="Comic Sans MS" pitchFamily="66" charset="0"/>
              </a:rPr>
              <a:t>Most </a:t>
            </a:r>
            <a:r>
              <a:rPr lang="en-US" sz="1200" dirty="0" smtClean="0">
                <a:latin typeface="Comic Sans MS" pitchFamily="66" charset="0"/>
              </a:rPr>
              <a:t>puffers are found in tropical and subtropical ocean waters, but some </a:t>
            </a:r>
            <a:r>
              <a:rPr lang="en-US" sz="1200" b="1" dirty="0" smtClean="0">
                <a:latin typeface="Comic Sans MS" pitchFamily="66" charset="0"/>
              </a:rPr>
              <a:t>species</a:t>
            </a:r>
            <a:r>
              <a:rPr lang="en-US" sz="1200" dirty="0" smtClean="0">
                <a:latin typeface="Comic Sans MS" pitchFamily="66" charset="0"/>
              </a:rPr>
              <a:t> live in </a:t>
            </a:r>
            <a:r>
              <a:rPr lang="en-US" sz="1200" b="1" dirty="0" smtClean="0">
                <a:latin typeface="Comic Sans MS" pitchFamily="66" charset="0"/>
              </a:rPr>
              <a:t>brackish</a:t>
            </a:r>
            <a:r>
              <a:rPr lang="en-US" sz="1200" dirty="0" smtClean="0">
                <a:latin typeface="Comic Sans MS" pitchFamily="66" charset="0"/>
              </a:rPr>
              <a:t> (salt and fresh water mixed) and even fresh water. They have long, tapered bodies with bulbous heads. Some have wild markings and colors to show off their toxicity, while others have more muted coloring to blend in with their environment.</a:t>
            </a:r>
          </a:p>
          <a:p>
            <a:endParaRPr lang="en-US" sz="1200" dirty="0" smtClean="0">
              <a:latin typeface="Comic Sans MS" pitchFamily="66" charset="0"/>
            </a:endParaRPr>
          </a:p>
          <a:p>
            <a:r>
              <a:rPr lang="en-US" sz="1200" dirty="0" smtClean="0">
                <a:latin typeface="Comic Sans MS" pitchFamily="66" charset="0"/>
              </a:rPr>
              <a:t>They </a:t>
            </a:r>
            <a:r>
              <a:rPr lang="en-US" sz="1200" dirty="0" smtClean="0">
                <a:latin typeface="Comic Sans MS" pitchFamily="66" charset="0"/>
              </a:rPr>
              <a:t>are </a:t>
            </a:r>
            <a:r>
              <a:rPr lang="en-US" sz="1200" dirty="0" err="1" smtClean="0">
                <a:latin typeface="Comic Sans MS" pitchFamily="66" charset="0"/>
              </a:rPr>
              <a:t>scaleless</a:t>
            </a:r>
            <a:r>
              <a:rPr lang="en-US" sz="1200" dirty="0" smtClean="0">
                <a:latin typeface="Comic Sans MS" pitchFamily="66" charset="0"/>
              </a:rPr>
              <a:t> fish and usually have rough or spiky skin. All have four teeth that are </a:t>
            </a:r>
            <a:r>
              <a:rPr lang="en-US" sz="1200" b="1" dirty="0" smtClean="0">
                <a:latin typeface="Comic Sans MS" pitchFamily="66" charset="0"/>
              </a:rPr>
              <a:t>fused</a:t>
            </a:r>
            <a:r>
              <a:rPr lang="en-US" sz="1200" dirty="0" smtClean="0">
                <a:latin typeface="Comic Sans MS" pitchFamily="66" charset="0"/>
              </a:rPr>
              <a:t> together into a beak-like form</a:t>
            </a:r>
            <a:r>
              <a:rPr lang="en-US" sz="1200" dirty="0" smtClean="0">
                <a:latin typeface="Comic Sans MS" pitchFamily="66" charset="0"/>
              </a:rPr>
              <a:t>. </a:t>
            </a:r>
            <a:r>
              <a:rPr lang="en-US" sz="1200" dirty="0" err="1" smtClean="0">
                <a:latin typeface="Comic Sans MS" pitchFamily="66" charset="0"/>
              </a:rPr>
              <a:t>Pufferfish</a:t>
            </a:r>
            <a:r>
              <a:rPr lang="en-US" sz="1200" dirty="0" smtClean="0">
                <a:latin typeface="Comic Sans MS" pitchFamily="66" charset="0"/>
              </a:rPr>
              <a:t> are in the family </a:t>
            </a:r>
            <a:r>
              <a:rPr lang="en-US" sz="1200" dirty="0" err="1" smtClean="0">
                <a:latin typeface="Comic Sans MS" pitchFamily="66" charset="0"/>
              </a:rPr>
              <a:t>Tetraodontidae</a:t>
            </a:r>
            <a:r>
              <a:rPr lang="en-US" sz="1200" dirty="0" smtClean="0">
                <a:latin typeface="Comic Sans MS" pitchFamily="66" charset="0"/>
              </a:rPr>
              <a:t>, which means four teeth. The teeth </a:t>
            </a:r>
            <a:r>
              <a:rPr lang="en-US" sz="1200" dirty="0" smtClean="0">
                <a:latin typeface="Comic Sans MS" pitchFamily="66" charset="0"/>
              </a:rPr>
              <a:t>are </a:t>
            </a:r>
            <a:r>
              <a:rPr lang="en-US" sz="1200" dirty="0" smtClean="0">
                <a:latin typeface="Comic Sans MS" pitchFamily="66" charset="0"/>
              </a:rPr>
              <a:t>used to crush their prey.</a:t>
            </a:r>
          </a:p>
          <a:p>
            <a:endParaRPr lang="en-US" sz="1200" dirty="0" smtClean="0">
              <a:latin typeface="Comic Sans MS" pitchFamily="66" charset="0"/>
            </a:endParaRPr>
          </a:p>
          <a:p>
            <a:r>
              <a:rPr lang="en-US" sz="1200" dirty="0" err="1" smtClean="0">
                <a:latin typeface="Comic Sans MS" pitchFamily="66" charset="0"/>
              </a:rPr>
              <a:t>Pufferfish</a:t>
            </a:r>
            <a:r>
              <a:rPr lang="en-US" sz="1200" dirty="0" smtClean="0">
                <a:latin typeface="Comic Sans MS" pitchFamily="66" charset="0"/>
              </a:rPr>
              <a:t> </a:t>
            </a:r>
            <a:r>
              <a:rPr lang="en-US" sz="1200" dirty="0" smtClean="0">
                <a:latin typeface="Comic Sans MS" pitchFamily="66" charset="0"/>
              </a:rPr>
              <a:t>are </a:t>
            </a:r>
            <a:r>
              <a:rPr lang="en-US" sz="1200" b="1" dirty="0" smtClean="0">
                <a:latin typeface="Comic Sans MS" pitchFamily="66" charset="0"/>
              </a:rPr>
              <a:t>carnivores</a:t>
            </a:r>
            <a:r>
              <a:rPr lang="en-US" sz="1200" dirty="0" smtClean="0">
                <a:latin typeface="Comic Sans MS" pitchFamily="66" charset="0"/>
              </a:rPr>
              <a:t> that eat </a:t>
            </a:r>
            <a:r>
              <a:rPr lang="en-US" sz="1200" dirty="0" smtClean="0">
                <a:latin typeface="Comic Sans MS" pitchFamily="66" charset="0"/>
              </a:rPr>
              <a:t>mostly invertebrates and algae. Large puffers will even crack open and eat clams, mussels, and shellfish with their hard beaks.</a:t>
            </a:r>
          </a:p>
          <a:p>
            <a:r>
              <a:rPr lang="en-US" sz="1200" dirty="0" smtClean="0">
                <a:latin typeface="Comic Sans MS" pitchFamily="66" charset="0"/>
              </a:rPr>
              <a:t> </a:t>
            </a:r>
          </a:p>
          <a:p>
            <a:r>
              <a:rPr lang="en-US" sz="1200" dirty="0" smtClean="0">
                <a:latin typeface="Comic Sans MS" pitchFamily="66" charset="0"/>
              </a:rPr>
              <a:t>Some species of </a:t>
            </a:r>
            <a:r>
              <a:rPr lang="en-US" sz="1200" dirty="0" err="1" smtClean="0">
                <a:latin typeface="Comic Sans MS" pitchFamily="66" charset="0"/>
              </a:rPr>
              <a:t>pufferfish</a:t>
            </a:r>
            <a:r>
              <a:rPr lang="en-US" sz="1200" dirty="0" smtClean="0">
                <a:latin typeface="Comic Sans MS" pitchFamily="66" charset="0"/>
              </a:rPr>
              <a:t> are considered </a:t>
            </a:r>
            <a:r>
              <a:rPr lang="en-US" sz="1200" b="1" dirty="0" smtClean="0">
                <a:latin typeface="Comic Sans MS" pitchFamily="66" charset="0"/>
              </a:rPr>
              <a:t>vulnerable</a:t>
            </a:r>
            <a:r>
              <a:rPr lang="en-US" sz="1200" dirty="0" smtClean="0">
                <a:latin typeface="Comic Sans MS" pitchFamily="66" charset="0"/>
              </a:rPr>
              <a:t> due to pollution, habitat loss, and overfishing, but most populations are considered stable.</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dirty="0"/>
          </a:p>
        </p:txBody>
      </p:sp>
      <p:sp>
        <p:nvSpPr>
          <p:cNvPr id="12" name="Rectangle 11"/>
          <p:cNvSpPr/>
          <p:nvPr/>
        </p:nvSpPr>
        <p:spPr>
          <a:xfrm>
            <a:off x="6019800" y="228600"/>
            <a:ext cx="2495235" cy="646331"/>
          </a:xfrm>
          <a:prstGeom prst="rect">
            <a:avLst/>
          </a:prstGeom>
        </p:spPr>
        <p:txBody>
          <a:bodyPr wrap="none">
            <a:spAutoFit/>
          </a:bodyPr>
          <a:lstStyle/>
          <a:p>
            <a:r>
              <a:rPr lang="en-US" sz="3600" u="sng" dirty="0" smtClean="0">
                <a:latin typeface="Boyz R Gross Shadow NF" pitchFamily="18" charset="0"/>
              </a:rPr>
              <a:t>The </a:t>
            </a:r>
            <a:r>
              <a:rPr lang="en-US" sz="3600" u="sng" dirty="0" err="1" smtClean="0">
                <a:latin typeface="Boyz R Gross Shadow NF" pitchFamily="18" charset="0"/>
              </a:rPr>
              <a:t>Pufferfish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8).jpg"/>
          <p:cNvPicPr>
            <a:picLocks noChangeAspect="1"/>
          </p:cNvPicPr>
          <p:nvPr/>
        </p:nvPicPr>
        <p:blipFill>
          <a:blip r:embed="rId5" cstate="print"/>
          <a:stretch>
            <a:fillRect/>
          </a:stretch>
        </p:blipFill>
        <p:spPr>
          <a:xfrm>
            <a:off x="1219200" y="5867400"/>
            <a:ext cx="1589437" cy="990600"/>
          </a:xfrm>
          <a:prstGeom prst="rect">
            <a:avLst/>
          </a:prstGeom>
        </p:spPr>
      </p:pic>
      <p:pic>
        <p:nvPicPr>
          <p:cNvPr id="29" name="Picture 28" descr="BlowFish.png"/>
          <p:cNvPicPr>
            <a:picLocks noChangeAspect="1"/>
          </p:cNvPicPr>
          <p:nvPr/>
        </p:nvPicPr>
        <p:blipFill>
          <a:blip r:embed="rId6" cstate="print"/>
          <a:stretch>
            <a:fillRect/>
          </a:stretch>
        </p:blipFill>
        <p:spPr>
          <a:xfrm>
            <a:off x="228600" y="152400"/>
            <a:ext cx="838200" cy="681141"/>
          </a:xfrm>
          <a:prstGeom prst="rect">
            <a:avLst/>
          </a:prstGeom>
        </p:spPr>
      </p:pic>
      <p:pic>
        <p:nvPicPr>
          <p:cNvPr id="30" name="Picture 29" descr="BlowFish.png"/>
          <p:cNvPicPr>
            <a:picLocks noChangeAspect="1"/>
          </p:cNvPicPr>
          <p:nvPr/>
        </p:nvPicPr>
        <p:blipFill>
          <a:blip r:embed="rId6" cstate="print"/>
          <a:stretch>
            <a:fillRect/>
          </a:stretch>
        </p:blipFill>
        <p:spPr>
          <a:xfrm>
            <a:off x="5029200" y="152400"/>
            <a:ext cx="838200" cy="681141"/>
          </a:xfrm>
          <a:prstGeom prst="rect">
            <a:avLst/>
          </a:prstGeom>
        </p:spPr>
      </p:pic>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52400"/>
            <a:ext cx="2667000" cy="6858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Adaptations</a:t>
            </a:r>
            <a:endParaRPr lang="en-US" dirty="0">
              <a:latin typeface="Comic Sans MS" pitchFamily="66" charset="0"/>
            </a:endParaRPr>
          </a:p>
        </p:txBody>
      </p:sp>
      <p:sp>
        <p:nvSpPr>
          <p:cNvPr id="5" name="Rounded Rectangle 4"/>
          <p:cNvSpPr/>
          <p:nvPr/>
        </p:nvSpPr>
        <p:spPr>
          <a:xfrm>
            <a:off x="152400" y="24384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Size</a:t>
            </a:r>
            <a:endParaRPr lang="en-US" dirty="0">
              <a:latin typeface="Comic Sans MS" pitchFamily="66" charset="0"/>
            </a:endParaRPr>
          </a:p>
        </p:txBody>
      </p:sp>
      <p:sp>
        <p:nvSpPr>
          <p:cNvPr id="6" name="Rounded Rectangle 5"/>
          <p:cNvSpPr/>
          <p:nvPr/>
        </p:nvSpPr>
        <p:spPr>
          <a:xfrm>
            <a:off x="152400" y="4800600"/>
            <a:ext cx="2590800" cy="762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omic Sans MS" pitchFamily="66" charset="0"/>
              </a:rPr>
              <a:t>Babies</a:t>
            </a:r>
            <a:endParaRPr lang="en-US" dirty="0">
              <a:latin typeface="Comic Sans MS" pitchFamily="66" charset="0"/>
            </a:endParaRPr>
          </a:p>
        </p:txBody>
      </p:sp>
      <p:cxnSp>
        <p:nvCxnSpPr>
          <p:cNvPr id="8" name="Straight Connector 7"/>
          <p:cNvCxnSpPr/>
          <p:nvPr/>
        </p:nvCxnSpPr>
        <p:spPr>
          <a:xfrm>
            <a:off x="2895600" y="381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95600" y="7620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19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16002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2057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2743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1242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200" y="3581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200" y="39624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200" y="4419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19400" y="5105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19400" y="5486400"/>
            <a:ext cx="5943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 y="5943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 y="63246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00" y="6781800"/>
            <a:ext cx="868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495235" cy="646331"/>
          </a:xfrm>
          <a:prstGeom prst="rect">
            <a:avLst/>
          </a:prstGeom>
        </p:spPr>
        <p:txBody>
          <a:bodyPr wrap="none">
            <a:spAutoFit/>
          </a:bodyPr>
          <a:lstStyle/>
          <a:p>
            <a:r>
              <a:rPr lang="en-US" sz="3600" u="sng" dirty="0" smtClean="0">
                <a:latin typeface="Boyz R Gross Shadow NF" pitchFamily="18" charset="0"/>
              </a:rPr>
              <a:t>The </a:t>
            </a:r>
            <a:r>
              <a:rPr lang="en-US" sz="3600" u="sng" dirty="0" err="1" smtClean="0">
                <a:latin typeface="Boyz R Gross Shadow NF" pitchFamily="18" charset="0"/>
              </a:rPr>
              <a:t>Pufferfish</a:t>
            </a:r>
            <a:endParaRPr lang="en-US" sz="3600" dirty="0">
              <a:latin typeface="Boyz R Gross Shadow NF" pitchFamily="18" charset="0"/>
            </a:endParaRPr>
          </a:p>
        </p:txBody>
      </p:sp>
      <p:sp>
        <p:nvSpPr>
          <p:cNvPr id="9" name="TextBox 8"/>
          <p:cNvSpPr txBox="1"/>
          <p:nvPr/>
        </p:nvSpPr>
        <p:spPr>
          <a:xfrm>
            <a:off x="0" y="838200"/>
            <a:ext cx="4495800" cy="5232202"/>
          </a:xfrm>
          <a:prstGeom prst="rect">
            <a:avLst/>
          </a:prstGeom>
          <a:noFill/>
        </p:spPr>
        <p:txBody>
          <a:bodyPr wrap="square" rtlCol="0">
            <a:spAutoFit/>
          </a:bodyPr>
          <a:lstStyle/>
          <a:p>
            <a:r>
              <a:rPr lang="en-US" sz="1400" dirty="0" err="1" smtClean="0">
                <a:latin typeface="Comic Sans MS" pitchFamily="66" charset="0"/>
              </a:rPr>
              <a:t>Pufferfish</a:t>
            </a:r>
            <a:r>
              <a:rPr lang="en-US" sz="1400" dirty="0" smtClean="0">
                <a:latin typeface="Comic Sans MS" pitchFamily="66" charset="0"/>
              </a:rPr>
              <a:t> are able to </a:t>
            </a:r>
            <a:r>
              <a:rPr lang="en-US" sz="1400" dirty="0" smtClean="0">
                <a:latin typeface="Comic Sans MS" pitchFamily="66" charset="0"/>
              </a:rPr>
              <a:t>puff </a:t>
            </a:r>
            <a:r>
              <a:rPr lang="en-US" sz="1400" dirty="0" smtClean="0">
                <a:latin typeface="Comic Sans MS" pitchFamily="66" charset="0"/>
              </a:rPr>
              <a:t>into a ball shape to </a:t>
            </a:r>
            <a:r>
              <a:rPr lang="en-US" sz="1400" dirty="0" smtClean="0">
                <a:latin typeface="Comic Sans MS" pitchFamily="66" charset="0"/>
              </a:rPr>
              <a:t>escape from </a:t>
            </a:r>
            <a:r>
              <a:rPr lang="en-US" sz="1400" dirty="0" smtClean="0">
                <a:latin typeface="Comic Sans MS" pitchFamily="66" charset="0"/>
              </a:rPr>
              <a:t>predators. Also known as blowfish, these clumsy swimmers fill </a:t>
            </a:r>
            <a:r>
              <a:rPr lang="en-US" sz="1400" dirty="0" smtClean="0">
                <a:latin typeface="Comic Sans MS" pitchFamily="66" charset="0"/>
              </a:rPr>
              <a:t>their</a:t>
            </a:r>
            <a:r>
              <a:rPr lang="en-US" sz="1400" b="1" dirty="0" smtClean="0">
                <a:latin typeface="Comic Sans MS" pitchFamily="66" charset="0"/>
              </a:rPr>
              <a:t> </a:t>
            </a:r>
            <a:r>
              <a:rPr lang="en-US" sz="1400" dirty="0" smtClean="0">
                <a:latin typeface="Comic Sans MS" pitchFamily="66" charset="0"/>
              </a:rPr>
              <a:t>stretchy</a:t>
            </a:r>
            <a:r>
              <a:rPr lang="en-US" sz="1400" b="1" dirty="0" smtClean="0">
                <a:latin typeface="Comic Sans MS" pitchFamily="66" charset="0"/>
              </a:rPr>
              <a:t> </a:t>
            </a:r>
            <a:r>
              <a:rPr lang="en-US" sz="1400" dirty="0" smtClean="0">
                <a:latin typeface="Comic Sans MS" pitchFamily="66" charset="0"/>
              </a:rPr>
              <a:t>stomachs </a:t>
            </a:r>
            <a:r>
              <a:rPr lang="en-US" sz="1400" dirty="0" smtClean="0">
                <a:latin typeface="Comic Sans MS" pitchFamily="66" charset="0"/>
              </a:rPr>
              <a:t>with huge amounts of water (and sometimes air) and can blow themselves up to several times their normal size. </a:t>
            </a:r>
            <a:r>
              <a:rPr lang="en-US" sz="1400" dirty="0" err="1" smtClean="0">
                <a:latin typeface="Comic Sans MS" pitchFamily="66" charset="0"/>
              </a:rPr>
              <a:t>Pufferfish</a:t>
            </a:r>
            <a:r>
              <a:rPr lang="en-US" sz="1400" dirty="0" smtClean="0">
                <a:latin typeface="Comic Sans MS" pitchFamily="66" charset="0"/>
              </a:rPr>
              <a:t> can be up to three feet </a:t>
            </a:r>
            <a:r>
              <a:rPr lang="en-US" sz="1400" dirty="0" smtClean="0">
                <a:latin typeface="Comic Sans MS" pitchFamily="66" charset="0"/>
              </a:rPr>
              <a:t>long. </a:t>
            </a:r>
          </a:p>
          <a:p>
            <a:endParaRPr lang="en-US" sz="1400" dirty="0" smtClean="0">
              <a:latin typeface="Comic Sans MS" pitchFamily="66" charset="0"/>
            </a:endParaRPr>
          </a:p>
          <a:p>
            <a:r>
              <a:rPr lang="en-US" sz="1400" dirty="0" smtClean="0">
                <a:latin typeface="Comic Sans MS" pitchFamily="66" charset="0"/>
              </a:rPr>
              <a:t>Some </a:t>
            </a:r>
            <a:r>
              <a:rPr lang="en-US" sz="1400" dirty="0" smtClean="0">
                <a:latin typeface="Comic Sans MS" pitchFamily="66" charset="0"/>
              </a:rPr>
              <a:t>species also have spines on their skin to ward off predators</a:t>
            </a:r>
            <a:r>
              <a:rPr lang="en-US" sz="1400" dirty="0" smtClean="0">
                <a:latin typeface="Comic Sans MS" pitchFamily="66" charset="0"/>
              </a:rPr>
              <a:t>. There are more than 120 species of </a:t>
            </a:r>
            <a:r>
              <a:rPr lang="en-US" sz="1400" dirty="0" err="1" smtClean="0">
                <a:latin typeface="Comic Sans MS" pitchFamily="66" charset="0"/>
              </a:rPr>
              <a:t>pufferfish</a:t>
            </a:r>
            <a:r>
              <a:rPr lang="en-US" sz="1400" dirty="0" smtClean="0">
                <a:latin typeface="Comic Sans MS" pitchFamily="66" charset="0"/>
              </a:rPr>
              <a:t> worldwide.</a:t>
            </a:r>
          </a:p>
          <a:p>
            <a:endParaRPr lang="en-US" sz="1400" dirty="0" smtClean="0">
              <a:latin typeface="Comic Sans MS" pitchFamily="66" charset="0"/>
            </a:endParaRPr>
          </a:p>
          <a:p>
            <a:r>
              <a:rPr lang="en-US" sz="1400" dirty="0" smtClean="0">
                <a:latin typeface="Comic Sans MS" pitchFamily="66" charset="0"/>
              </a:rPr>
              <a:t>Most </a:t>
            </a:r>
            <a:r>
              <a:rPr lang="en-US" sz="1400" dirty="0" err="1" smtClean="0">
                <a:latin typeface="Comic Sans MS" pitchFamily="66" charset="0"/>
              </a:rPr>
              <a:t>pufferfish</a:t>
            </a:r>
            <a:r>
              <a:rPr lang="en-US" sz="1400" dirty="0" smtClean="0">
                <a:latin typeface="Comic Sans MS" pitchFamily="66" charset="0"/>
              </a:rPr>
              <a:t> contain </a:t>
            </a:r>
            <a:r>
              <a:rPr lang="en-US" sz="1400" dirty="0" smtClean="0">
                <a:latin typeface="Comic Sans MS" pitchFamily="66" charset="0"/>
              </a:rPr>
              <a:t>a poison in their spines. There is enough poison </a:t>
            </a:r>
            <a:r>
              <a:rPr lang="en-US" sz="1400" dirty="0" smtClean="0">
                <a:latin typeface="Comic Sans MS" pitchFamily="66" charset="0"/>
              </a:rPr>
              <a:t>in one </a:t>
            </a:r>
            <a:r>
              <a:rPr lang="en-US" sz="1400" dirty="0" err="1" smtClean="0">
                <a:latin typeface="Comic Sans MS" pitchFamily="66" charset="0"/>
              </a:rPr>
              <a:t>pufferfish</a:t>
            </a:r>
            <a:r>
              <a:rPr lang="en-US" sz="1400" dirty="0" smtClean="0">
                <a:latin typeface="Comic Sans MS" pitchFamily="66" charset="0"/>
              </a:rPr>
              <a:t> to kill 30 adult humans, and there is no known </a:t>
            </a:r>
            <a:r>
              <a:rPr lang="en-US" sz="1400" dirty="0" smtClean="0">
                <a:latin typeface="Comic Sans MS" pitchFamily="66" charset="0"/>
              </a:rPr>
              <a:t>cure</a:t>
            </a:r>
            <a:r>
              <a:rPr lang="en-US" sz="1400" b="1" dirty="0" smtClean="0">
                <a:latin typeface="Comic Sans MS" pitchFamily="66" charset="0"/>
              </a:rPr>
              <a:t>.</a:t>
            </a:r>
            <a:endParaRPr lang="en-US" sz="1400" dirty="0" smtClean="0">
              <a:latin typeface="Comic Sans MS" pitchFamily="66" charset="0"/>
            </a:endParaRPr>
          </a:p>
          <a:p>
            <a:r>
              <a:rPr lang="en-US" sz="1400" dirty="0" smtClean="0">
                <a:latin typeface="Comic Sans MS" pitchFamily="66" charset="0"/>
              </a:rPr>
              <a:t> </a:t>
            </a:r>
          </a:p>
          <a:p>
            <a:r>
              <a:rPr lang="en-US" sz="1400" dirty="0" smtClean="0">
                <a:latin typeface="Comic Sans MS" pitchFamily="66" charset="0"/>
              </a:rPr>
              <a:t>Japan, they are called </a:t>
            </a:r>
            <a:r>
              <a:rPr lang="en-US" sz="1400" dirty="0" err="1" smtClean="0">
                <a:latin typeface="Comic Sans MS" pitchFamily="66" charset="0"/>
              </a:rPr>
              <a:t>fugu</a:t>
            </a:r>
            <a:r>
              <a:rPr lang="en-US" sz="1400" dirty="0" smtClean="0">
                <a:latin typeface="Comic Sans MS" pitchFamily="66" charset="0"/>
              </a:rPr>
              <a:t> and are a very expensive, delicious treat. Because the fish are so poisonous, they are prepared only by </a:t>
            </a:r>
            <a:r>
              <a:rPr lang="en-US" sz="1400" dirty="0" smtClean="0">
                <a:latin typeface="Comic Sans MS" pitchFamily="66" charset="0"/>
              </a:rPr>
              <a:t>trained </a:t>
            </a:r>
            <a:r>
              <a:rPr lang="en-US" sz="1400" dirty="0" err="1" smtClean="0">
                <a:latin typeface="Comic Sans MS" pitchFamily="66" charset="0"/>
              </a:rPr>
              <a:t>fugu</a:t>
            </a:r>
            <a:r>
              <a:rPr lang="en-US" sz="1400" dirty="0" smtClean="0">
                <a:latin typeface="Comic Sans MS" pitchFamily="66" charset="0"/>
              </a:rPr>
              <a:t> </a:t>
            </a:r>
            <a:r>
              <a:rPr lang="en-US" sz="1400" dirty="0" smtClean="0">
                <a:latin typeface="Comic Sans MS" pitchFamily="66" charset="0"/>
              </a:rPr>
              <a:t>chefs. One false cut by the chef can mean death for the </a:t>
            </a:r>
            <a:r>
              <a:rPr lang="en-US" sz="1400" b="1" dirty="0" smtClean="0">
                <a:latin typeface="Comic Sans MS" pitchFamily="66" charset="0"/>
              </a:rPr>
              <a:t>consumer</a:t>
            </a:r>
            <a:r>
              <a:rPr lang="en-US" sz="1400" dirty="0" smtClean="0">
                <a:latin typeface="Comic Sans MS" pitchFamily="66" charset="0"/>
              </a:rPr>
              <a:t>.</a:t>
            </a: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985980"/>
          </a:xfrm>
          <a:prstGeom prst="rect">
            <a:avLst/>
          </a:prstGeom>
          <a:noFill/>
        </p:spPr>
        <p:txBody>
          <a:bodyPr wrap="square" rtlCol="0">
            <a:spAutoFit/>
          </a:bodyPr>
          <a:lstStyle/>
          <a:p>
            <a:r>
              <a:rPr lang="en-US" sz="1400" dirty="0" smtClean="0">
                <a:latin typeface="Comic Sans MS" pitchFamily="66" charset="0"/>
              </a:rPr>
              <a:t> </a:t>
            </a:r>
            <a:r>
              <a:rPr lang="en-US" sz="1400" dirty="0" smtClean="0">
                <a:latin typeface="Comic Sans MS" pitchFamily="66" charset="0"/>
              </a:rPr>
              <a:t>Most </a:t>
            </a:r>
            <a:r>
              <a:rPr lang="en-US" sz="1400" dirty="0" smtClean="0">
                <a:latin typeface="Comic Sans MS" pitchFamily="66" charset="0"/>
              </a:rPr>
              <a:t>puffers are found in tropical and subtropical ocean waters, but some </a:t>
            </a:r>
            <a:r>
              <a:rPr lang="en-US" sz="1400" b="1" dirty="0" smtClean="0">
                <a:latin typeface="Comic Sans MS" pitchFamily="66" charset="0"/>
              </a:rPr>
              <a:t>species</a:t>
            </a:r>
            <a:r>
              <a:rPr lang="en-US" sz="1400" dirty="0" smtClean="0">
                <a:latin typeface="Comic Sans MS" pitchFamily="66" charset="0"/>
              </a:rPr>
              <a:t> live in </a:t>
            </a:r>
            <a:r>
              <a:rPr lang="en-US" sz="1400" b="1" dirty="0" smtClean="0">
                <a:latin typeface="Comic Sans MS" pitchFamily="66" charset="0"/>
              </a:rPr>
              <a:t>brackish</a:t>
            </a:r>
            <a:r>
              <a:rPr lang="en-US" sz="1400" dirty="0" smtClean="0">
                <a:latin typeface="Comic Sans MS" pitchFamily="66" charset="0"/>
              </a:rPr>
              <a:t> (salt and fresh water mixed) and even fresh water. They have long, tapered bodies with </a:t>
            </a:r>
            <a:r>
              <a:rPr lang="en-US" sz="1400" dirty="0" smtClean="0">
                <a:latin typeface="Comic Sans MS" pitchFamily="66" charset="0"/>
              </a:rPr>
              <a:t>round </a:t>
            </a:r>
            <a:r>
              <a:rPr lang="en-US" sz="1400" dirty="0" smtClean="0">
                <a:latin typeface="Comic Sans MS" pitchFamily="66" charset="0"/>
              </a:rPr>
              <a:t>heads. Some have wild markings and colors to show off their </a:t>
            </a:r>
            <a:r>
              <a:rPr lang="en-US" sz="1400" dirty="0" smtClean="0">
                <a:latin typeface="Comic Sans MS" pitchFamily="66" charset="0"/>
              </a:rPr>
              <a:t>poison, </a:t>
            </a:r>
            <a:r>
              <a:rPr lang="en-US" sz="1400" dirty="0" smtClean="0">
                <a:latin typeface="Comic Sans MS" pitchFamily="66" charset="0"/>
              </a:rPr>
              <a:t>while others have more </a:t>
            </a:r>
            <a:r>
              <a:rPr lang="en-US" sz="1400" dirty="0" smtClean="0">
                <a:latin typeface="Comic Sans MS" pitchFamily="66" charset="0"/>
              </a:rPr>
              <a:t>light colors to help them camouflage. </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They </a:t>
            </a:r>
            <a:r>
              <a:rPr lang="en-US" sz="1400" dirty="0" smtClean="0">
                <a:latin typeface="Comic Sans MS" pitchFamily="66" charset="0"/>
              </a:rPr>
              <a:t>are </a:t>
            </a:r>
            <a:r>
              <a:rPr lang="en-US" sz="1400" dirty="0" err="1" smtClean="0">
                <a:latin typeface="Comic Sans MS" pitchFamily="66" charset="0"/>
              </a:rPr>
              <a:t>scaleless</a:t>
            </a:r>
            <a:r>
              <a:rPr lang="en-US" sz="1400" dirty="0" smtClean="0">
                <a:latin typeface="Comic Sans MS" pitchFamily="66" charset="0"/>
              </a:rPr>
              <a:t> fish and usually have rough or spiky skin. All have four teeth that are </a:t>
            </a:r>
            <a:r>
              <a:rPr lang="en-US" sz="1400" b="1" dirty="0" smtClean="0">
                <a:latin typeface="Comic Sans MS" pitchFamily="66" charset="0"/>
              </a:rPr>
              <a:t>fused</a:t>
            </a:r>
            <a:r>
              <a:rPr lang="en-US" sz="1400" dirty="0" smtClean="0">
                <a:latin typeface="Comic Sans MS" pitchFamily="66" charset="0"/>
              </a:rPr>
              <a:t> together into a beak-like form</a:t>
            </a:r>
            <a:r>
              <a:rPr lang="en-US" sz="1400" dirty="0" smtClean="0">
                <a:latin typeface="Comic Sans MS" pitchFamily="66" charset="0"/>
              </a:rPr>
              <a:t>. </a:t>
            </a:r>
            <a:r>
              <a:rPr lang="en-US" sz="1400" dirty="0" smtClean="0">
                <a:latin typeface="Comic Sans MS" pitchFamily="66" charset="0"/>
              </a:rPr>
              <a:t>The </a:t>
            </a:r>
            <a:r>
              <a:rPr lang="en-US" sz="1400" dirty="0" smtClean="0">
                <a:latin typeface="Comic Sans MS" pitchFamily="66" charset="0"/>
              </a:rPr>
              <a:t>teeth </a:t>
            </a:r>
            <a:r>
              <a:rPr lang="en-US" sz="1400" dirty="0" smtClean="0">
                <a:latin typeface="Comic Sans MS" pitchFamily="66" charset="0"/>
              </a:rPr>
              <a:t>are </a:t>
            </a:r>
            <a:r>
              <a:rPr lang="en-US" sz="1400" dirty="0" smtClean="0">
                <a:latin typeface="Comic Sans MS" pitchFamily="66" charset="0"/>
              </a:rPr>
              <a:t>used to crush their prey.</a:t>
            </a:r>
          </a:p>
          <a:p>
            <a:endParaRPr lang="en-US" sz="1400" dirty="0" smtClean="0">
              <a:latin typeface="Comic Sans MS" pitchFamily="66" charset="0"/>
            </a:endParaRPr>
          </a:p>
          <a:p>
            <a:r>
              <a:rPr lang="en-US" sz="1400" dirty="0" err="1" smtClean="0">
                <a:latin typeface="Comic Sans MS" pitchFamily="66" charset="0"/>
              </a:rPr>
              <a:t>Pufferfish</a:t>
            </a:r>
            <a:r>
              <a:rPr lang="en-US" sz="1400" dirty="0" smtClean="0">
                <a:latin typeface="Comic Sans MS" pitchFamily="66" charset="0"/>
              </a:rPr>
              <a:t> </a:t>
            </a:r>
            <a:r>
              <a:rPr lang="en-US" sz="1400" dirty="0" smtClean="0">
                <a:latin typeface="Comic Sans MS" pitchFamily="66" charset="0"/>
              </a:rPr>
              <a:t>are </a:t>
            </a:r>
            <a:r>
              <a:rPr lang="en-US" sz="1400" b="1" dirty="0" smtClean="0">
                <a:latin typeface="Comic Sans MS" pitchFamily="66" charset="0"/>
              </a:rPr>
              <a:t>carnivores</a:t>
            </a:r>
            <a:r>
              <a:rPr lang="en-US" sz="1400" dirty="0" smtClean="0">
                <a:latin typeface="Comic Sans MS" pitchFamily="66" charset="0"/>
              </a:rPr>
              <a:t> that eat </a:t>
            </a:r>
            <a:r>
              <a:rPr lang="en-US" sz="1400" dirty="0" smtClean="0">
                <a:latin typeface="Comic Sans MS" pitchFamily="66" charset="0"/>
              </a:rPr>
              <a:t>mostly invertebrates and algae. Large puffers will even crack open and eat clams, mussels, and shellfish with their hard beaks.</a:t>
            </a:r>
          </a:p>
          <a:p>
            <a:r>
              <a:rPr lang="en-US" sz="1200" dirty="0" smtClean="0">
                <a:latin typeface="Comic Sans MS" pitchFamily="66" charset="0"/>
              </a:rPr>
              <a:t> </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dirty="0"/>
          </a:p>
        </p:txBody>
      </p:sp>
      <p:sp>
        <p:nvSpPr>
          <p:cNvPr id="12" name="Rectangle 11"/>
          <p:cNvSpPr/>
          <p:nvPr/>
        </p:nvSpPr>
        <p:spPr>
          <a:xfrm>
            <a:off x="6019800" y="228600"/>
            <a:ext cx="2495235" cy="646331"/>
          </a:xfrm>
          <a:prstGeom prst="rect">
            <a:avLst/>
          </a:prstGeom>
        </p:spPr>
        <p:txBody>
          <a:bodyPr wrap="none">
            <a:spAutoFit/>
          </a:bodyPr>
          <a:lstStyle/>
          <a:p>
            <a:r>
              <a:rPr lang="en-US" sz="3600" u="sng" dirty="0" smtClean="0">
                <a:latin typeface="Boyz R Gross Shadow NF" pitchFamily="18" charset="0"/>
              </a:rPr>
              <a:t>The </a:t>
            </a:r>
            <a:r>
              <a:rPr lang="en-US" sz="3600" u="sng" dirty="0" err="1" smtClean="0">
                <a:latin typeface="Boyz R Gross Shadow NF" pitchFamily="18" charset="0"/>
              </a:rPr>
              <a:t>Pufferfish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8).jpg"/>
          <p:cNvPicPr>
            <a:picLocks noChangeAspect="1"/>
          </p:cNvPicPr>
          <p:nvPr/>
        </p:nvPicPr>
        <p:blipFill>
          <a:blip r:embed="rId5" cstate="print"/>
          <a:stretch>
            <a:fillRect/>
          </a:stretch>
        </p:blipFill>
        <p:spPr>
          <a:xfrm>
            <a:off x="1219200" y="5867400"/>
            <a:ext cx="1589437" cy="990600"/>
          </a:xfrm>
          <a:prstGeom prst="rect">
            <a:avLst/>
          </a:prstGeom>
        </p:spPr>
      </p:pic>
      <p:pic>
        <p:nvPicPr>
          <p:cNvPr id="29" name="Picture 28" descr="BlowFish.png"/>
          <p:cNvPicPr>
            <a:picLocks noChangeAspect="1"/>
          </p:cNvPicPr>
          <p:nvPr/>
        </p:nvPicPr>
        <p:blipFill>
          <a:blip r:embed="rId6" cstate="print"/>
          <a:stretch>
            <a:fillRect/>
          </a:stretch>
        </p:blipFill>
        <p:spPr>
          <a:xfrm>
            <a:off x="228600" y="152400"/>
            <a:ext cx="838200" cy="681141"/>
          </a:xfrm>
          <a:prstGeom prst="rect">
            <a:avLst/>
          </a:prstGeom>
        </p:spPr>
      </p:pic>
      <p:pic>
        <p:nvPicPr>
          <p:cNvPr id="30" name="Picture 29" descr="BlowFish.png"/>
          <p:cNvPicPr>
            <a:picLocks noChangeAspect="1"/>
          </p:cNvPicPr>
          <p:nvPr/>
        </p:nvPicPr>
        <p:blipFill>
          <a:blip r:embed="rId6" cstate="print"/>
          <a:stretch>
            <a:fillRect/>
          </a:stretch>
        </p:blipFill>
        <p:spPr>
          <a:xfrm>
            <a:off x="5029200" y="152400"/>
            <a:ext cx="838200" cy="681141"/>
          </a:xfrm>
          <a:prstGeom prst="rect">
            <a:avLst/>
          </a:prstGeom>
        </p:spPr>
      </p:pic>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495235" cy="646331"/>
          </a:xfrm>
          <a:prstGeom prst="rect">
            <a:avLst/>
          </a:prstGeom>
        </p:spPr>
        <p:txBody>
          <a:bodyPr wrap="none">
            <a:spAutoFit/>
          </a:bodyPr>
          <a:lstStyle/>
          <a:p>
            <a:r>
              <a:rPr lang="en-US" sz="3600" u="sng" dirty="0" smtClean="0">
                <a:latin typeface="Boyz R Gross Shadow NF" pitchFamily="18" charset="0"/>
              </a:rPr>
              <a:t>The </a:t>
            </a:r>
            <a:r>
              <a:rPr lang="en-US" sz="3600" u="sng" dirty="0" err="1" smtClean="0">
                <a:latin typeface="Boyz R Gross Shadow NF" pitchFamily="18" charset="0"/>
              </a:rPr>
              <a:t>Pufferfish</a:t>
            </a:r>
            <a:endParaRPr lang="en-US" sz="3600" dirty="0">
              <a:latin typeface="Boyz R Gross Shadow NF" pitchFamily="18" charset="0"/>
            </a:endParaRPr>
          </a:p>
        </p:txBody>
      </p:sp>
      <p:sp>
        <p:nvSpPr>
          <p:cNvPr id="9" name="TextBox 8"/>
          <p:cNvSpPr txBox="1"/>
          <p:nvPr/>
        </p:nvSpPr>
        <p:spPr>
          <a:xfrm>
            <a:off x="0" y="838200"/>
            <a:ext cx="4495800" cy="4524315"/>
          </a:xfrm>
          <a:prstGeom prst="rect">
            <a:avLst/>
          </a:prstGeom>
          <a:noFill/>
        </p:spPr>
        <p:txBody>
          <a:bodyPr wrap="square" rtlCol="0">
            <a:spAutoFit/>
          </a:bodyPr>
          <a:lstStyle/>
          <a:p>
            <a:pPr>
              <a:buFont typeface="Courier New" pitchFamily="49" charset="0"/>
              <a:buChar char="o"/>
            </a:pPr>
            <a:r>
              <a:rPr lang="en-US" sz="2000" dirty="0" err="1" smtClean="0">
                <a:latin typeface="Comic Sans MS" pitchFamily="66" charset="0"/>
              </a:rPr>
              <a:t>Pufferfish</a:t>
            </a:r>
            <a:r>
              <a:rPr lang="en-US" sz="2000" dirty="0" smtClean="0">
                <a:latin typeface="Comic Sans MS" pitchFamily="66" charset="0"/>
              </a:rPr>
              <a:t> blow up with air and water.</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a:t>
            </a:r>
            <a:r>
              <a:rPr lang="en-US" sz="2000" dirty="0" smtClean="0">
                <a:latin typeface="Comic Sans MS" pitchFamily="66" charset="0"/>
              </a:rPr>
              <a:t>can </a:t>
            </a:r>
            <a:r>
              <a:rPr lang="en-US" sz="2000" dirty="0" smtClean="0">
                <a:latin typeface="Comic Sans MS" pitchFamily="66" charset="0"/>
              </a:rPr>
              <a:t>be up to three feet </a:t>
            </a:r>
            <a:r>
              <a:rPr lang="en-US" sz="2000" dirty="0" smtClean="0">
                <a:latin typeface="Comic Sans MS" pitchFamily="66" charset="0"/>
              </a:rPr>
              <a:t>long.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have pokey spines that have poison in them.</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There </a:t>
            </a:r>
            <a:r>
              <a:rPr lang="en-US" sz="2000" dirty="0" smtClean="0">
                <a:latin typeface="Comic Sans MS" pitchFamily="66" charset="0"/>
              </a:rPr>
              <a:t>are more than 120 </a:t>
            </a:r>
            <a:r>
              <a:rPr lang="en-US" sz="2000" dirty="0" smtClean="0">
                <a:latin typeface="Comic Sans MS" pitchFamily="66" charset="0"/>
              </a:rPr>
              <a:t>kinds of </a:t>
            </a:r>
            <a:r>
              <a:rPr lang="en-US" sz="2000" dirty="0" err="1" smtClean="0">
                <a:latin typeface="Comic Sans MS" pitchFamily="66" charset="0"/>
              </a:rPr>
              <a:t>pufferfish</a:t>
            </a:r>
            <a:r>
              <a:rPr lang="en-US" sz="2000" dirty="0" smtClean="0">
                <a:latin typeface="Comic Sans MS" pitchFamily="66" charset="0"/>
              </a:rPr>
              <a:t>.</a:t>
            </a:r>
            <a:endParaRPr lang="en-US" sz="2000" dirty="0" smtClean="0">
              <a:latin typeface="Comic Sans MS" pitchFamily="66" charset="0"/>
            </a:endParaRP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 </a:t>
            </a:r>
            <a:r>
              <a:rPr lang="en-US" sz="2000" dirty="0" smtClean="0">
                <a:latin typeface="Comic Sans MS" pitchFamily="66" charset="0"/>
              </a:rPr>
              <a:t>Some people eat </a:t>
            </a:r>
            <a:r>
              <a:rPr lang="en-US" sz="2000" dirty="0" err="1" smtClean="0">
                <a:latin typeface="Comic Sans MS" pitchFamily="66" charset="0"/>
              </a:rPr>
              <a:t>pufferfish</a:t>
            </a:r>
            <a:r>
              <a:rPr lang="en-US" sz="2000" dirty="0" smtClean="0">
                <a:latin typeface="Comic Sans MS" pitchFamily="66" charset="0"/>
              </a:rPr>
              <a:t>, but they have to be careful.</a:t>
            </a:r>
            <a:endParaRPr lang="en-US" sz="20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416868"/>
          </a:xfrm>
          <a:prstGeom prst="rect">
            <a:avLst/>
          </a:prstGeom>
          <a:noFill/>
        </p:spPr>
        <p:txBody>
          <a:bodyPr wrap="square" rtlCol="0">
            <a:spAutoFit/>
          </a:bodyPr>
          <a:lstStyle/>
          <a:p>
            <a:pPr>
              <a:buFont typeface="Courier New" pitchFamily="49" charset="0"/>
              <a:buChar char="o"/>
            </a:pPr>
            <a:r>
              <a:rPr lang="en-US" sz="2000" dirty="0" smtClean="0">
                <a:latin typeface="Comic Sans MS" pitchFamily="66" charset="0"/>
              </a:rPr>
              <a:t> </a:t>
            </a:r>
            <a:r>
              <a:rPr lang="en-US" sz="2000" dirty="0" err="1" smtClean="0">
                <a:latin typeface="Comic Sans MS" pitchFamily="66" charset="0"/>
              </a:rPr>
              <a:t>Pufferfish</a:t>
            </a:r>
            <a:r>
              <a:rPr lang="en-US" sz="2000" dirty="0" smtClean="0">
                <a:latin typeface="Comic Sans MS" pitchFamily="66" charset="0"/>
              </a:rPr>
              <a:t> live in salt water, fresh water, and both. </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err="1" smtClean="0">
                <a:latin typeface="Comic Sans MS" pitchFamily="66" charset="0"/>
              </a:rPr>
              <a:t>Pufferfish</a:t>
            </a:r>
            <a:r>
              <a:rPr lang="en-US" sz="2000" dirty="0" smtClean="0">
                <a:latin typeface="Comic Sans MS" pitchFamily="66" charset="0"/>
              </a:rPr>
              <a:t> can be many colors.</a:t>
            </a:r>
            <a:endParaRPr lang="en-US" sz="2000" dirty="0" smtClean="0">
              <a:latin typeface="Comic Sans MS" pitchFamily="66" charset="0"/>
            </a:endParaRP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They have 4 teeth that make a beak.</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smtClean="0">
                <a:latin typeface="Comic Sans MS" pitchFamily="66" charset="0"/>
              </a:rPr>
              <a:t>The </a:t>
            </a:r>
            <a:r>
              <a:rPr lang="en-US" sz="2000" dirty="0" smtClean="0">
                <a:latin typeface="Comic Sans MS" pitchFamily="66" charset="0"/>
              </a:rPr>
              <a:t>teeth </a:t>
            </a:r>
            <a:r>
              <a:rPr lang="en-US" sz="2000" dirty="0" smtClean="0">
                <a:latin typeface="Comic Sans MS" pitchFamily="66" charset="0"/>
              </a:rPr>
              <a:t>are </a:t>
            </a:r>
            <a:r>
              <a:rPr lang="en-US" sz="2000" dirty="0" smtClean="0">
                <a:latin typeface="Comic Sans MS" pitchFamily="66" charset="0"/>
              </a:rPr>
              <a:t>used to crush their prey.</a:t>
            </a:r>
          </a:p>
          <a:p>
            <a:pPr>
              <a:buFont typeface="Courier New" pitchFamily="49" charset="0"/>
              <a:buChar char="o"/>
            </a:pPr>
            <a:endParaRPr lang="en-US" sz="2000" dirty="0" smtClean="0">
              <a:latin typeface="Comic Sans MS" pitchFamily="66" charset="0"/>
            </a:endParaRPr>
          </a:p>
          <a:p>
            <a:pPr>
              <a:buFont typeface="Courier New" pitchFamily="49" charset="0"/>
              <a:buChar char="o"/>
            </a:pPr>
            <a:r>
              <a:rPr lang="en-US" sz="2000" dirty="0" err="1" smtClean="0">
                <a:latin typeface="Comic Sans MS" pitchFamily="66" charset="0"/>
              </a:rPr>
              <a:t>Pufferfish</a:t>
            </a:r>
            <a:r>
              <a:rPr lang="en-US" sz="2000" dirty="0" smtClean="0">
                <a:latin typeface="Comic Sans MS" pitchFamily="66" charset="0"/>
              </a:rPr>
              <a:t> </a:t>
            </a:r>
            <a:r>
              <a:rPr lang="en-US" sz="2000" dirty="0" smtClean="0">
                <a:latin typeface="Comic Sans MS" pitchFamily="66" charset="0"/>
              </a:rPr>
              <a:t>eat algae, clams</a:t>
            </a:r>
            <a:r>
              <a:rPr lang="en-US" sz="2000" dirty="0" smtClean="0">
                <a:latin typeface="Comic Sans MS" pitchFamily="66" charset="0"/>
              </a:rPr>
              <a:t>, mussels, and shellfish </a:t>
            </a:r>
            <a:r>
              <a:rPr lang="en-US" sz="2000" dirty="0" smtClean="0">
                <a:latin typeface="Comic Sans MS" pitchFamily="66" charset="0"/>
              </a:rPr>
              <a:t>with </a:t>
            </a:r>
            <a:r>
              <a:rPr lang="en-US" sz="2000" dirty="0" smtClean="0">
                <a:latin typeface="Comic Sans MS" pitchFamily="66" charset="0"/>
              </a:rPr>
              <a:t>their </a:t>
            </a:r>
            <a:r>
              <a:rPr lang="en-US" sz="2000" dirty="0" smtClean="0">
                <a:latin typeface="Comic Sans MS" pitchFamily="66" charset="0"/>
              </a:rPr>
              <a:t>hard beaks</a:t>
            </a:r>
            <a:r>
              <a:rPr lang="en-US" sz="2000" dirty="0" smtClean="0">
                <a:latin typeface="Comic Sans MS" pitchFamily="66" charset="0"/>
              </a:rPr>
              <a:t>.</a:t>
            </a:r>
          </a:p>
          <a:p>
            <a:r>
              <a:rPr lang="en-US" sz="1200" dirty="0" smtClean="0">
                <a:latin typeface="Comic Sans MS" pitchFamily="66" charset="0"/>
              </a:rPr>
              <a:t> </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dirty="0"/>
          </a:p>
        </p:txBody>
      </p:sp>
      <p:sp>
        <p:nvSpPr>
          <p:cNvPr id="12" name="Rectangle 11"/>
          <p:cNvSpPr/>
          <p:nvPr/>
        </p:nvSpPr>
        <p:spPr>
          <a:xfrm>
            <a:off x="6019800" y="228600"/>
            <a:ext cx="2495235" cy="646331"/>
          </a:xfrm>
          <a:prstGeom prst="rect">
            <a:avLst/>
          </a:prstGeom>
        </p:spPr>
        <p:txBody>
          <a:bodyPr wrap="none">
            <a:spAutoFit/>
          </a:bodyPr>
          <a:lstStyle/>
          <a:p>
            <a:r>
              <a:rPr lang="en-US" sz="3600" u="sng" dirty="0" smtClean="0">
                <a:latin typeface="Boyz R Gross Shadow NF" pitchFamily="18" charset="0"/>
              </a:rPr>
              <a:t>The </a:t>
            </a:r>
            <a:r>
              <a:rPr lang="en-US" sz="3600" u="sng" dirty="0" err="1" smtClean="0">
                <a:latin typeface="Boyz R Gross Shadow NF" pitchFamily="18" charset="0"/>
              </a:rPr>
              <a:t>Pufferfish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8).jpg"/>
          <p:cNvPicPr>
            <a:picLocks noChangeAspect="1"/>
          </p:cNvPicPr>
          <p:nvPr/>
        </p:nvPicPr>
        <p:blipFill>
          <a:blip r:embed="rId5" cstate="print"/>
          <a:stretch>
            <a:fillRect/>
          </a:stretch>
        </p:blipFill>
        <p:spPr>
          <a:xfrm>
            <a:off x="1219200" y="5867400"/>
            <a:ext cx="1589437" cy="990600"/>
          </a:xfrm>
          <a:prstGeom prst="rect">
            <a:avLst/>
          </a:prstGeom>
        </p:spPr>
      </p:pic>
      <p:pic>
        <p:nvPicPr>
          <p:cNvPr id="29" name="Picture 28" descr="BlowFish.png"/>
          <p:cNvPicPr>
            <a:picLocks noChangeAspect="1"/>
          </p:cNvPicPr>
          <p:nvPr/>
        </p:nvPicPr>
        <p:blipFill>
          <a:blip r:embed="rId6" cstate="print"/>
          <a:stretch>
            <a:fillRect/>
          </a:stretch>
        </p:blipFill>
        <p:spPr>
          <a:xfrm>
            <a:off x="228600" y="152400"/>
            <a:ext cx="838200" cy="681141"/>
          </a:xfrm>
          <a:prstGeom prst="rect">
            <a:avLst/>
          </a:prstGeom>
        </p:spPr>
      </p:pic>
      <p:pic>
        <p:nvPicPr>
          <p:cNvPr id="30" name="Picture 29" descr="BlowFish.png"/>
          <p:cNvPicPr>
            <a:picLocks noChangeAspect="1"/>
          </p:cNvPicPr>
          <p:nvPr/>
        </p:nvPicPr>
        <p:blipFill>
          <a:blip r:embed="rId6" cstate="print"/>
          <a:stretch>
            <a:fillRect/>
          </a:stretch>
        </p:blipFill>
        <p:spPr>
          <a:xfrm>
            <a:off x="5029200" y="152400"/>
            <a:ext cx="838200" cy="681141"/>
          </a:xfrm>
          <a:prstGeom prst="rect">
            <a:avLst/>
          </a:prstGeom>
        </p:spPr>
      </p:pic>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raft_lens17927074module154567796photo_1333778388___.jpg"/>
          <p:cNvPicPr>
            <a:picLocks noChangeAspect="1"/>
          </p:cNvPicPr>
          <p:nvPr/>
        </p:nvPicPr>
        <p:blipFill>
          <a:blip r:embed="rId2" cstate="print"/>
          <a:stretch>
            <a:fillRect/>
          </a:stretch>
        </p:blipFill>
        <p:spPr>
          <a:xfrm>
            <a:off x="1752600" y="1219200"/>
            <a:ext cx="5672137" cy="4961053"/>
          </a:xfrm>
          <a:prstGeom prst="rect">
            <a:avLst/>
          </a:prstGeom>
        </p:spPr>
      </p:pic>
      <p:sp>
        <p:nvSpPr>
          <p:cNvPr id="4" name="TextBox 3"/>
          <p:cNvSpPr txBox="1"/>
          <p:nvPr/>
        </p:nvSpPr>
        <p:spPr>
          <a:xfrm>
            <a:off x="1219200" y="228600"/>
            <a:ext cx="6532814" cy="923330"/>
          </a:xfrm>
          <a:prstGeom prst="rect">
            <a:avLst/>
          </a:prstGeom>
          <a:noFill/>
        </p:spPr>
        <p:txBody>
          <a:bodyPr wrap="none" rtlCol="0">
            <a:spAutoFit/>
          </a:bodyPr>
          <a:lstStyle/>
          <a:p>
            <a:r>
              <a:rPr lang="en-US" sz="5400" u="sng" dirty="0" smtClean="0">
                <a:latin typeface="Boyz R Gross Shadow NF" pitchFamily="18" charset="0"/>
              </a:rPr>
              <a:t>Diagram of </a:t>
            </a:r>
            <a:r>
              <a:rPr lang="en-US" sz="5400" u="sng" dirty="0" smtClean="0">
                <a:latin typeface="Boyz R Gross Shadow NF" pitchFamily="18" charset="0"/>
              </a:rPr>
              <a:t>the </a:t>
            </a:r>
            <a:r>
              <a:rPr lang="en-US" sz="5400" u="sng" dirty="0" err="1" smtClean="0">
                <a:latin typeface="Boyz R Gross Shadow NF" pitchFamily="18" charset="0"/>
              </a:rPr>
              <a:t>Pufferfish</a:t>
            </a:r>
            <a:r>
              <a:rPr lang="en-US" sz="5400" u="sng" dirty="0" smtClean="0">
                <a:latin typeface="Boyz R Gross Shadow NF" pitchFamily="18" charset="0"/>
              </a:rPr>
              <a:t>:</a:t>
            </a:r>
            <a:endParaRPr lang="en-US" sz="5400" u="sng" dirty="0">
              <a:latin typeface="Boyz R Gross Shadow NF" pitchFamily="18" charset="0"/>
            </a:endParaRPr>
          </a:p>
        </p:txBody>
      </p:sp>
      <p:sp>
        <p:nvSpPr>
          <p:cNvPr id="7" name="Rounded Rectangle 6"/>
          <p:cNvSpPr/>
          <p:nvPr/>
        </p:nvSpPr>
        <p:spPr>
          <a:xfrm>
            <a:off x="2514600" y="5715000"/>
            <a:ext cx="38862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22098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543800" y="26670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066800" y="11430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371600" y="2895600"/>
            <a:ext cx="685800" cy="609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H="1" flipV="1">
            <a:off x="3962400" y="4038600"/>
            <a:ext cx="495300" cy="1676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57400" y="1905000"/>
            <a:ext cx="12192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334000" y="1143000"/>
            <a:ext cx="762000" cy="533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858000" y="3048000"/>
            <a:ext cx="685800" cy="228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391400" y="43434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a:stCxn id="30" idx="1"/>
          </p:cNvCxnSpPr>
          <p:nvPr/>
        </p:nvCxnSpPr>
        <p:spPr>
          <a:xfrm flipH="1" flipV="1">
            <a:off x="4724400" y="3352800"/>
            <a:ext cx="2667000" cy="1371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52400"/>
            <a:ext cx="2669577" cy="923330"/>
          </a:xfrm>
          <a:prstGeom prst="rect">
            <a:avLst/>
          </a:prstGeom>
        </p:spPr>
        <p:txBody>
          <a:bodyPr wrap="none">
            <a:spAutoFit/>
          </a:bodyPr>
          <a:lstStyle/>
          <a:p>
            <a:r>
              <a:rPr lang="en-US" sz="5400" u="sng" dirty="0" err="1" smtClean="0">
                <a:latin typeface="Boyz R Gross Shadow NF" pitchFamily="18" charset="0"/>
              </a:rPr>
              <a:t>Pufferfish</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209800" y="2057400"/>
            <a:ext cx="4648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err="1" smtClean="0">
                <a:latin typeface="Boyz R Gross Shadow NF" pitchFamily="18" charset="0"/>
              </a:rPr>
              <a:t>Pufferfish</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BlowFish.png"/>
          <p:cNvPicPr>
            <a:picLocks noChangeAspect="1"/>
          </p:cNvPicPr>
          <p:nvPr/>
        </p:nvPicPr>
        <p:blipFill>
          <a:blip r:embed="rId2" cstate="print"/>
          <a:stretch>
            <a:fillRect/>
          </a:stretch>
        </p:blipFill>
        <p:spPr>
          <a:xfrm>
            <a:off x="0" y="5105401"/>
            <a:ext cx="2156718" cy="175260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899196"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err="1" smtClean="0">
                <a:latin typeface="Boyz R Gross Shadow NF" pitchFamily="18" charset="0"/>
              </a:rPr>
              <a:t>Pufferfish</a:t>
            </a:r>
            <a:r>
              <a:rPr lang="en-US" sz="5400" u="sng" dirty="0" smtClean="0">
                <a:latin typeface="Boyz R Gross Shadow NF" pitchFamily="18" charset="0"/>
              </a:rPr>
              <a:t>:</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092578" cy="1015663"/>
          </a:xfrm>
          <a:prstGeom prst="rect">
            <a:avLst/>
          </a:prstGeom>
        </p:spPr>
        <p:txBody>
          <a:bodyPr wrap="none">
            <a:spAutoFit/>
          </a:bodyPr>
          <a:lstStyle/>
          <a:p>
            <a:r>
              <a:rPr lang="en-US" sz="6000" u="sng" dirty="0" err="1" smtClean="0">
                <a:latin typeface="Boyz R Gross Shadow NF" pitchFamily="18" charset="0"/>
              </a:rPr>
              <a:t>Pufferfish</a:t>
            </a:r>
            <a:r>
              <a:rPr lang="en-US" sz="6000" u="sng" dirty="0" smtClean="0">
                <a:latin typeface="Boyz R Gross Shadow NF" pitchFamily="18" charset="0"/>
              </a:rPr>
              <a:t>:</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BlowFish.png"/>
          <p:cNvPicPr>
            <a:picLocks noChangeAspect="1"/>
          </p:cNvPicPr>
          <p:nvPr/>
        </p:nvPicPr>
        <p:blipFill>
          <a:blip r:embed="rId5" cstate="print"/>
          <a:stretch>
            <a:fillRect/>
          </a:stretch>
        </p:blipFill>
        <p:spPr>
          <a:xfrm>
            <a:off x="2438400" y="4267200"/>
            <a:ext cx="2209800" cy="1795735"/>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971800" y="0"/>
            <a:ext cx="2948308" cy="1015663"/>
          </a:xfrm>
          <a:prstGeom prst="rect">
            <a:avLst/>
          </a:prstGeom>
        </p:spPr>
        <p:txBody>
          <a:bodyPr wrap="none">
            <a:spAutoFit/>
          </a:bodyPr>
          <a:lstStyle/>
          <a:p>
            <a:r>
              <a:rPr lang="en-US" sz="6000" u="sng" dirty="0" err="1" smtClean="0">
                <a:latin typeface="Boyz R Gross Shadow NF" pitchFamily="18" charset="0"/>
              </a:rPr>
              <a:t>Pufferfish</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BlowFish.png"/>
          <p:cNvPicPr>
            <a:picLocks noChangeAspect="1"/>
          </p:cNvPicPr>
          <p:nvPr/>
        </p:nvPicPr>
        <p:blipFill>
          <a:blip r:embed="rId2" cstate="print"/>
          <a:stretch>
            <a:fillRect/>
          </a:stretch>
        </p:blipFill>
        <p:spPr>
          <a:xfrm>
            <a:off x="1066800" y="0"/>
            <a:ext cx="838200" cy="681141"/>
          </a:xfrm>
          <a:prstGeom prst="rect">
            <a:avLst/>
          </a:prstGeom>
        </p:spPr>
      </p:pic>
      <p:pic>
        <p:nvPicPr>
          <p:cNvPr id="12" name="Picture 11" descr="BlowFish.png"/>
          <p:cNvPicPr>
            <a:picLocks noChangeAspect="1"/>
          </p:cNvPicPr>
          <p:nvPr/>
        </p:nvPicPr>
        <p:blipFill>
          <a:blip r:embed="rId2" cstate="print"/>
          <a:stretch>
            <a:fillRect/>
          </a:stretch>
        </p:blipFill>
        <p:spPr>
          <a:xfrm>
            <a:off x="7162800" y="0"/>
            <a:ext cx="838200" cy="681141"/>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0"/>
            <a:ext cx="2669577" cy="923330"/>
          </a:xfrm>
          <a:prstGeom prst="rect">
            <a:avLst/>
          </a:prstGeom>
        </p:spPr>
        <p:txBody>
          <a:bodyPr wrap="none">
            <a:spAutoFit/>
          </a:bodyPr>
          <a:lstStyle/>
          <a:p>
            <a:r>
              <a:rPr lang="en-US" sz="5400" u="sng" dirty="0" err="1" smtClean="0">
                <a:latin typeface="Boyz R Gross Shadow NF" pitchFamily="18" charset="0"/>
              </a:rPr>
              <a:t>Pufferfish</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BlowFish.png"/>
          <p:cNvPicPr>
            <a:picLocks noChangeAspect="1"/>
          </p:cNvPicPr>
          <p:nvPr/>
        </p:nvPicPr>
        <p:blipFill>
          <a:blip r:embed="rId2" cstate="print"/>
          <a:stretch>
            <a:fillRect/>
          </a:stretch>
        </p:blipFill>
        <p:spPr>
          <a:xfrm>
            <a:off x="1524000" y="152400"/>
            <a:ext cx="838200" cy="681141"/>
          </a:xfrm>
          <a:prstGeom prst="rect">
            <a:avLst/>
          </a:prstGeom>
        </p:spPr>
      </p:pic>
      <p:pic>
        <p:nvPicPr>
          <p:cNvPr id="7" name="Picture 6" descr="BlowFish.png"/>
          <p:cNvPicPr>
            <a:picLocks noChangeAspect="1"/>
          </p:cNvPicPr>
          <p:nvPr/>
        </p:nvPicPr>
        <p:blipFill>
          <a:blip r:embed="rId2" cstate="print"/>
          <a:stretch>
            <a:fillRect/>
          </a:stretch>
        </p:blipFill>
        <p:spPr>
          <a:xfrm>
            <a:off x="7010400" y="152400"/>
            <a:ext cx="838200" cy="681141"/>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669577" cy="923330"/>
          </a:xfrm>
          <a:prstGeom prst="rect">
            <a:avLst/>
          </a:prstGeom>
        </p:spPr>
        <p:txBody>
          <a:bodyPr wrap="none">
            <a:spAutoFit/>
          </a:bodyPr>
          <a:lstStyle/>
          <a:p>
            <a:r>
              <a:rPr lang="en-US" sz="5400" u="sng" dirty="0" err="1" smtClean="0">
                <a:latin typeface="Boyz R Gross Shadow NF" pitchFamily="18" charset="0"/>
              </a:rPr>
              <a:t>Pufferfish</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BlowFish.png"/>
          <p:cNvPicPr>
            <a:picLocks noChangeAspect="1"/>
          </p:cNvPicPr>
          <p:nvPr/>
        </p:nvPicPr>
        <p:blipFill>
          <a:blip r:embed="rId2" cstate="print"/>
          <a:stretch>
            <a:fillRect/>
          </a:stretch>
        </p:blipFill>
        <p:spPr>
          <a:xfrm>
            <a:off x="-1" y="5334001"/>
            <a:ext cx="1875407" cy="1524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0"/>
            <a:ext cx="1835631" cy="923330"/>
          </a:xfrm>
          <a:prstGeom prst="rect">
            <a:avLst/>
          </a:prstGeom>
        </p:spPr>
        <p:txBody>
          <a:bodyPr wrap="none">
            <a:spAutoFit/>
          </a:bodyPr>
          <a:lstStyle/>
          <a:p>
            <a:r>
              <a:rPr lang="en-US" sz="5400" u="sng" dirty="0" smtClean="0">
                <a:latin typeface="Boyz R Gross Shadow NF" pitchFamily="18" charset="0"/>
              </a:rPr>
              <a:t>Sharks</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shark.png"/>
          <p:cNvPicPr>
            <a:picLocks noChangeAspect="1"/>
          </p:cNvPicPr>
          <p:nvPr/>
        </p:nvPicPr>
        <p:blipFill>
          <a:blip r:embed="rId2" cstate="print"/>
          <a:stretch>
            <a:fillRect/>
          </a:stretch>
        </p:blipFill>
        <p:spPr>
          <a:xfrm flipH="1">
            <a:off x="1219200" y="0"/>
            <a:ext cx="1093195" cy="609600"/>
          </a:xfrm>
          <a:prstGeom prst="rect">
            <a:avLst/>
          </a:prstGeom>
        </p:spPr>
      </p:pic>
      <p:pic>
        <p:nvPicPr>
          <p:cNvPr id="7" name="Picture 6" descr="shark.png"/>
          <p:cNvPicPr>
            <a:picLocks noChangeAspect="1"/>
          </p:cNvPicPr>
          <p:nvPr/>
        </p:nvPicPr>
        <p:blipFill>
          <a:blip r:embed="rId2" cstate="print"/>
          <a:stretch>
            <a:fillRect/>
          </a:stretch>
        </p:blipFill>
        <p:spPr>
          <a:xfrm>
            <a:off x="6934200" y="0"/>
            <a:ext cx="1116605" cy="60960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06" y="152400"/>
            <a:ext cx="8794459"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err="1" smtClean="0">
                <a:latin typeface="Boyz R Gross Shadow NF" pitchFamily="18" charset="0"/>
              </a:rPr>
              <a:t>Pufferfish</a:t>
            </a:r>
            <a:r>
              <a:rPr lang="en-US" sz="6000" u="sng" dirty="0" smtClean="0">
                <a:latin typeface="Boyz R Gross Shadow NF" pitchFamily="18" charset="0"/>
              </a:rPr>
              <a:t>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BlueWhale.png"/>
          <p:cNvPicPr>
            <a:picLocks noChangeAspect="1"/>
          </p:cNvPicPr>
          <p:nvPr/>
        </p:nvPicPr>
        <p:blipFill>
          <a:blip r:embed="rId2" cstate="print"/>
          <a:stretch>
            <a:fillRect/>
          </a:stretch>
        </p:blipFill>
        <p:spPr>
          <a:xfrm>
            <a:off x="685800" y="3886200"/>
            <a:ext cx="2906275" cy="880575"/>
          </a:xfrm>
          <a:prstGeom prst="rect">
            <a:avLst/>
          </a:prstGeom>
        </p:spPr>
      </p:pic>
      <p:pic>
        <p:nvPicPr>
          <p:cNvPr id="13" name="Picture 12" descr="GrayWhale.jpg"/>
          <p:cNvPicPr>
            <a:picLocks noChangeAspect="1"/>
          </p:cNvPicPr>
          <p:nvPr/>
        </p:nvPicPr>
        <p:blipFill>
          <a:blip r:embed="rId3" cstate="print"/>
          <a:stretch>
            <a:fillRect/>
          </a:stretch>
        </p:blipFill>
        <p:spPr>
          <a:xfrm>
            <a:off x="685800" y="1752600"/>
            <a:ext cx="3048000" cy="1781092"/>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742528"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Whale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170646"/>
          </a:xfrm>
          <a:prstGeom prst="rect">
            <a:avLst/>
          </a:prstGeom>
          <a:noFill/>
        </p:spPr>
        <p:txBody>
          <a:bodyPr wrap="square" rtlCol="0">
            <a:spAutoFit/>
          </a:bodyPr>
          <a:lstStyle/>
          <a:p>
            <a:r>
              <a:rPr lang="en-US" sz="1400" dirty="0" smtClean="0">
                <a:latin typeface="Comic Sans MS" pitchFamily="66" charset="0"/>
              </a:rPr>
              <a:t>All </a:t>
            </a:r>
            <a:r>
              <a:rPr lang="en-US" sz="1400" dirty="0" smtClean="0">
                <a:latin typeface="Comic Sans MS" pitchFamily="66" charset="0"/>
              </a:rPr>
              <a:t>whales have a </a:t>
            </a:r>
            <a:r>
              <a:rPr lang="en-US" sz="1400" b="1" dirty="0" smtClean="0">
                <a:latin typeface="Comic Sans MS" pitchFamily="66" charset="0"/>
              </a:rPr>
              <a:t>blowhole </a:t>
            </a:r>
            <a:r>
              <a:rPr lang="en-US" sz="1400" dirty="0" smtClean="0">
                <a:latin typeface="Comic Sans MS" pitchFamily="66" charset="0"/>
              </a:rPr>
              <a:t>(their nose), 2 flippers, and a tail. Whales are a </a:t>
            </a:r>
            <a:r>
              <a:rPr lang="en-US" sz="1400" b="1" dirty="0" smtClean="0">
                <a:latin typeface="Comic Sans MS" pitchFamily="66" charset="0"/>
              </a:rPr>
              <a:t>mammal</a:t>
            </a:r>
            <a:r>
              <a:rPr lang="en-US" sz="1400" dirty="0" smtClean="0">
                <a:latin typeface="Comic Sans MS" pitchFamily="66" charset="0"/>
              </a:rPr>
              <a:t> which means they are born alive, are warm blooded, have hair, and breathe air. Some whales travel in groups, others do not.</a:t>
            </a:r>
          </a:p>
          <a:p>
            <a:endParaRPr lang="en-US" sz="1400" dirty="0" smtClean="0">
              <a:latin typeface="Comic Sans MS" pitchFamily="66" charset="0"/>
            </a:endParaRPr>
          </a:p>
          <a:p>
            <a:r>
              <a:rPr lang="en-US" sz="1400" dirty="0" smtClean="0">
                <a:latin typeface="Comic Sans MS" pitchFamily="66" charset="0"/>
              </a:rPr>
              <a:t>The largest whale is the </a:t>
            </a:r>
            <a:r>
              <a:rPr lang="en-US" sz="1400" dirty="0" smtClean="0">
                <a:latin typeface="Comic Sans MS" pitchFamily="66" charset="0"/>
              </a:rPr>
              <a:t>blue </a:t>
            </a:r>
            <a:r>
              <a:rPr lang="en-US" sz="1400" dirty="0" smtClean="0">
                <a:latin typeface="Comic Sans MS" pitchFamily="66" charset="0"/>
              </a:rPr>
              <a:t>whale, which can be as long as 90 feet. The smallest kind of whale is 3-4 feet.</a:t>
            </a:r>
          </a:p>
          <a:p>
            <a:endParaRPr lang="en-US" sz="1400" dirty="0" smtClean="0">
              <a:latin typeface="Comic Sans MS" pitchFamily="66" charset="0"/>
            </a:endParaRPr>
          </a:p>
          <a:p>
            <a:r>
              <a:rPr lang="en-US" sz="1400" dirty="0" smtClean="0">
                <a:latin typeface="Comic Sans MS" pitchFamily="66" charset="0"/>
              </a:rPr>
              <a:t>Whales eat different things. Some whales eat plankton. Many whales eat fish, squid, crabs, and shrimp. Some whales even eat sharks, seals, sea lions, penguins, and even other whales</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Whales love to sing! They use this as a call to mates, a way to communicate and also just for fun! After a period of time they get bored of the same whale song and begin to sing a different tune.</a:t>
            </a:r>
          </a:p>
          <a:p>
            <a:endParaRPr lang="en-US" sz="12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724644"/>
          </a:xfrm>
          <a:prstGeom prst="rect">
            <a:avLst/>
          </a:prstGeom>
          <a:noFill/>
        </p:spPr>
        <p:txBody>
          <a:bodyPr wrap="square" rtlCol="0">
            <a:spAutoFit/>
          </a:bodyPr>
          <a:lstStyle/>
          <a:p>
            <a:r>
              <a:rPr lang="en-US" sz="1400" dirty="0" smtClean="0">
                <a:latin typeface="Comic Sans MS" pitchFamily="66" charset="0"/>
              </a:rPr>
              <a:t>Whales </a:t>
            </a:r>
            <a:r>
              <a:rPr lang="en-US" sz="1400" b="1" dirty="0" smtClean="0">
                <a:latin typeface="Comic Sans MS" pitchFamily="66" charset="0"/>
              </a:rPr>
              <a:t>support</a:t>
            </a:r>
            <a:r>
              <a:rPr lang="en-US" sz="1400" dirty="0" smtClean="0">
                <a:latin typeface="Comic Sans MS" pitchFamily="66" charset="0"/>
              </a:rPr>
              <a:t> many different types of life. Several creatures, such as barnacles and sea lice, attach themselves to the skin of whales and live there.</a:t>
            </a:r>
          </a:p>
          <a:p>
            <a:endParaRPr lang="en-US" sz="1400" dirty="0" smtClean="0">
              <a:latin typeface="Comic Sans MS" pitchFamily="66" charset="0"/>
            </a:endParaRPr>
          </a:p>
          <a:p>
            <a:r>
              <a:rPr lang="en-US" sz="1400" dirty="0" smtClean="0">
                <a:latin typeface="Comic Sans MS" pitchFamily="66" charset="0"/>
              </a:rPr>
              <a:t>A baby whale is called a calf. Whales form </a:t>
            </a:r>
            <a:r>
              <a:rPr lang="en-US" sz="1400" b="1" dirty="0" smtClean="0">
                <a:latin typeface="Comic Sans MS" pitchFamily="66" charset="0"/>
              </a:rPr>
              <a:t>pods</a:t>
            </a:r>
            <a:r>
              <a:rPr lang="en-US" sz="1400" dirty="0" smtClean="0">
                <a:latin typeface="Comic Sans MS" pitchFamily="66" charset="0"/>
              </a:rPr>
              <a:t> (groups) </a:t>
            </a:r>
            <a:r>
              <a:rPr lang="en-US" sz="1400" dirty="0" smtClean="0">
                <a:latin typeface="Comic Sans MS" pitchFamily="66" charset="0"/>
              </a:rPr>
              <a:t>to look after calves and feed together. These groups are often made up of all female or all male whales.</a:t>
            </a:r>
          </a:p>
          <a:p>
            <a:endParaRPr lang="en-US" sz="1400" dirty="0" smtClean="0">
              <a:latin typeface="Comic Sans MS" pitchFamily="66" charset="0"/>
            </a:endParaRPr>
          </a:p>
          <a:p>
            <a:r>
              <a:rPr lang="en-US" sz="1400" dirty="0" smtClean="0">
                <a:latin typeface="Comic Sans MS" pitchFamily="66" charset="0"/>
              </a:rPr>
              <a:t>Many whales are </a:t>
            </a:r>
            <a:r>
              <a:rPr lang="en-US" sz="1400" b="1" dirty="0" smtClean="0">
                <a:latin typeface="Comic Sans MS" pitchFamily="66" charset="0"/>
              </a:rPr>
              <a:t>toothless</a:t>
            </a:r>
            <a:r>
              <a:rPr lang="en-US" sz="1400" dirty="0" smtClean="0">
                <a:latin typeface="Comic Sans MS" pitchFamily="66" charset="0"/>
              </a:rPr>
              <a:t>. They use a plate of comb-like </a:t>
            </a:r>
            <a:r>
              <a:rPr lang="en-US" sz="1400" b="1" dirty="0" smtClean="0">
                <a:latin typeface="Comic Sans MS" pitchFamily="66" charset="0"/>
              </a:rPr>
              <a:t>fiber</a:t>
            </a:r>
            <a:r>
              <a:rPr lang="en-US" sz="1400" dirty="0" smtClean="0">
                <a:latin typeface="Comic Sans MS" pitchFamily="66" charset="0"/>
              </a:rPr>
              <a:t> </a:t>
            </a:r>
            <a:r>
              <a:rPr lang="en-US" sz="1400" dirty="0" smtClean="0">
                <a:latin typeface="Comic Sans MS" pitchFamily="66" charset="0"/>
              </a:rPr>
              <a:t>called </a:t>
            </a:r>
            <a:r>
              <a:rPr lang="en-US" sz="1400" b="1" dirty="0" smtClean="0">
                <a:latin typeface="Comic Sans MS" pitchFamily="66" charset="0"/>
              </a:rPr>
              <a:t>baleen</a:t>
            </a:r>
            <a:r>
              <a:rPr lang="en-US" sz="1400" dirty="0" smtClean="0">
                <a:latin typeface="Comic Sans MS" pitchFamily="66" charset="0"/>
              </a:rPr>
              <a:t> to filter small crustaceans and other creatures from the water</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There are </a:t>
            </a:r>
            <a:r>
              <a:rPr lang="en-US" sz="1400" dirty="0" smtClean="0">
                <a:latin typeface="Comic Sans MS" pitchFamily="66" charset="0"/>
              </a:rPr>
              <a:t>84 </a:t>
            </a:r>
            <a:r>
              <a:rPr lang="en-US" sz="1400" dirty="0" smtClean="0">
                <a:latin typeface="Comic Sans MS" pitchFamily="66" charset="0"/>
              </a:rPr>
              <a:t>different species of whale. They came in many different shapes and sizes</a:t>
            </a:r>
            <a:r>
              <a:rPr lang="en-US" sz="1400" dirty="0" smtClean="0">
                <a:latin typeface="Comic Sans MS" pitchFamily="66" charset="0"/>
              </a:rPr>
              <a:t>! </a:t>
            </a:r>
            <a:r>
              <a:rPr lang="en-US" sz="1400" dirty="0" smtClean="0">
                <a:latin typeface="Comic Sans MS" pitchFamily="66" charset="0"/>
              </a:rPr>
              <a:t>There are many different </a:t>
            </a:r>
            <a:r>
              <a:rPr lang="en-US" sz="1400" dirty="0" smtClean="0">
                <a:latin typeface="Comic Sans MS" pitchFamily="66" charset="0"/>
              </a:rPr>
              <a:t>species including </a:t>
            </a:r>
            <a:r>
              <a:rPr lang="en-US" sz="1400" dirty="0" smtClean="0">
                <a:latin typeface="Comic Sans MS" pitchFamily="66" charset="0"/>
              </a:rPr>
              <a:t>the blue whale, killer whale, humpback whale, orca and </a:t>
            </a:r>
            <a:r>
              <a:rPr lang="en-US" sz="1400" dirty="0" err="1" smtClean="0">
                <a:latin typeface="Comic Sans MS" pitchFamily="66" charset="0"/>
              </a:rPr>
              <a:t>minke</a:t>
            </a:r>
            <a:r>
              <a:rPr lang="en-US" sz="1400" dirty="0" smtClean="0">
                <a:latin typeface="Comic Sans MS" pitchFamily="66" charset="0"/>
              </a:rPr>
              <a:t>. </a:t>
            </a:r>
            <a:r>
              <a:rPr lang="en-US" sz="1400" dirty="0" smtClean="0">
                <a:latin typeface="Comic Sans MS" pitchFamily="66" charset="0"/>
              </a:rPr>
              <a:t>Whales are found all over the world. Sometimes whales can even be found in freshwater rivers.</a:t>
            </a:r>
          </a:p>
          <a:p>
            <a:endParaRPr lang="en-US" sz="1200" dirty="0" smtClean="0">
              <a:latin typeface="Comic Sans MS" pitchFamily="66" charset="0"/>
            </a:endParaRPr>
          </a:p>
          <a:p>
            <a:endParaRPr lang="en-US" sz="1400" dirty="0" smtClean="0"/>
          </a:p>
          <a:p>
            <a:r>
              <a:rPr lang="en-US" sz="1400" dirty="0">
                <a:latin typeface="Comic Sans MS" pitchFamily="66" charset="0"/>
              </a:rPr>
              <a:t> </a:t>
            </a:r>
          </a:p>
          <a:p>
            <a:endParaRPr lang="en-US" dirty="0"/>
          </a:p>
        </p:txBody>
      </p:sp>
      <p:sp>
        <p:nvSpPr>
          <p:cNvPr id="12" name="Rectangle 11"/>
          <p:cNvSpPr/>
          <p:nvPr/>
        </p:nvSpPr>
        <p:spPr>
          <a:xfrm>
            <a:off x="6019800" y="228600"/>
            <a:ext cx="1742528"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Whale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6).jpg"/>
          <p:cNvPicPr>
            <a:picLocks noChangeAspect="1"/>
          </p:cNvPicPr>
          <p:nvPr/>
        </p:nvPicPr>
        <p:blipFill>
          <a:blip r:embed="rId5" cstate="print"/>
          <a:stretch>
            <a:fillRect/>
          </a:stretch>
        </p:blipFill>
        <p:spPr>
          <a:xfrm>
            <a:off x="990600" y="5638800"/>
            <a:ext cx="2005013" cy="664901"/>
          </a:xfrm>
          <a:prstGeom prst="rect">
            <a:avLst/>
          </a:prstGeom>
        </p:spPr>
      </p:pic>
      <p:pic>
        <p:nvPicPr>
          <p:cNvPr id="29" name="Picture 28" descr="BlueWhale.png"/>
          <p:cNvPicPr>
            <a:picLocks noChangeAspect="1"/>
          </p:cNvPicPr>
          <p:nvPr/>
        </p:nvPicPr>
        <p:blipFill>
          <a:blip r:embed="rId6" cstate="print"/>
          <a:stretch>
            <a:fillRect/>
          </a:stretch>
        </p:blipFill>
        <p:spPr>
          <a:xfrm>
            <a:off x="4953000" y="304800"/>
            <a:ext cx="1017196" cy="308201"/>
          </a:xfrm>
          <a:prstGeom prst="rect">
            <a:avLst/>
          </a:prstGeom>
        </p:spPr>
      </p:pic>
      <p:pic>
        <p:nvPicPr>
          <p:cNvPr id="30" name="Picture 29" descr="GrayWhale.jpg"/>
          <p:cNvPicPr>
            <a:picLocks noChangeAspect="1"/>
          </p:cNvPicPr>
          <p:nvPr/>
        </p:nvPicPr>
        <p:blipFill>
          <a:blip r:embed="rId7" cstate="print"/>
          <a:stretch>
            <a:fillRect/>
          </a:stretch>
        </p:blipFill>
        <p:spPr>
          <a:xfrm>
            <a:off x="0" y="228600"/>
            <a:ext cx="1066800" cy="623382"/>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742528"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Whale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016758"/>
          </a:xfrm>
          <a:prstGeom prst="rect">
            <a:avLst/>
          </a:prstGeom>
          <a:noFill/>
        </p:spPr>
        <p:txBody>
          <a:bodyPr wrap="square" rtlCol="0">
            <a:spAutoFit/>
          </a:bodyPr>
          <a:lstStyle/>
          <a:p>
            <a:r>
              <a:rPr lang="en-US" sz="1600" dirty="0" smtClean="0">
                <a:latin typeface="Comic Sans MS" pitchFamily="66" charset="0"/>
              </a:rPr>
              <a:t>All </a:t>
            </a:r>
            <a:r>
              <a:rPr lang="en-US" sz="1600" dirty="0" smtClean="0">
                <a:latin typeface="Comic Sans MS" pitchFamily="66" charset="0"/>
              </a:rPr>
              <a:t>whales have a </a:t>
            </a:r>
            <a:r>
              <a:rPr lang="en-US" sz="1600" b="1" dirty="0" smtClean="0">
                <a:latin typeface="Comic Sans MS" pitchFamily="66" charset="0"/>
              </a:rPr>
              <a:t>blowhole </a:t>
            </a:r>
            <a:r>
              <a:rPr lang="en-US" sz="1600" dirty="0" smtClean="0">
                <a:latin typeface="Comic Sans MS" pitchFamily="66" charset="0"/>
              </a:rPr>
              <a:t>(their nose), 2 flippers, and a tail. Whales are a </a:t>
            </a:r>
            <a:r>
              <a:rPr lang="en-US" sz="1600" b="1" dirty="0" smtClean="0">
                <a:latin typeface="Comic Sans MS" pitchFamily="66" charset="0"/>
              </a:rPr>
              <a:t>mammal</a:t>
            </a:r>
            <a:r>
              <a:rPr lang="en-US" sz="1600" dirty="0" smtClean="0">
                <a:latin typeface="Comic Sans MS" pitchFamily="66" charset="0"/>
              </a:rPr>
              <a:t> which means they are born alive, are warm blooded, have hair, and breathe air. </a:t>
            </a:r>
          </a:p>
          <a:p>
            <a:endParaRPr lang="en-US" sz="1600" dirty="0" smtClean="0">
              <a:latin typeface="Comic Sans MS" pitchFamily="66" charset="0"/>
            </a:endParaRPr>
          </a:p>
          <a:p>
            <a:r>
              <a:rPr lang="en-US" sz="1600" dirty="0" smtClean="0">
                <a:latin typeface="Comic Sans MS" pitchFamily="66" charset="0"/>
              </a:rPr>
              <a:t>The largest whale is the </a:t>
            </a:r>
            <a:r>
              <a:rPr lang="en-US" sz="1600" dirty="0" smtClean="0">
                <a:latin typeface="Comic Sans MS" pitchFamily="66" charset="0"/>
              </a:rPr>
              <a:t>blue </a:t>
            </a:r>
            <a:r>
              <a:rPr lang="en-US" sz="1600" dirty="0" smtClean="0">
                <a:latin typeface="Comic Sans MS" pitchFamily="66" charset="0"/>
              </a:rPr>
              <a:t>whale, which can be as long as 90 feet. The smallest kind of whale is 3-4 feet.</a:t>
            </a:r>
          </a:p>
          <a:p>
            <a:endParaRPr lang="en-US" sz="1600" dirty="0" smtClean="0">
              <a:latin typeface="Comic Sans MS" pitchFamily="66" charset="0"/>
            </a:endParaRPr>
          </a:p>
          <a:p>
            <a:r>
              <a:rPr lang="en-US" sz="1600" dirty="0" smtClean="0">
                <a:latin typeface="Comic Sans MS" pitchFamily="66" charset="0"/>
              </a:rPr>
              <a:t>Whales eat plankton, fish</a:t>
            </a:r>
            <a:r>
              <a:rPr lang="en-US" sz="1600" dirty="0" smtClean="0">
                <a:latin typeface="Comic Sans MS" pitchFamily="66" charset="0"/>
              </a:rPr>
              <a:t>, squid, crabs, and shrimp. Some whales even eat sharks, seals, sea lions, penguins, and even other whales</a:t>
            </a:r>
            <a:r>
              <a:rPr lang="en-US" sz="1600" dirty="0" smtClean="0">
                <a:latin typeface="Comic Sans MS" pitchFamily="66" charset="0"/>
              </a:rPr>
              <a:t>.</a:t>
            </a:r>
          </a:p>
          <a:p>
            <a:endParaRPr lang="en-US" sz="1600" dirty="0" smtClean="0">
              <a:latin typeface="Comic Sans MS" pitchFamily="66" charset="0"/>
            </a:endParaRPr>
          </a:p>
          <a:p>
            <a:r>
              <a:rPr lang="en-US" sz="1600" dirty="0" smtClean="0">
                <a:latin typeface="Comic Sans MS" pitchFamily="66" charset="0"/>
              </a:rPr>
              <a:t>Whales love to sing! They </a:t>
            </a:r>
            <a:r>
              <a:rPr lang="en-US" sz="1600" dirty="0" smtClean="0">
                <a:latin typeface="Comic Sans MS" pitchFamily="66" charset="0"/>
              </a:rPr>
              <a:t>do this to talk to other whales. Sometimes they will change their song.</a:t>
            </a:r>
            <a:endParaRPr lang="en-US" sz="16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909310"/>
          </a:xfrm>
          <a:prstGeom prst="rect">
            <a:avLst/>
          </a:prstGeom>
          <a:noFill/>
        </p:spPr>
        <p:txBody>
          <a:bodyPr wrap="square" rtlCol="0">
            <a:spAutoFit/>
          </a:bodyPr>
          <a:lstStyle/>
          <a:p>
            <a:r>
              <a:rPr lang="en-US" sz="1600" dirty="0" smtClean="0">
                <a:latin typeface="Comic Sans MS" pitchFamily="66" charset="0"/>
              </a:rPr>
              <a:t>Whales </a:t>
            </a:r>
            <a:r>
              <a:rPr lang="en-US" sz="1600" dirty="0" smtClean="0">
                <a:latin typeface="Comic Sans MS" pitchFamily="66" charset="0"/>
              </a:rPr>
              <a:t>help other animals such </a:t>
            </a:r>
            <a:r>
              <a:rPr lang="en-US" sz="1600" dirty="0" smtClean="0">
                <a:latin typeface="Comic Sans MS" pitchFamily="66" charset="0"/>
              </a:rPr>
              <a:t>as barnacles and sea </a:t>
            </a:r>
            <a:r>
              <a:rPr lang="en-US" sz="1600" dirty="0" smtClean="0">
                <a:latin typeface="Comic Sans MS" pitchFamily="66" charset="0"/>
              </a:rPr>
              <a:t>lice. They attach </a:t>
            </a:r>
            <a:r>
              <a:rPr lang="en-US" sz="1600" dirty="0" smtClean="0">
                <a:latin typeface="Comic Sans MS" pitchFamily="66" charset="0"/>
              </a:rPr>
              <a:t>themselves to the skin of whales and live there.</a:t>
            </a:r>
          </a:p>
          <a:p>
            <a:endParaRPr lang="en-US" sz="1600" dirty="0" smtClean="0">
              <a:latin typeface="Comic Sans MS" pitchFamily="66" charset="0"/>
            </a:endParaRPr>
          </a:p>
          <a:p>
            <a:r>
              <a:rPr lang="en-US" sz="1600" dirty="0" smtClean="0">
                <a:latin typeface="Comic Sans MS" pitchFamily="66" charset="0"/>
              </a:rPr>
              <a:t>A baby whale is called a </a:t>
            </a:r>
            <a:r>
              <a:rPr lang="en-US" sz="1600" b="1" dirty="0" smtClean="0">
                <a:latin typeface="Comic Sans MS" pitchFamily="66" charset="0"/>
              </a:rPr>
              <a:t>calf.</a:t>
            </a:r>
            <a:r>
              <a:rPr lang="en-US" sz="1600" dirty="0" smtClean="0">
                <a:latin typeface="Comic Sans MS" pitchFamily="66" charset="0"/>
              </a:rPr>
              <a:t> Whales form </a:t>
            </a:r>
            <a:r>
              <a:rPr lang="en-US" sz="1600" b="1" dirty="0" smtClean="0">
                <a:latin typeface="Comic Sans MS" pitchFamily="66" charset="0"/>
              </a:rPr>
              <a:t>pods</a:t>
            </a:r>
            <a:r>
              <a:rPr lang="en-US" sz="1600" dirty="0" smtClean="0">
                <a:latin typeface="Comic Sans MS" pitchFamily="66" charset="0"/>
              </a:rPr>
              <a:t> (groups) </a:t>
            </a:r>
            <a:r>
              <a:rPr lang="en-US" sz="1600" dirty="0" smtClean="0">
                <a:latin typeface="Comic Sans MS" pitchFamily="66" charset="0"/>
              </a:rPr>
              <a:t>to look after calves and feed together. </a:t>
            </a:r>
          </a:p>
          <a:p>
            <a:endParaRPr lang="en-US" sz="1600" dirty="0" smtClean="0">
              <a:latin typeface="Comic Sans MS" pitchFamily="66" charset="0"/>
            </a:endParaRPr>
          </a:p>
          <a:p>
            <a:r>
              <a:rPr lang="en-US" sz="1600" dirty="0" smtClean="0">
                <a:latin typeface="Comic Sans MS" pitchFamily="66" charset="0"/>
              </a:rPr>
              <a:t>Many whales are </a:t>
            </a:r>
            <a:r>
              <a:rPr lang="en-US" sz="1600" b="1" dirty="0" smtClean="0">
                <a:latin typeface="Comic Sans MS" pitchFamily="66" charset="0"/>
              </a:rPr>
              <a:t>toothless</a:t>
            </a:r>
            <a:r>
              <a:rPr lang="en-US" sz="1600" dirty="0" smtClean="0">
                <a:latin typeface="Comic Sans MS" pitchFamily="66" charset="0"/>
              </a:rPr>
              <a:t>. They use a plate of comb-like </a:t>
            </a:r>
            <a:r>
              <a:rPr lang="en-US" sz="1600" b="1" dirty="0" smtClean="0">
                <a:latin typeface="Comic Sans MS" pitchFamily="66" charset="0"/>
              </a:rPr>
              <a:t>fiber</a:t>
            </a:r>
            <a:r>
              <a:rPr lang="en-US" sz="1600" dirty="0" smtClean="0">
                <a:latin typeface="Comic Sans MS" pitchFamily="66" charset="0"/>
              </a:rPr>
              <a:t> </a:t>
            </a:r>
            <a:r>
              <a:rPr lang="en-US" sz="1600" dirty="0" smtClean="0">
                <a:latin typeface="Comic Sans MS" pitchFamily="66" charset="0"/>
              </a:rPr>
              <a:t>called </a:t>
            </a:r>
            <a:r>
              <a:rPr lang="en-US" sz="1600" b="1" dirty="0" smtClean="0">
                <a:latin typeface="Comic Sans MS" pitchFamily="66" charset="0"/>
              </a:rPr>
              <a:t>baleen</a:t>
            </a:r>
            <a:r>
              <a:rPr lang="en-US" sz="1600" dirty="0" smtClean="0">
                <a:latin typeface="Comic Sans MS" pitchFamily="66" charset="0"/>
              </a:rPr>
              <a:t> to filter small crustaceans and other creatures from the water</a:t>
            </a:r>
            <a:r>
              <a:rPr lang="en-US" sz="1600" dirty="0" smtClean="0">
                <a:latin typeface="Comic Sans MS" pitchFamily="66" charset="0"/>
              </a:rPr>
              <a:t>.</a:t>
            </a:r>
          </a:p>
          <a:p>
            <a:endParaRPr lang="en-US" sz="1600" dirty="0" smtClean="0">
              <a:latin typeface="Comic Sans MS" pitchFamily="66" charset="0"/>
            </a:endParaRPr>
          </a:p>
          <a:p>
            <a:r>
              <a:rPr lang="en-US" sz="1600" dirty="0" smtClean="0">
                <a:latin typeface="Comic Sans MS" pitchFamily="66" charset="0"/>
              </a:rPr>
              <a:t>There are </a:t>
            </a:r>
            <a:r>
              <a:rPr lang="en-US" sz="1600" dirty="0" smtClean="0">
                <a:latin typeface="Comic Sans MS" pitchFamily="66" charset="0"/>
              </a:rPr>
              <a:t>84 </a:t>
            </a:r>
            <a:r>
              <a:rPr lang="en-US" sz="1600" dirty="0" smtClean="0">
                <a:latin typeface="Comic Sans MS" pitchFamily="66" charset="0"/>
              </a:rPr>
              <a:t>different </a:t>
            </a:r>
            <a:r>
              <a:rPr lang="en-US" sz="1600" b="1" dirty="0" smtClean="0">
                <a:latin typeface="Comic Sans MS" pitchFamily="66" charset="0"/>
              </a:rPr>
              <a:t>species</a:t>
            </a:r>
            <a:r>
              <a:rPr lang="en-US" sz="1600" dirty="0" smtClean="0">
                <a:latin typeface="Comic Sans MS" pitchFamily="66" charset="0"/>
              </a:rPr>
              <a:t> of </a:t>
            </a:r>
            <a:r>
              <a:rPr lang="en-US" sz="1600" dirty="0" smtClean="0">
                <a:latin typeface="Comic Sans MS" pitchFamily="66" charset="0"/>
              </a:rPr>
              <a:t>whale. Some of them are the blue </a:t>
            </a:r>
            <a:r>
              <a:rPr lang="en-US" sz="1600" dirty="0" smtClean="0">
                <a:latin typeface="Comic Sans MS" pitchFamily="66" charset="0"/>
              </a:rPr>
              <a:t>whale, killer whale, humpback whale, orca and </a:t>
            </a:r>
            <a:r>
              <a:rPr lang="en-US" sz="1600" dirty="0" err="1" smtClean="0">
                <a:latin typeface="Comic Sans MS" pitchFamily="66" charset="0"/>
              </a:rPr>
              <a:t>minke</a:t>
            </a:r>
            <a:r>
              <a:rPr lang="en-US" sz="1600" dirty="0" smtClean="0">
                <a:latin typeface="Comic Sans MS" pitchFamily="66" charset="0"/>
              </a:rPr>
              <a:t>. </a:t>
            </a:r>
            <a:r>
              <a:rPr lang="en-US" sz="1600" dirty="0" smtClean="0">
                <a:latin typeface="Comic Sans MS" pitchFamily="66" charset="0"/>
              </a:rPr>
              <a:t>Whales are found all over the world. Sometimes whales can even be found in freshwater rivers.</a:t>
            </a:r>
          </a:p>
          <a:p>
            <a:endParaRPr lang="en-US" sz="1200" dirty="0" smtClean="0">
              <a:latin typeface="Comic Sans MS" pitchFamily="66" charset="0"/>
            </a:endParaRPr>
          </a:p>
          <a:p>
            <a:endParaRPr lang="en-US" sz="1400" dirty="0" smtClean="0"/>
          </a:p>
          <a:p>
            <a:r>
              <a:rPr lang="en-US" sz="1400" dirty="0">
                <a:latin typeface="Comic Sans MS" pitchFamily="66" charset="0"/>
              </a:rPr>
              <a:t> </a:t>
            </a:r>
          </a:p>
          <a:p>
            <a:endParaRPr lang="en-US" dirty="0"/>
          </a:p>
        </p:txBody>
      </p:sp>
      <p:sp>
        <p:nvSpPr>
          <p:cNvPr id="12" name="Rectangle 11"/>
          <p:cNvSpPr/>
          <p:nvPr/>
        </p:nvSpPr>
        <p:spPr>
          <a:xfrm>
            <a:off x="6019800" y="228600"/>
            <a:ext cx="1742528"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Whale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1200"/>
            <a:ext cx="610094" cy="1066800"/>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6).jpg"/>
          <p:cNvPicPr>
            <a:picLocks noChangeAspect="1"/>
          </p:cNvPicPr>
          <p:nvPr/>
        </p:nvPicPr>
        <p:blipFill>
          <a:blip r:embed="rId5" cstate="print"/>
          <a:stretch>
            <a:fillRect/>
          </a:stretch>
        </p:blipFill>
        <p:spPr>
          <a:xfrm>
            <a:off x="990600" y="5638800"/>
            <a:ext cx="2005013" cy="664901"/>
          </a:xfrm>
          <a:prstGeom prst="rect">
            <a:avLst/>
          </a:prstGeom>
        </p:spPr>
      </p:pic>
      <p:pic>
        <p:nvPicPr>
          <p:cNvPr id="29" name="Picture 28" descr="BlueWhale.png"/>
          <p:cNvPicPr>
            <a:picLocks noChangeAspect="1"/>
          </p:cNvPicPr>
          <p:nvPr/>
        </p:nvPicPr>
        <p:blipFill>
          <a:blip r:embed="rId6" cstate="print"/>
          <a:stretch>
            <a:fillRect/>
          </a:stretch>
        </p:blipFill>
        <p:spPr>
          <a:xfrm>
            <a:off x="4953000" y="304800"/>
            <a:ext cx="1017196" cy="308201"/>
          </a:xfrm>
          <a:prstGeom prst="rect">
            <a:avLst/>
          </a:prstGeom>
        </p:spPr>
      </p:pic>
      <p:pic>
        <p:nvPicPr>
          <p:cNvPr id="30" name="Picture 29" descr="GrayWhale.jpg"/>
          <p:cNvPicPr>
            <a:picLocks noChangeAspect="1"/>
          </p:cNvPicPr>
          <p:nvPr/>
        </p:nvPicPr>
        <p:blipFill>
          <a:blip r:embed="rId7" cstate="print"/>
          <a:stretch>
            <a:fillRect/>
          </a:stretch>
        </p:blipFill>
        <p:spPr>
          <a:xfrm>
            <a:off x="0" y="228600"/>
            <a:ext cx="1066800" cy="623382"/>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742528"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Whale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509200"/>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All </a:t>
            </a:r>
            <a:r>
              <a:rPr lang="en-US" sz="1600" dirty="0" smtClean="0">
                <a:latin typeface="Comic Sans MS" pitchFamily="66" charset="0"/>
              </a:rPr>
              <a:t>whales have a </a:t>
            </a:r>
            <a:r>
              <a:rPr lang="en-US" sz="1600" b="1" dirty="0" smtClean="0">
                <a:latin typeface="Comic Sans MS" pitchFamily="66" charset="0"/>
              </a:rPr>
              <a:t>blowhole </a:t>
            </a:r>
            <a:r>
              <a:rPr lang="en-US" sz="1600" dirty="0" smtClean="0">
                <a:latin typeface="Comic Sans MS" pitchFamily="66" charset="0"/>
              </a:rPr>
              <a:t>(their </a:t>
            </a:r>
            <a:r>
              <a:rPr lang="en-US" sz="1600" dirty="0" smtClean="0">
                <a:latin typeface="Comic Sans MS" pitchFamily="66" charset="0"/>
              </a:rPr>
              <a:t>nose), 2 </a:t>
            </a:r>
            <a:r>
              <a:rPr lang="en-US" sz="1600" dirty="0" smtClean="0">
                <a:latin typeface="Comic Sans MS" pitchFamily="66" charset="0"/>
              </a:rPr>
              <a:t>flippers, and a tail.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Whales </a:t>
            </a:r>
            <a:r>
              <a:rPr lang="en-US" sz="1600" dirty="0" smtClean="0">
                <a:latin typeface="Comic Sans MS" pitchFamily="66" charset="0"/>
              </a:rPr>
              <a:t>are a </a:t>
            </a:r>
            <a:r>
              <a:rPr lang="en-US" sz="1600" b="1" dirty="0" smtClean="0">
                <a:latin typeface="Comic Sans MS" pitchFamily="66" charset="0"/>
              </a:rPr>
              <a:t>mammal</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are </a:t>
            </a:r>
            <a:r>
              <a:rPr lang="en-US" sz="1600" dirty="0" smtClean="0">
                <a:latin typeface="Comic Sans MS" pitchFamily="66" charset="0"/>
              </a:rPr>
              <a:t>born </a:t>
            </a:r>
            <a:r>
              <a:rPr lang="en-US" sz="1600" dirty="0" smtClean="0">
                <a:latin typeface="Comic Sans MS" pitchFamily="66" charset="0"/>
              </a:rPr>
              <a:t>alive, have hair, and breathe air.</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be from 3 feet long to 90 feet long.</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Whales eat plankton, fish</a:t>
            </a:r>
            <a:r>
              <a:rPr lang="en-US" sz="1600" dirty="0" smtClean="0">
                <a:latin typeface="Comic Sans MS" pitchFamily="66" charset="0"/>
              </a:rPr>
              <a:t>, squid, crabs, and shrimp.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Some </a:t>
            </a:r>
            <a:r>
              <a:rPr lang="en-US" sz="1600" dirty="0" smtClean="0">
                <a:latin typeface="Comic Sans MS" pitchFamily="66" charset="0"/>
              </a:rPr>
              <a:t>whales even eat sharks, seals, sea lions, penguins, and even other whales</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Whales sing to talk to other whales.</a:t>
            </a:r>
            <a:endParaRPr lang="en-US" sz="16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431983"/>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Other animals live on whales like barnacles and sea lice.</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A baby whale is called a </a:t>
            </a:r>
            <a:r>
              <a:rPr lang="en-US" sz="1600" b="1" dirty="0" smtClean="0">
                <a:latin typeface="Comic Sans MS" pitchFamily="66" charset="0"/>
              </a:rPr>
              <a:t>calf.</a:t>
            </a:r>
            <a:r>
              <a:rPr lang="en-US" sz="1600" dirty="0" smtClean="0">
                <a:latin typeface="Comic Sans MS" pitchFamily="66" charset="0"/>
              </a:rPr>
              <a: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Whales get in a group to </a:t>
            </a:r>
            <a:r>
              <a:rPr lang="en-US" sz="1600" dirty="0" smtClean="0">
                <a:latin typeface="Comic Sans MS" pitchFamily="66" charset="0"/>
              </a:rPr>
              <a:t>look after calves and feed together.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Whales do not have teeth.</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There are </a:t>
            </a:r>
            <a:r>
              <a:rPr lang="en-US" sz="1600" dirty="0" smtClean="0">
                <a:latin typeface="Comic Sans MS" pitchFamily="66" charset="0"/>
              </a:rPr>
              <a:t>84 </a:t>
            </a:r>
            <a:r>
              <a:rPr lang="en-US" sz="1600" dirty="0" smtClean="0">
                <a:latin typeface="Comic Sans MS" pitchFamily="66" charset="0"/>
              </a:rPr>
              <a:t>different </a:t>
            </a:r>
            <a:r>
              <a:rPr lang="en-US" sz="1600" dirty="0" smtClean="0">
                <a:latin typeface="Comic Sans MS" pitchFamily="66" charset="0"/>
              </a:rPr>
              <a:t>kinds of whales.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Whales live in all oceans and some freshwater rivers.</a:t>
            </a:r>
            <a:endParaRPr lang="en-US" sz="1600" dirty="0" smtClean="0">
              <a:latin typeface="Comic Sans MS" pitchFamily="66" charset="0"/>
            </a:endParaRPr>
          </a:p>
          <a:p>
            <a:endParaRPr lang="en-US" sz="1200" dirty="0" smtClean="0">
              <a:latin typeface="Comic Sans MS" pitchFamily="66" charset="0"/>
            </a:endParaRPr>
          </a:p>
          <a:p>
            <a:endParaRPr lang="en-US" sz="1400" dirty="0" smtClean="0"/>
          </a:p>
          <a:p>
            <a:r>
              <a:rPr lang="en-US" sz="1400" dirty="0">
                <a:latin typeface="Comic Sans MS" pitchFamily="66" charset="0"/>
              </a:rPr>
              <a:t> </a:t>
            </a:r>
          </a:p>
          <a:p>
            <a:endParaRPr lang="en-US" dirty="0"/>
          </a:p>
        </p:txBody>
      </p:sp>
      <p:sp>
        <p:nvSpPr>
          <p:cNvPr id="12" name="Rectangle 11"/>
          <p:cNvSpPr/>
          <p:nvPr/>
        </p:nvSpPr>
        <p:spPr>
          <a:xfrm>
            <a:off x="6019800" y="228600"/>
            <a:ext cx="1742528"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Whale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1200"/>
            <a:ext cx="610094" cy="1066800"/>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6).jpg"/>
          <p:cNvPicPr>
            <a:picLocks noChangeAspect="1"/>
          </p:cNvPicPr>
          <p:nvPr/>
        </p:nvPicPr>
        <p:blipFill>
          <a:blip r:embed="rId5" cstate="print"/>
          <a:stretch>
            <a:fillRect/>
          </a:stretch>
        </p:blipFill>
        <p:spPr>
          <a:xfrm>
            <a:off x="990600" y="5638800"/>
            <a:ext cx="2005013" cy="664901"/>
          </a:xfrm>
          <a:prstGeom prst="rect">
            <a:avLst/>
          </a:prstGeom>
        </p:spPr>
      </p:pic>
      <p:pic>
        <p:nvPicPr>
          <p:cNvPr id="29" name="Picture 28" descr="BlueWhale.png"/>
          <p:cNvPicPr>
            <a:picLocks noChangeAspect="1"/>
          </p:cNvPicPr>
          <p:nvPr/>
        </p:nvPicPr>
        <p:blipFill>
          <a:blip r:embed="rId6" cstate="print"/>
          <a:stretch>
            <a:fillRect/>
          </a:stretch>
        </p:blipFill>
        <p:spPr>
          <a:xfrm>
            <a:off x="4953000" y="304800"/>
            <a:ext cx="1017196" cy="308201"/>
          </a:xfrm>
          <a:prstGeom prst="rect">
            <a:avLst/>
          </a:prstGeom>
        </p:spPr>
      </p:pic>
      <p:pic>
        <p:nvPicPr>
          <p:cNvPr id="30" name="Picture 29" descr="GrayWhale.jpg"/>
          <p:cNvPicPr>
            <a:picLocks noChangeAspect="1"/>
          </p:cNvPicPr>
          <p:nvPr/>
        </p:nvPicPr>
        <p:blipFill>
          <a:blip r:embed="rId7" cstate="print"/>
          <a:stretch>
            <a:fillRect/>
          </a:stretch>
        </p:blipFill>
        <p:spPr>
          <a:xfrm>
            <a:off x="0" y="228600"/>
            <a:ext cx="1066800" cy="623382"/>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whale-4-coloring-page.gif"/>
          <p:cNvPicPr>
            <a:picLocks noChangeAspect="1"/>
          </p:cNvPicPr>
          <p:nvPr/>
        </p:nvPicPr>
        <p:blipFill>
          <a:blip r:embed="rId2" cstate="print"/>
          <a:stretch>
            <a:fillRect/>
          </a:stretch>
        </p:blipFill>
        <p:spPr>
          <a:xfrm>
            <a:off x="1238250" y="1119187"/>
            <a:ext cx="6667500" cy="4619625"/>
          </a:xfrm>
          <a:prstGeom prst="rect">
            <a:avLst/>
          </a:prstGeom>
        </p:spPr>
      </p:pic>
      <p:sp>
        <p:nvSpPr>
          <p:cNvPr id="4" name="TextBox 3"/>
          <p:cNvSpPr txBox="1"/>
          <p:nvPr/>
        </p:nvSpPr>
        <p:spPr>
          <a:xfrm>
            <a:off x="1219200" y="228600"/>
            <a:ext cx="5460021" cy="923330"/>
          </a:xfrm>
          <a:prstGeom prst="rect">
            <a:avLst/>
          </a:prstGeom>
          <a:noFill/>
        </p:spPr>
        <p:txBody>
          <a:bodyPr wrap="none" rtlCol="0">
            <a:spAutoFit/>
          </a:bodyPr>
          <a:lstStyle/>
          <a:p>
            <a:r>
              <a:rPr lang="en-US" sz="5400" u="sng" dirty="0" smtClean="0">
                <a:latin typeface="Boyz R Gross Shadow NF" pitchFamily="18" charset="0"/>
              </a:rPr>
              <a:t>Diagram of the Shark:</a:t>
            </a:r>
            <a:endParaRPr lang="en-US" sz="5400" u="sng" dirty="0">
              <a:latin typeface="Boyz R Gross Shadow NF" pitchFamily="18" charset="0"/>
            </a:endParaRPr>
          </a:p>
        </p:txBody>
      </p:sp>
      <p:sp>
        <p:nvSpPr>
          <p:cNvPr id="7" name="Rounded Rectangle 6"/>
          <p:cNvSpPr/>
          <p:nvPr/>
        </p:nvSpPr>
        <p:spPr>
          <a:xfrm>
            <a:off x="1600200" y="56388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10668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162800" y="6096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324600" y="1447800"/>
            <a:ext cx="2133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762000" y="1752600"/>
            <a:ext cx="838200" cy="304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3276600"/>
            <a:ext cx="1447800" cy="2362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7696200" y="5638800"/>
            <a:ext cx="76200" cy="457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p:cNvCxnSpPr>
          <p:nvPr/>
        </p:nvCxnSpPr>
        <p:spPr>
          <a:xfrm flipH="1">
            <a:off x="7086600" y="2209800"/>
            <a:ext cx="304800" cy="914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467600" y="24384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a:off x="6172200" y="3200400"/>
            <a:ext cx="2057400" cy="990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648200" y="4876800"/>
            <a:ext cx="533400" cy="990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152400"/>
            <a:ext cx="1778436" cy="923330"/>
          </a:xfrm>
          <a:prstGeom prst="rect">
            <a:avLst/>
          </a:prstGeom>
        </p:spPr>
        <p:txBody>
          <a:bodyPr wrap="none">
            <a:spAutoFit/>
          </a:bodyPr>
          <a:lstStyle/>
          <a:p>
            <a:r>
              <a:rPr lang="en-US" sz="5400" u="sng" dirty="0" smtClean="0">
                <a:latin typeface="Boyz R Gross Shadow NF" pitchFamily="18" charset="0"/>
              </a:rPr>
              <a:t>Whales</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124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Whales</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BlueWhale.png"/>
          <p:cNvPicPr>
            <a:picLocks noChangeAspect="1"/>
          </p:cNvPicPr>
          <p:nvPr/>
        </p:nvPicPr>
        <p:blipFill>
          <a:blip r:embed="rId2" cstate="print"/>
          <a:stretch>
            <a:fillRect/>
          </a:stretch>
        </p:blipFill>
        <p:spPr>
          <a:xfrm>
            <a:off x="6237725" y="152400"/>
            <a:ext cx="2906275" cy="880575"/>
          </a:xfrm>
          <a:prstGeom prst="rect">
            <a:avLst/>
          </a:prstGeom>
        </p:spPr>
      </p:pic>
      <p:pic>
        <p:nvPicPr>
          <p:cNvPr id="9" name="Picture 8" descr="GrayWhale.jpg"/>
          <p:cNvPicPr>
            <a:picLocks noChangeAspect="1"/>
          </p:cNvPicPr>
          <p:nvPr/>
        </p:nvPicPr>
        <p:blipFill>
          <a:blip r:embed="rId3" cstate="print"/>
          <a:stretch>
            <a:fillRect/>
          </a:stretch>
        </p:blipFill>
        <p:spPr>
          <a:xfrm>
            <a:off x="0" y="5076908"/>
            <a:ext cx="3048000" cy="1781092"/>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28600"/>
            <a:ext cx="5769208"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Whale:</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rayWhale.jpg"/>
          <p:cNvPicPr>
            <a:picLocks noChangeAspect="1"/>
          </p:cNvPicPr>
          <p:nvPr/>
        </p:nvPicPr>
        <p:blipFill>
          <a:blip r:embed="rId2" cstate="print"/>
          <a:stretch>
            <a:fillRect/>
          </a:stretch>
        </p:blipFill>
        <p:spPr>
          <a:xfrm>
            <a:off x="3429000" y="0"/>
            <a:ext cx="3048000" cy="1781092"/>
          </a:xfrm>
          <a:prstGeom prst="rect">
            <a:avLst/>
          </a:prstGeom>
        </p:spPr>
      </p:pic>
      <p:pic>
        <p:nvPicPr>
          <p:cNvPr id="20" name="Picture 19" descr="boy.jpg"/>
          <p:cNvPicPr>
            <a:picLocks noChangeAspect="1"/>
          </p:cNvPicPr>
          <p:nvPr/>
        </p:nvPicPr>
        <p:blipFill>
          <a:blip r:embed="rId3"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4"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101409" cy="1015663"/>
          </a:xfrm>
          <a:prstGeom prst="rect">
            <a:avLst/>
          </a:prstGeom>
        </p:spPr>
        <p:txBody>
          <a:bodyPr wrap="none">
            <a:spAutoFit/>
          </a:bodyPr>
          <a:lstStyle/>
          <a:p>
            <a:r>
              <a:rPr lang="en-US" sz="6000" u="sng" dirty="0" smtClean="0">
                <a:latin typeface="Boyz R Gross Shadow NF" pitchFamily="18" charset="0"/>
              </a:rPr>
              <a:t>Whales</a:t>
            </a:r>
            <a:r>
              <a:rPr lang="en-US" sz="6000" u="sng" dirty="0" smtClean="0">
                <a:latin typeface="Boyz R Gross Shadow NF" pitchFamily="18" charset="0"/>
              </a:rPr>
              <a:t>:</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5" cstate="print"/>
          <a:stretch>
            <a:fillRect/>
          </a:stretch>
        </p:blipFill>
        <p:spPr>
          <a:xfrm>
            <a:off x="7315200" y="5181600"/>
            <a:ext cx="1583781" cy="1676400"/>
          </a:xfrm>
          <a:prstGeom prst="rect">
            <a:avLst/>
          </a:prstGeom>
        </p:spPr>
      </p:pic>
      <p:pic>
        <p:nvPicPr>
          <p:cNvPr id="23" name="Picture 22" descr="BlueWhale.png"/>
          <p:cNvPicPr>
            <a:picLocks noChangeAspect="1"/>
          </p:cNvPicPr>
          <p:nvPr/>
        </p:nvPicPr>
        <p:blipFill>
          <a:blip r:embed="rId6" cstate="print"/>
          <a:stretch>
            <a:fillRect/>
          </a:stretch>
        </p:blipFill>
        <p:spPr>
          <a:xfrm rot="20614341">
            <a:off x="2274995" y="4507780"/>
            <a:ext cx="2906275" cy="8805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143000"/>
            <a:ext cx="3581400" cy="32004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533400" y="152400"/>
            <a:ext cx="3073277" cy="1292662"/>
          </a:xfrm>
          <a:prstGeom prst="rect">
            <a:avLst/>
          </a:prstGeom>
          <a:noFill/>
        </p:spPr>
        <p:txBody>
          <a:bodyPr wrap="none" rtlCol="0">
            <a:spAutoFit/>
          </a:bodyPr>
          <a:lstStyle/>
          <a:p>
            <a:pPr algn="ctr"/>
            <a:r>
              <a:rPr lang="en-US" sz="5400" dirty="0" smtClean="0">
                <a:latin typeface="Boyz R Gross Shadow NF" pitchFamily="18" charset="0"/>
              </a:rPr>
              <a:t>Photograph:</a:t>
            </a:r>
          </a:p>
          <a:p>
            <a:pPr algn="ctr"/>
            <a:endParaRPr lang="en-US" sz="2400" b="1" dirty="0" smtClean="0">
              <a:latin typeface="the bubble letters" pitchFamily="2" charset="0"/>
            </a:endParaRPr>
          </a:p>
        </p:txBody>
      </p:sp>
      <p:sp>
        <p:nvSpPr>
          <p:cNvPr id="7" name="TextBox 6"/>
          <p:cNvSpPr txBox="1"/>
          <p:nvPr/>
        </p:nvSpPr>
        <p:spPr>
          <a:xfrm>
            <a:off x="6019800" y="-152400"/>
            <a:ext cx="2050561" cy="1107996"/>
          </a:xfrm>
          <a:prstGeom prst="rect">
            <a:avLst/>
          </a:prstGeom>
          <a:noFill/>
        </p:spPr>
        <p:txBody>
          <a:bodyPr wrap="none" rtlCol="0">
            <a:spAutoFit/>
          </a:bodyPr>
          <a:lstStyle/>
          <a:p>
            <a:r>
              <a:rPr lang="en-US" sz="6600" u="sng" dirty="0" smtClean="0">
                <a:latin typeface="Boyz R Gross Shadow NF" pitchFamily="18" charset="0"/>
              </a:rPr>
              <a:t>Graph:</a:t>
            </a:r>
            <a:endParaRPr lang="en-US" sz="6600" u="sng" dirty="0">
              <a:latin typeface="Boyz R Gross Shadow NF" pitchFamily="18" charset="0"/>
            </a:endParaRPr>
          </a:p>
        </p:txBody>
      </p:sp>
      <p:sp>
        <p:nvSpPr>
          <p:cNvPr id="8" name="TextBox 7"/>
          <p:cNvSpPr txBox="1"/>
          <p:nvPr/>
        </p:nvSpPr>
        <p:spPr>
          <a:xfrm>
            <a:off x="4724400" y="762000"/>
            <a:ext cx="4134639" cy="6463308"/>
          </a:xfrm>
          <a:prstGeom prst="rect">
            <a:avLst/>
          </a:prstGeom>
          <a:noFill/>
        </p:spPr>
        <p:txBody>
          <a:bodyPr wrap="square" rtlCol="0">
            <a:spAutoFit/>
          </a:bodyPr>
          <a:lstStyle/>
          <a:p>
            <a:r>
              <a:rPr lang="en-US" dirty="0" smtClean="0">
                <a:latin typeface="Comic Sans MS" pitchFamily="66" charset="0"/>
              </a:rPr>
              <a:t>Question: ___________________________</a:t>
            </a:r>
          </a:p>
          <a:p>
            <a:endParaRPr lang="en-US" dirty="0">
              <a:latin typeface="Comic Sans MS" pitchFamily="66" charset="0"/>
            </a:endParaRPr>
          </a:p>
          <a:p>
            <a:r>
              <a:rPr lang="en-US" dirty="0" smtClean="0">
                <a:latin typeface="Comic Sans MS" pitchFamily="66" charset="0"/>
              </a:rPr>
              <a:t>___________________________</a:t>
            </a: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smtClean="0">
              <a:latin typeface="Comic Sans MS" pitchFamily="66" charset="0"/>
            </a:endParaRPr>
          </a:p>
          <a:p>
            <a:r>
              <a:rPr lang="en-US" dirty="0" smtClean="0">
                <a:latin typeface="Comic Sans MS" pitchFamily="66" charset="0"/>
              </a:rPr>
              <a:t>                        Yes         No</a:t>
            </a:r>
          </a:p>
          <a:p>
            <a:endParaRPr lang="en-US" dirty="0" smtClean="0">
              <a:latin typeface="Comic Sans MS" pitchFamily="66" charset="0"/>
            </a:endParaRPr>
          </a:p>
          <a:p>
            <a:endParaRPr lang="en-US" dirty="0" smtClean="0">
              <a:latin typeface="Comic Sans MS" pitchFamily="66" charset="0"/>
            </a:endParaRPr>
          </a:p>
        </p:txBody>
      </p:sp>
      <p:sp>
        <p:nvSpPr>
          <p:cNvPr id="9" name="Rounded Rectangle 8"/>
          <p:cNvSpPr/>
          <p:nvPr/>
        </p:nvSpPr>
        <p:spPr>
          <a:xfrm>
            <a:off x="304800" y="5181600"/>
            <a:ext cx="3581400" cy="12954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1143000" y="4419600"/>
            <a:ext cx="1939955" cy="830997"/>
          </a:xfrm>
          <a:prstGeom prst="rect">
            <a:avLst/>
          </a:prstGeom>
          <a:noFill/>
        </p:spPr>
        <p:txBody>
          <a:bodyPr wrap="none" rtlCol="0">
            <a:spAutoFit/>
          </a:bodyPr>
          <a:lstStyle/>
          <a:p>
            <a:r>
              <a:rPr lang="en-US" sz="4800" dirty="0" smtClean="0">
                <a:latin typeface="Boyz R Gross Shadow NF" pitchFamily="18" charset="0"/>
              </a:rPr>
              <a:t>Caption:</a:t>
            </a:r>
            <a:endParaRPr lang="en-US" sz="4800" dirty="0">
              <a:latin typeface="Boyz R Gross Shadow NF" pitchFamily="18" charset="0"/>
            </a:endParaRPr>
          </a:p>
        </p:txBody>
      </p:sp>
      <p:sp>
        <p:nvSpPr>
          <p:cNvPr id="12" name="Rectangle 11"/>
          <p:cNvSpPr/>
          <p:nvPr/>
        </p:nvSpPr>
        <p:spPr>
          <a:xfrm>
            <a:off x="6096000" y="2133600"/>
            <a:ext cx="990600" cy="39624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7086600" y="2133600"/>
            <a:ext cx="990600" cy="39624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Connector 14"/>
          <p:cNvCxnSpPr/>
          <p:nvPr/>
        </p:nvCxnSpPr>
        <p:spPr>
          <a:xfrm>
            <a:off x="6096000" y="58674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56388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0" y="53340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5029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47244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0" y="44196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41148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96000" y="38100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3505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6000" y="32004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96000" y="28956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0" y="25908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0" y="2362200"/>
            <a:ext cx="19812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15000" y="2133600"/>
            <a:ext cx="367408" cy="307777"/>
          </a:xfrm>
          <a:prstGeom prst="rect">
            <a:avLst/>
          </a:prstGeom>
          <a:noFill/>
        </p:spPr>
        <p:txBody>
          <a:bodyPr wrap="none" rtlCol="0">
            <a:spAutoFit/>
          </a:bodyPr>
          <a:lstStyle/>
          <a:p>
            <a:r>
              <a:rPr lang="en-US" sz="1400" dirty="0" smtClean="0"/>
              <a:t>14</a:t>
            </a:r>
          </a:p>
        </p:txBody>
      </p:sp>
      <p:sp>
        <p:nvSpPr>
          <p:cNvPr id="29" name="TextBox 28"/>
          <p:cNvSpPr txBox="1"/>
          <p:nvPr/>
        </p:nvSpPr>
        <p:spPr>
          <a:xfrm>
            <a:off x="5715000" y="2362200"/>
            <a:ext cx="367408" cy="307777"/>
          </a:xfrm>
          <a:prstGeom prst="rect">
            <a:avLst/>
          </a:prstGeom>
          <a:noFill/>
        </p:spPr>
        <p:txBody>
          <a:bodyPr wrap="none" rtlCol="0">
            <a:spAutoFit/>
          </a:bodyPr>
          <a:lstStyle/>
          <a:p>
            <a:r>
              <a:rPr lang="en-US" sz="1400" dirty="0" smtClean="0"/>
              <a:t>13</a:t>
            </a:r>
          </a:p>
        </p:txBody>
      </p:sp>
      <p:sp>
        <p:nvSpPr>
          <p:cNvPr id="30" name="TextBox 29"/>
          <p:cNvSpPr txBox="1"/>
          <p:nvPr/>
        </p:nvSpPr>
        <p:spPr>
          <a:xfrm>
            <a:off x="5715000" y="2590800"/>
            <a:ext cx="367408" cy="307777"/>
          </a:xfrm>
          <a:prstGeom prst="rect">
            <a:avLst/>
          </a:prstGeom>
          <a:noFill/>
        </p:spPr>
        <p:txBody>
          <a:bodyPr wrap="none" rtlCol="0">
            <a:spAutoFit/>
          </a:bodyPr>
          <a:lstStyle/>
          <a:p>
            <a:r>
              <a:rPr lang="en-US" sz="1400" dirty="0" smtClean="0"/>
              <a:t>12</a:t>
            </a:r>
          </a:p>
        </p:txBody>
      </p:sp>
      <p:sp>
        <p:nvSpPr>
          <p:cNvPr id="31" name="TextBox 30"/>
          <p:cNvSpPr txBox="1"/>
          <p:nvPr/>
        </p:nvSpPr>
        <p:spPr>
          <a:xfrm>
            <a:off x="5715000" y="2895600"/>
            <a:ext cx="367408" cy="307777"/>
          </a:xfrm>
          <a:prstGeom prst="rect">
            <a:avLst/>
          </a:prstGeom>
          <a:noFill/>
        </p:spPr>
        <p:txBody>
          <a:bodyPr wrap="none" rtlCol="0">
            <a:spAutoFit/>
          </a:bodyPr>
          <a:lstStyle/>
          <a:p>
            <a:r>
              <a:rPr lang="en-US" sz="1400" dirty="0" smtClean="0"/>
              <a:t>11</a:t>
            </a:r>
          </a:p>
        </p:txBody>
      </p:sp>
      <p:sp>
        <p:nvSpPr>
          <p:cNvPr id="32" name="TextBox 31"/>
          <p:cNvSpPr txBox="1"/>
          <p:nvPr/>
        </p:nvSpPr>
        <p:spPr>
          <a:xfrm>
            <a:off x="5715000" y="3200400"/>
            <a:ext cx="367408" cy="307777"/>
          </a:xfrm>
          <a:prstGeom prst="rect">
            <a:avLst/>
          </a:prstGeom>
          <a:noFill/>
        </p:spPr>
        <p:txBody>
          <a:bodyPr wrap="none" rtlCol="0">
            <a:spAutoFit/>
          </a:bodyPr>
          <a:lstStyle/>
          <a:p>
            <a:r>
              <a:rPr lang="en-US" sz="1400" dirty="0" smtClean="0"/>
              <a:t>10</a:t>
            </a:r>
          </a:p>
        </p:txBody>
      </p:sp>
      <p:sp>
        <p:nvSpPr>
          <p:cNvPr id="33" name="TextBox 32"/>
          <p:cNvSpPr txBox="1"/>
          <p:nvPr/>
        </p:nvSpPr>
        <p:spPr>
          <a:xfrm>
            <a:off x="5791200" y="3505200"/>
            <a:ext cx="276038" cy="307777"/>
          </a:xfrm>
          <a:prstGeom prst="rect">
            <a:avLst/>
          </a:prstGeom>
          <a:noFill/>
        </p:spPr>
        <p:txBody>
          <a:bodyPr wrap="none" rtlCol="0">
            <a:spAutoFit/>
          </a:bodyPr>
          <a:lstStyle/>
          <a:p>
            <a:r>
              <a:rPr lang="en-US" sz="1400" dirty="0" smtClean="0"/>
              <a:t>9</a:t>
            </a:r>
          </a:p>
        </p:txBody>
      </p:sp>
      <p:sp>
        <p:nvSpPr>
          <p:cNvPr id="34" name="TextBox 33"/>
          <p:cNvSpPr txBox="1"/>
          <p:nvPr/>
        </p:nvSpPr>
        <p:spPr>
          <a:xfrm>
            <a:off x="5791200" y="3810000"/>
            <a:ext cx="276038" cy="307777"/>
          </a:xfrm>
          <a:prstGeom prst="rect">
            <a:avLst/>
          </a:prstGeom>
          <a:noFill/>
        </p:spPr>
        <p:txBody>
          <a:bodyPr wrap="none" rtlCol="0">
            <a:spAutoFit/>
          </a:bodyPr>
          <a:lstStyle/>
          <a:p>
            <a:r>
              <a:rPr lang="en-US" sz="1400" dirty="0" smtClean="0"/>
              <a:t>8</a:t>
            </a:r>
          </a:p>
        </p:txBody>
      </p:sp>
      <p:sp>
        <p:nvSpPr>
          <p:cNvPr id="35" name="TextBox 34"/>
          <p:cNvSpPr txBox="1"/>
          <p:nvPr/>
        </p:nvSpPr>
        <p:spPr>
          <a:xfrm>
            <a:off x="5791200" y="4114800"/>
            <a:ext cx="276038" cy="307777"/>
          </a:xfrm>
          <a:prstGeom prst="rect">
            <a:avLst/>
          </a:prstGeom>
          <a:noFill/>
        </p:spPr>
        <p:txBody>
          <a:bodyPr wrap="none" rtlCol="0">
            <a:spAutoFit/>
          </a:bodyPr>
          <a:lstStyle/>
          <a:p>
            <a:r>
              <a:rPr lang="en-US" sz="1400" dirty="0" smtClean="0"/>
              <a:t>7</a:t>
            </a:r>
          </a:p>
        </p:txBody>
      </p:sp>
      <p:sp>
        <p:nvSpPr>
          <p:cNvPr id="36" name="TextBox 35"/>
          <p:cNvSpPr txBox="1"/>
          <p:nvPr/>
        </p:nvSpPr>
        <p:spPr>
          <a:xfrm>
            <a:off x="5791200" y="4419600"/>
            <a:ext cx="276038" cy="307777"/>
          </a:xfrm>
          <a:prstGeom prst="rect">
            <a:avLst/>
          </a:prstGeom>
          <a:noFill/>
        </p:spPr>
        <p:txBody>
          <a:bodyPr wrap="none" rtlCol="0">
            <a:spAutoFit/>
          </a:bodyPr>
          <a:lstStyle/>
          <a:p>
            <a:r>
              <a:rPr lang="en-US" sz="1400" dirty="0" smtClean="0"/>
              <a:t>6</a:t>
            </a:r>
          </a:p>
        </p:txBody>
      </p:sp>
      <p:sp>
        <p:nvSpPr>
          <p:cNvPr id="37" name="TextBox 36"/>
          <p:cNvSpPr txBox="1"/>
          <p:nvPr/>
        </p:nvSpPr>
        <p:spPr>
          <a:xfrm>
            <a:off x="5791200" y="4724400"/>
            <a:ext cx="276038" cy="307777"/>
          </a:xfrm>
          <a:prstGeom prst="rect">
            <a:avLst/>
          </a:prstGeom>
          <a:noFill/>
        </p:spPr>
        <p:txBody>
          <a:bodyPr wrap="none" rtlCol="0">
            <a:spAutoFit/>
          </a:bodyPr>
          <a:lstStyle/>
          <a:p>
            <a:r>
              <a:rPr lang="en-US" sz="1400" dirty="0" smtClean="0"/>
              <a:t>5</a:t>
            </a:r>
          </a:p>
        </p:txBody>
      </p:sp>
      <p:sp>
        <p:nvSpPr>
          <p:cNvPr id="38" name="TextBox 37"/>
          <p:cNvSpPr txBox="1"/>
          <p:nvPr/>
        </p:nvSpPr>
        <p:spPr>
          <a:xfrm>
            <a:off x="5791200" y="5029200"/>
            <a:ext cx="276038" cy="307777"/>
          </a:xfrm>
          <a:prstGeom prst="rect">
            <a:avLst/>
          </a:prstGeom>
          <a:noFill/>
        </p:spPr>
        <p:txBody>
          <a:bodyPr wrap="none" rtlCol="0">
            <a:spAutoFit/>
          </a:bodyPr>
          <a:lstStyle/>
          <a:p>
            <a:r>
              <a:rPr lang="en-US" sz="1400" dirty="0" smtClean="0"/>
              <a:t>4</a:t>
            </a:r>
          </a:p>
        </p:txBody>
      </p:sp>
      <p:sp>
        <p:nvSpPr>
          <p:cNvPr id="39" name="TextBox 38"/>
          <p:cNvSpPr txBox="1"/>
          <p:nvPr/>
        </p:nvSpPr>
        <p:spPr>
          <a:xfrm>
            <a:off x="5791200" y="5334000"/>
            <a:ext cx="276038" cy="307777"/>
          </a:xfrm>
          <a:prstGeom prst="rect">
            <a:avLst/>
          </a:prstGeom>
          <a:noFill/>
        </p:spPr>
        <p:txBody>
          <a:bodyPr wrap="none" rtlCol="0">
            <a:spAutoFit/>
          </a:bodyPr>
          <a:lstStyle/>
          <a:p>
            <a:r>
              <a:rPr lang="en-US" sz="1400" dirty="0" smtClean="0"/>
              <a:t>3</a:t>
            </a:r>
          </a:p>
        </p:txBody>
      </p:sp>
      <p:sp>
        <p:nvSpPr>
          <p:cNvPr id="40" name="TextBox 39"/>
          <p:cNvSpPr txBox="1"/>
          <p:nvPr/>
        </p:nvSpPr>
        <p:spPr>
          <a:xfrm>
            <a:off x="5791200" y="5638800"/>
            <a:ext cx="276038" cy="307777"/>
          </a:xfrm>
          <a:prstGeom prst="rect">
            <a:avLst/>
          </a:prstGeom>
          <a:noFill/>
        </p:spPr>
        <p:txBody>
          <a:bodyPr wrap="none" rtlCol="0">
            <a:spAutoFit/>
          </a:bodyPr>
          <a:lstStyle/>
          <a:p>
            <a:r>
              <a:rPr lang="en-US" sz="1400" dirty="0" smtClean="0"/>
              <a:t>2</a:t>
            </a:r>
          </a:p>
        </p:txBody>
      </p:sp>
      <p:sp>
        <p:nvSpPr>
          <p:cNvPr id="41" name="TextBox 40"/>
          <p:cNvSpPr txBox="1"/>
          <p:nvPr/>
        </p:nvSpPr>
        <p:spPr>
          <a:xfrm>
            <a:off x="5791200" y="5867400"/>
            <a:ext cx="276038" cy="307777"/>
          </a:xfrm>
          <a:prstGeom prst="rect">
            <a:avLst/>
          </a:prstGeom>
          <a:noFill/>
        </p:spPr>
        <p:txBody>
          <a:bodyPr wrap="none" rtlCol="0">
            <a:spAutoFit/>
          </a:bodyPr>
          <a:lstStyle/>
          <a:p>
            <a:r>
              <a:rPr lang="en-US" sz="1400" dirty="0" smtClean="0"/>
              <a:t>1</a:t>
            </a:r>
          </a:p>
        </p:txBody>
      </p:sp>
      <p:sp>
        <p:nvSpPr>
          <p:cNvPr id="42" name="Rounded Rectangle 41"/>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ounded Rectangle 42"/>
          <p:cNvSpPr/>
          <p:nvPr/>
        </p:nvSpPr>
        <p:spPr>
          <a:xfrm>
            <a:off x="38862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657600" y="0"/>
            <a:ext cx="1957139" cy="1015663"/>
          </a:xfrm>
          <a:prstGeom prst="rect">
            <a:avLst/>
          </a:prstGeom>
        </p:spPr>
        <p:txBody>
          <a:bodyPr wrap="none">
            <a:spAutoFit/>
          </a:bodyPr>
          <a:lstStyle/>
          <a:p>
            <a:r>
              <a:rPr lang="en-US" sz="6000" u="sng" dirty="0" smtClean="0">
                <a:latin typeface="Boyz R Gross Shadow NF" pitchFamily="18" charset="0"/>
              </a:rPr>
              <a:t>Whales</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BlueWhale.png"/>
          <p:cNvPicPr>
            <a:picLocks noChangeAspect="1"/>
          </p:cNvPicPr>
          <p:nvPr/>
        </p:nvPicPr>
        <p:blipFill>
          <a:blip r:embed="rId2" cstate="print"/>
          <a:stretch>
            <a:fillRect/>
          </a:stretch>
        </p:blipFill>
        <p:spPr>
          <a:xfrm>
            <a:off x="6858000" y="228600"/>
            <a:ext cx="1447800" cy="438671"/>
          </a:xfrm>
          <a:prstGeom prst="rect">
            <a:avLst/>
          </a:prstGeom>
        </p:spPr>
      </p:pic>
      <p:pic>
        <p:nvPicPr>
          <p:cNvPr id="12" name="Picture 11" descr="GrayWhale.jpg"/>
          <p:cNvPicPr>
            <a:picLocks noChangeAspect="1"/>
          </p:cNvPicPr>
          <p:nvPr/>
        </p:nvPicPr>
        <p:blipFill>
          <a:blip r:embed="rId3" cstate="print"/>
          <a:stretch>
            <a:fillRect/>
          </a:stretch>
        </p:blipFill>
        <p:spPr>
          <a:xfrm>
            <a:off x="1371600" y="0"/>
            <a:ext cx="1143000" cy="667909"/>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0"/>
            <a:ext cx="1778436" cy="923330"/>
          </a:xfrm>
          <a:prstGeom prst="rect">
            <a:avLst/>
          </a:prstGeom>
        </p:spPr>
        <p:txBody>
          <a:bodyPr wrap="none">
            <a:spAutoFit/>
          </a:bodyPr>
          <a:lstStyle/>
          <a:p>
            <a:r>
              <a:rPr lang="en-US" sz="5400" u="sng" dirty="0" smtClean="0">
                <a:latin typeface="Boyz R Gross Shadow NF" pitchFamily="18" charset="0"/>
              </a:rPr>
              <a:t>Whales</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BlueWhale.png"/>
          <p:cNvPicPr>
            <a:picLocks noChangeAspect="1"/>
          </p:cNvPicPr>
          <p:nvPr/>
        </p:nvPicPr>
        <p:blipFill>
          <a:blip r:embed="rId2" cstate="print"/>
          <a:stretch>
            <a:fillRect/>
          </a:stretch>
        </p:blipFill>
        <p:spPr>
          <a:xfrm>
            <a:off x="6629400" y="304800"/>
            <a:ext cx="1145827" cy="347175"/>
          </a:xfrm>
          <a:prstGeom prst="rect">
            <a:avLst/>
          </a:prstGeom>
        </p:spPr>
      </p:pic>
      <p:pic>
        <p:nvPicPr>
          <p:cNvPr id="7" name="Picture 6" descr="GrayWhale.jpg"/>
          <p:cNvPicPr>
            <a:picLocks noChangeAspect="1"/>
          </p:cNvPicPr>
          <p:nvPr/>
        </p:nvPicPr>
        <p:blipFill>
          <a:blip r:embed="rId3" cstate="print"/>
          <a:stretch>
            <a:fillRect/>
          </a:stretch>
        </p:blipFill>
        <p:spPr>
          <a:xfrm>
            <a:off x="1600200" y="228600"/>
            <a:ext cx="1066800" cy="623382"/>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1539589" cy="923330"/>
          </a:xfrm>
          <a:prstGeom prst="rect">
            <a:avLst/>
          </a:prstGeom>
        </p:spPr>
        <p:txBody>
          <a:bodyPr wrap="none">
            <a:spAutoFit/>
          </a:bodyPr>
          <a:lstStyle/>
          <a:p>
            <a:r>
              <a:rPr lang="en-US" sz="5400" u="sng" dirty="0" smtClean="0">
                <a:latin typeface="Boyz R Gross Shadow NF" pitchFamily="18" charset="0"/>
              </a:rPr>
              <a:t>Whale</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BlueWhale.png"/>
          <p:cNvPicPr>
            <a:picLocks noChangeAspect="1"/>
          </p:cNvPicPr>
          <p:nvPr/>
        </p:nvPicPr>
        <p:blipFill>
          <a:blip r:embed="rId2" cstate="print"/>
          <a:stretch>
            <a:fillRect/>
          </a:stretch>
        </p:blipFill>
        <p:spPr>
          <a:xfrm>
            <a:off x="2133600" y="6257714"/>
            <a:ext cx="1981200" cy="600286"/>
          </a:xfrm>
          <a:prstGeom prst="rect">
            <a:avLst/>
          </a:prstGeom>
        </p:spPr>
      </p:pic>
      <p:pic>
        <p:nvPicPr>
          <p:cNvPr id="13" name="Picture 12" descr="GrayWhale.jpg"/>
          <p:cNvPicPr>
            <a:picLocks noChangeAspect="1"/>
          </p:cNvPicPr>
          <p:nvPr/>
        </p:nvPicPr>
        <p:blipFill>
          <a:blip r:embed="rId3" cstate="print"/>
          <a:stretch>
            <a:fillRect/>
          </a:stretch>
        </p:blipFill>
        <p:spPr>
          <a:xfrm>
            <a:off x="0" y="5715000"/>
            <a:ext cx="1956027" cy="114300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538" y="152400"/>
            <a:ext cx="7537192"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Whale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hrimp_a02.png"/>
          <p:cNvPicPr>
            <a:picLocks noChangeAspect="1"/>
          </p:cNvPicPr>
          <p:nvPr/>
        </p:nvPicPr>
        <p:blipFill>
          <a:blip r:embed="rId2" cstate="print"/>
          <a:stretch>
            <a:fillRect/>
          </a:stretch>
        </p:blipFill>
        <p:spPr>
          <a:xfrm>
            <a:off x="990600" y="1981200"/>
            <a:ext cx="2432309" cy="2894082"/>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9410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Shrimp</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693866"/>
          </a:xfrm>
          <a:prstGeom prst="rect">
            <a:avLst/>
          </a:prstGeom>
          <a:noFill/>
        </p:spPr>
        <p:txBody>
          <a:bodyPr wrap="square" rtlCol="0">
            <a:spAutoFit/>
          </a:bodyPr>
          <a:lstStyle/>
          <a:p>
            <a:r>
              <a:rPr lang="en-US" sz="1200" dirty="0" smtClean="0">
                <a:latin typeface="Comic Sans MS" pitchFamily="66" charset="0"/>
              </a:rPr>
              <a:t>Shrimp is </a:t>
            </a:r>
            <a:r>
              <a:rPr lang="en-US" sz="1200" dirty="0" smtClean="0">
                <a:latin typeface="Comic Sans MS" pitchFamily="66" charset="0"/>
              </a:rPr>
              <a:t>an animal found in both freshwater and saltwater throughout the world. Like its relatives the lobsters, crabs, and crayfish, the shrimp is a </a:t>
            </a:r>
            <a:r>
              <a:rPr lang="en-US" sz="1200" b="1" dirty="0" smtClean="0">
                <a:latin typeface="Comic Sans MS" pitchFamily="66" charset="0"/>
              </a:rPr>
              <a:t>crustacean</a:t>
            </a:r>
            <a:r>
              <a:rPr lang="en-US" sz="1200" dirty="0" smtClean="0">
                <a:latin typeface="Comic Sans MS" pitchFamily="66" charset="0"/>
              </a:rPr>
              <a:t>. Shrimp are a popular seafood and a valuable commercial item. However, of the more than 1,900 species of shrimp, fewer than 20 are important commercially.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In the United States, the</a:t>
            </a:r>
            <a:r>
              <a:rPr lang="en-US" sz="1200" b="1" dirty="0" smtClean="0">
                <a:latin typeface="Comic Sans MS" pitchFamily="66" charset="0"/>
              </a:rPr>
              <a:t> species </a:t>
            </a:r>
            <a:r>
              <a:rPr lang="en-US" sz="1200" dirty="0" smtClean="0">
                <a:latin typeface="Comic Sans MS" pitchFamily="66" charset="0"/>
              </a:rPr>
              <a:t>that are most important commercially are the white shrimp, the brown shrimp, and the pink shrimp. Most of the shrimp marketed in the United States are bred and raised in large tanks under scientifically controlled conditions. However, some shrimp are still fished in the traditional manner; special nets, called </a:t>
            </a:r>
            <a:r>
              <a:rPr lang="en-US" sz="1200" b="1" dirty="0" smtClean="0">
                <a:latin typeface="Comic Sans MS" pitchFamily="66" charset="0"/>
              </a:rPr>
              <a:t>otter trawls</a:t>
            </a:r>
            <a:r>
              <a:rPr lang="en-US" sz="1200" dirty="0" smtClean="0">
                <a:latin typeface="Comic Sans MS" pitchFamily="66" charset="0"/>
              </a:rPr>
              <a:t>, are used to catch them. Shrimp are marketed chiefly fresh or frozen, but some are canned or dried. The shells are used to make animal feed</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Shrimp are usually found on muddy or sandy bottoms. Some species </a:t>
            </a:r>
            <a:r>
              <a:rPr lang="en-US" sz="1200" b="1" dirty="0" smtClean="0">
                <a:latin typeface="Comic Sans MS" pitchFamily="66" charset="0"/>
              </a:rPr>
              <a:t>burrow</a:t>
            </a:r>
            <a:r>
              <a:rPr lang="en-US" sz="1200" dirty="0" smtClean="0">
                <a:latin typeface="Comic Sans MS" pitchFamily="66" charset="0"/>
              </a:rPr>
              <a:t> in the sand or mud; others burrow into rock and coral crevices. Many of the smaller species live inside sponges. Shrimp live on the river beds and ocean floors around the world, filtering sand and particles in the water. Shrimp are known to stay in schools that contain numerous shrimp individuals, and are able to adapt easily to changes in water </a:t>
            </a:r>
            <a:r>
              <a:rPr lang="en-US" sz="1200" dirty="0" smtClean="0">
                <a:latin typeface="Comic Sans MS" pitchFamily="66" charset="0"/>
              </a:rPr>
              <a:t>conditions. Shrimp </a:t>
            </a:r>
            <a:r>
              <a:rPr lang="en-US" sz="1200" dirty="0" smtClean="0">
                <a:latin typeface="Comic Sans MS" pitchFamily="66" charset="0"/>
              </a:rPr>
              <a:t>eat both plant and animal material.</a:t>
            </a:r>
          </a:p>
          <a:p>
            <a:r>
              <a:rPr lang="en-US" sz="1200" dirty="0" smtClean="0">
                <a:latin typeface="Comic Sans MS" pitchFamily="66" charset="0"/>
              </a:rPr>
              <a:t> </a:t>
            </a: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693319"/>
          </a:xfrm>
          <a:prstGeom prst="rect">
            <a:avLst/>
          </a:prstGeom>
          <a:noFill/>
        </p:spPr>
        <p:txBody>
          <a:bodyPr wrap="square" rtlCol="0">
            <a:spAutoFit/>
          </a:bodyPr>
          <a:lstStyle/>
          <a:p>
            <a:endParaRPr lang="en-US" sz="1200" dirty="0" smtClean="0">
              <a:latin typeface="Comic Sans MS" pitchFamily="66" charset="0"/>
            </a:endParaRPr>
          </a:p>
          <a:p>
            <a:r>
              <a:rPr lang="en-US" sz="1200" dirty="0" smtClean="0">
                <a:latin typeface="Comic Sans MS" pitchFamily="66" charset="0"/>
              </a:rPr>
              <a:t>Shrimp are generally tiny in size, with some species of shrimp being so small that many </a:t>
            </a:r>
            <a:r>
              <a:rPr lang="en-US" sz="1200" dirty="0" smtClean="0">
                <a:latin typeface="Comic Sans MS" pitchFamily="66" charset="0"/>
              </a:rPr>
              <a:t>animals </a:t>
            </a:r>
            <a:r>
              <a:rPr lang="en-US" sz="1200" dirty="0" smtClean="0">
                <a:latin typeface="Comic Sans MS" pitchFamily="66" charset="0"/>
              </a:rPr>
              <a:t>cannot see them. Adult </a:t>
            </a:r>
            <a:r>
              <a:rPr lang="en-US" sz="1200" dirty="0" smtClean="0">
                <a:latin typeface="Comic Sans MS" pitchFamily="66" charset="0"/>
              </a:rPr>
              <a:t>shrimp range in length from less than 1 inch </a:t>
            </a:r>
            <a:r>
              <a:rPr lang="en-US" sz="1200" dirty="0" smtClean="0">
                <a:latin typeface="Comic Sans MS" pitchFamily="66" charset="0"/>
              </a:rPr>
              <a:t>to </a:t>
            </a:r>
            <a:r>
              <a:rPr lang="en-US" sz="1200" dirty="0" smtClean="0">
                <a:latin typeface="Comic Sans MS" pitchFamily="66" charset="0"/>
              </a:rPr>
              <a:t>more than 12 </a:t>
            </a:r>
            <a:r>
              <a:rPr lang="en-US" sz="1200" dirty="0" smtClean="0">
                <a:latin typeface="Comic Sans MS" pitchFamily="66" charset="0"/>
              </a:rPr>
              <a:t>inches, depending </a:t>
            </a:r>
            <a:r>
              <a:rPr lang="en-US" sz="1200" dirty="0" smtClean="0">
                <a:latin typeface="Comic Sans MS" pitchFamily="66" charset="0"/>
              </a:rPr>
              <a:t>on the species. Most of the species caught commercially have an adult length of 3 to 9 </a:t>
            </a:r>
            <a:r>
              <a:rPr lang="en-US" sz="1200" dirty="0" smtClean="0">
                <a:latin typeface="Comic Sans MS" pitchFamily="66" charset="0"/>
              </a:rPr>
              <a:t>inches. </a:t>
            </a:r>
            <a:r>
              <a:rPr lang="en-US" sz="1200" dirty="0" smtClean="0">
                <a:latin typeface="Comic Sans MS" pitchFamily="66" charset="0"/>
              </a:rPr>
              <a:t>Those that are more than 5 inches </a:t>
            </a:r>
            <a:r>
              <a:rPr lang="en-US" sz="1200" dirty="0" smtClean="0">
                <a:latin typeface="Comic Sans MS" pitchFamily="66" charset="0"/>
              </a:rPr>
              <a:t>long </a:t>
            </a:r>
            <a:r>
              <a:rPr lang="en-US" sz="1200" dirty="0" smtClean="0">
                <a:latin typeface="Comic Sans MS" pitchFamily="66" charset="0"/>
              </a:rPr>
              <a:t>are often called jumbo shrimp, or </a:t>
            </a:r>
            <a:r>
              <a:rPr lang="en-US" sz="1200" b="1" dirty="0" smtClean="0">
                <a:latin typeface="Comic Sans MS" pitchFamily="66" charset="0"/>
              </a:rPr>
              <a:t>prawns</a:t>
            </a:r>
            <a:r>
              <a:rPr lang="en-US" sz="1200" dirty="0" smtClean="0">
                <a:latin typeface="Comic Sans MS" pitchFamily="66" charset="0"/>
              </a:rPr>
              <a:t>.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The </a:t>
            </a:r>
            <a:r>
              <a:rPr lang="en-US" sz="1200" dirty="0" smtClean="0">
                <a:latin typeface="Comic Sans MS" pitchFamily="66" charset="0"/>
              </a:rPr>
              <a:t>shrimp's body is long and narrow and slightly </a:t>
            </a:r>
            <a:r>
              <a:rPr lang="en-US" sz="1200" b="1" dirty="0" smtClean="0">
                <a:latin typeface="Comic Sans MS" pitchFamily="66" charset="0"/>
              </a:rPr>
              <a:t>compressed</a:t>
            </a:r>
            <a:r>
              <a:rPr lang="en-US" sz="1200" dirty="0" smtClean="0">
                <a:latin typeface="Comic Sans MS" pitchFamily="66" charset="0"/>
              </a:rPr>
              <a:t> from side to side. It is covered by a </a:t>
            </a:r>
            <a:r>
              <a:rPr lang="en-US" sz="1200" b="1" dirty="0" smtClean="0">
                <a:latin typeface="Comic Sans MS" pitchFamily="66" charset="0"/>
              </a:rPr>
              <a:t>translucent</a:t>
            </a:r>
            <a:r>
              <a:rPr lang="en-US" sz="1200" dirty="0" smtClean="0">
                <a:latin typeface="Comic Sans MS" pitchFamily="66" charset="0"/>
              </a:rPr>
              <a:t> shell called an </a:t>
            </a:r>
            <a:r>
              <a:rPr lang="en-US" sz="1200" b="1" dirty="0" smtClean="0">
                <a:latin typeface="Comic Sans MS" pitchFamily="66" charset="0"/>
              </a:rPr>
              <a:t>exoskeleton</a:t>
            </a:r>
            <a:r>
              <a:rPr lang="en-US" sz="1200" dirty="0" smtClean="0">
                <a:latin typeface="Comic Sans MS" pitchFamily="66" charset="0"/>
              </a:rPr>
              <a:t>. Shrimp periodically </a:t>
            </a:r>
            <a:r>
              <a:rPr lang="en-US" sz="1200" b="1" dirty="0" smtClean="0">
                <a:latin typeface="Comic Sans MS" pitchFamily="66" charset="0"/>
              </a:rPr>
              <a:t>molt</a:t>
            </a:r>
            <a:r>
              <a:rPr lang="en-US" sz="1200" dirty="0" smtClean="0">
                <a:latin typeface="Comic Sans MS" pitchFamily="66" charset="0"/>
              </a:rPr>
              <a:t> (shed their outer covering). Shrimp may be gray, white, pink, brown, or green, often with various markings. Many species can change color to blend with their surroundings</a:t>
            </a:r>
            <a:r>
              <a:rPr lang="en-US" sz="1200" dirty="0" smtClean="0">
                <a:latin typeface="Comic Sans MS" pitchFamily="66" charset="0"/>
              </a:rPr>
              <a:t>.</a:t>
            </a:r>
          </a:p>
          <a:p>
            <a:endParaRPr lang="en-US" sz="1200" dirty="0" smtClean="0">
              <a:latin typeface="Comic Sans MS" pitchFamily="66" charset="0"/>
            </a:endParaRPr>
          </a:p>
          <a:p>
            <a:r>
              <a:rPr lang="en-US" sz="1200" dirty="0">
                <a:latin typeface="Comic Sans MS" pitchFamily="66" charset="0"/>
              </a:rPr>
              <a:t> </a:t>
            </a:r>
          </a:p>
          <a:p>
            <a:endParaRPr lang="en-US" dirty="0"/>
          </a:p>
        </p:txBody>
      </p:sp>
      <p:sp>
        <p:nvSpPr>
          <p:cNvPr id="12" name="Rectangle 11"/>
          <p:cNvSpPr/>
          <p:nvPr/>
        </p:nvSpPr>
        <p:spPr>
          <a:xfrm>
            <a:off x="6019800" y="228600"/>
            <a:ext cx="19410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Shrimp</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 (1).jpg"/>
          <p:cNvPicPr>
            <a:picLocks noChangeAspect="1"/>
          </p:cNvPicPr>
          <p:nvPr/>
        </p:nvPicPr>
        <p:blipFill>
          <a:blip r:embed="rId5" cstate="print"/>
          <a:stretch>
            <a:fillRect/>
          </a:stretch>
        </p:blipFill>
        <p:spPr>
          <a:xfrm>
            <a:off x="1143000" y="5867400"/>
            <a:ext cx="1555076" cy="990600"/>
          </a:xfrm>
          <a:prstGeom prst="rect">
            <a:avLst/>
          </a:prstGeom>
        </p:spPr>
      </p:pic>
      <p:pic>
        <p:nvPicPr>
          <p:cNvPr id="29" name="Picture 28" descr="shrimp_a02.png"/>
          <p:cNvPicPr>
            <a:picLocks noChangeAspect="1"/>
          </p:cNvPicPr>
          <p:nvPr/>
        </p:nvPicPr>
        <p:blipFill>
          <a:blip r:embed="rId6" cstate="print"/>
          <a:stretch>
            <a:fillRect/>
          </a:stretch>
        </p:blipFill>
        <p:spPr>
          <a:xfrm>
            <a:off x="304800" y="0"/>
            <a:ext cx="685800" cy="815999"/>
          </a:xfrm>
          <a:prstGeom prst="rect">
            <a:avLst/>
          </a:prstGeom>
        </p:spPr>
      </p:pic>
      <p:pic>
        <p:nvPicPr>
          <p:cNvPr id="30" name="Picture 29" descr="shrimp_a02.png"/>
          <p:cNvPicPr>
            <a:picLocks noChangeAspect="1"/>
          </p:cNvPicPr>
          <p:nvPr/>
        </p:nvPicPr>
        <p:blipFill>
          <a:blip r:embed="rId6" cstate="print"/>
          <a:stretch>
            <a:fillRect/>
          </a:stretch>
        </p:blipFill>
        <p:spPr>
          <a:xfrm>
            <a:off x="5181600" y="0"/>
            <a:ext cx="685800" cy="815999"/>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9410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Shrimp</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955203"/>
          </a:xfrm>
          <a:prstGeom prst="rect">
            <a:avLst/>
          </a:prstGeom>
          <a:noFill/>
        </p:spPr>
        <p:txBody>
          <a:bodyPr wrap="square" rtlCol="0">
            <a:spAutoFit/>
          </a:bodyPr>
          <a:lstStyle/>
          <a:p>
            <a:r>
              <a:rPr lang="en-US" sz="1200" dirty="0" smtClean="0">
                <a:latin typeface="Comic Sans MS" pitchFamily="66" charset="0"/>
              </a:rPr>
              <a:t>Shrimp is </a:t>
            </a:r>
            <a:r>
              <a:rPr lang="en-US" sz="1200" dirty="0" smtClean="0">
                <a:latin typeface="Comic Sans MS" pitchFamily="66" charset="0"/>
              </a:rPr>
              <a:t>an animal found in both freshwater and saltwater throughout the world. </a:t>
            </a:r>
            <a:r>
              <a:rPr lang="en-US" sz="1200" dirty="0" smtClean="0">
                <a:latin typeface="Comic Sans MS" pitchFamily="66" charset="0"/>
              </a:rPr>
              <a:t>The shrimp </a:t>
            </a:r>
            <a:r>
              <a:rPr lang="en-US" sz="1200" dirty="0" smtClean="0">
                <a:latin typeface="Comic Sans MS" pitchFamily="66" charset="0"/>
              </a:rPr>
              <a:t>is a </a:t>
            </a:r>
            <a:r>
              <a:rPr lang="en-US" sz="1200" b="1" dirty="0" smtClean="0">
                <a:latin typeface="Comic Sans MS" pitchFamily="66" charset="0"/>
              </a:rPr>
              <a:t>crustacean</a:t>
            </a:r>
            <a:r>
              <a:rPr lang="en-US" sz="1200" dirty="0" smtClean="0">
                <a:latin typeface="Comic Sans MS" pitchFamily="66" charset="0"/>
              </a:rPr>
              <a:t>. Shrimp are a popular seafood </a:t>
            </a:r>
            <a:r>
              <a:rPr lang="en-US" sz="1200" dirty="0" smtClean="0">
                <a:latin typeface="Comic Sans MS" pitchFamily="66" charset="0"/>
              </a:rPr>
              <a:t>for people to eat. </a:t>
            </a:r>
            <a:r>
              <a:rPr lang="en-US" sz="1200" dirty="0" smtClean="0">
                <a:latin typeface="Comic Sans MS" pitchFamily="66" charset="0"/>
              </a:rPr>
              <a:t>However</a:t>
            </a:r>
            <a:r>
              <a:rPr lang="en-US" sz="1200" dirty="0" smtClean="0">
                <a:latin typeface="Comic Sans MS" pitchFamily="66" charset="0"/>
              </a:rPr>
              <a:t>, of the more than 1,900 species of shrimp, fewer than 20 are </a:t>
            </a:r>
            <a:r>
              <a:rPr lang="en-US" sz="1200" dirty="0" smtClean="0">
                <a:latin typeface="Comic Sans MS" pitchFamily="66" charset="0"/>
              </a:rPr>
              <a:t>valued by people.</a:t>
            </a:r>
          </a:p>
          <a:p>
            <a:endParaRPr lang="en-US" sz="1200" dirty="0" smtClean="0">
              <a:latin typeface="Comic Sans MS" pitchFamily="66" charset="0"/>
            </a:endParaRPr>
          </a:p>
          <a:p>
            <a:r>
              <a:rPr lang="en-US" sz="1200" dirty="0" smtClean="0">
                <a:latin typeface="Comic Sans MS" pitchFamily="66" charset="0"/>
              </a:rPr>
              <a:t>In the United States, </a:t>
            </a:r>
            <a:r>
              <a:rPr lang="en-US" sz="1200" dirty="0" smtClean="0">
                <a:latin typeface="Comic Sans MS" pitchFamily="66" charset="0"/>
              </a:rPr>
              <a:t>the white </a:t>
            </a:r>
            <a:r>
              <a:rPr lang="en-US" sz="1200" dirty="0" smtClean="0">
                <a:latin typeface="Comic Sans MS" pitchFamily="66" charset="0"/>
              </a:rPr>
              <a:t>shrimp, the brown shrimp, and the pink </a:t>
            </a:r>
            <a:r>
              <a:rPr lang="en-US" sz="1200" dirty="0" smtClean="0">
                <a:latin typeface="Comic Sans MS" pitchFamily="66" charset="0"/>
              </a:rPr>
              <a:t>shrimp are eaten. </a:t>
            </a:r>
            <a:r>
              <a:rPr lang="en-US" sz="1200" dirty="0" smtClean="0">
                <a:latin typeface="Comic Sans MS" pitchFamily="66" charset="0"/>
              </a:rPr>
              <a:t>Most of the shrimp </a:t>
            </a:r>
            <a:r>
              <a:rPr lang="en-US" sz="1200" dirty="0" smtClean="0">
                <a:latin typeface="Comic Sans MS" pitchFamily="66" charset="0"/>
              </a:rPr>
              <a:t>sold  </a:t>
            </a:r>
            <a:r>
              <a:rPr lang="en-US" sz="1200" dirty="0" smtClean="0">
                <a:latin typeface="Comic Sans MS" pitchFamily="66" charset="0"/>
              </a:rPr>
              <a:t>in the United States are bred and raised in large </a:t>
            </a:r>
            <a:r>
              <a:rPr lang="en-US" sz="1200" dirty="0" smtClean="0">
                <a:latin typeface="Comic Sans MS" pitchFamily="66" charset="0"/>
              </a:rPr>
              <a:t>tanks. However</a:t>
            </a:r>
            <a:r>
              <a:rPr lang="en-US" sz="1200" dirty="0" smtClean="0">
                <a:latin typeface="Comic Sans MS" pitchFamily="66" charset="0"/>
              </a:rPr>
              <a:t>, some shrimp are still fished in the traditional manner; special nets, called </a:t>
            </a:r>
            <a:r>
              <a:rPr lang="en-US" sz="1200" b="1" dirty="0" smtClean="0">
                <a:latin typeface="Comic Sans MS" pitchFamily="66" charset="0"/>
              </a:rPr>
              <a:t>otter trawls</a:t>
            </a:r>
            <a:r>
              <a:rPr lang="en-US" sz="1200" dirty="0" smtClean="0">
                <a:latin typeface="Comic Sans MS" pitchFamily="66" charset="0"/>
              </a:rPr>
              <a:t>, are used to catch them. Shrimp </a:t>
            </a:r>
            <a:r>
              <a:rPr lang="en-US" sz="1200" dirty="0" err="1" smtClean="0">
                <a:latin typeface="Comic Sans MS" pitchFamily="66" charset="0"/>
              </a:rPr>
              <a:t>shrimp</a:t>
            </a:r>
            <a:r>
              <a:rPr lang="en-US" sz="1200" dirty="0" smtClean="0">
                <a:latin typeface="Comic Sans MS" pitchFamily="66" charset="0"/>
              </a:rPr>
              <a:t> </a:t>
            </a:r>
            <a:r>
              <a:rPr lang="en-US" sz="1200" dirty="0" smtClean="0">
                <a:latin typeface="Comic Sans MS" pitchFamily="66" charset="0"/>
              </a:rPr>
              <a:t>can be eaten fresh, frozen, canned, or dried. </a:t>
            </a:r>
            <a:r>
              <a:rPr lang="en-US" sz="1200" dirty="0" smtClean="0">
                <a:latin typeface="Comic Sans MS" pitchFamily="66" charset="0"/>
              </a:rPr>
              <a:t>The shrimp shells are </a:t>
            </a:r>
            <a:r>
              <a:rPr lang="en-US" sz="1200" dirty="0" smtClean="0">
                <a:latin typeface="Comic Sans MS" pitchFamily="66" charset="0"/>
              </a:rPr>
              <a:t>used to make animal feed</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Shrimp are usually found on muddy or sandy bottoms. Some species </a:t>
            </a:r>
            <a:r>
              <a:rPr lang="en-US" sz="1200" b="1" dirty="0" smtClean="0">
                <a:latin typeface="Comic Sans MS" pitchFamily="66" charset="0"/>
              </a:rPr>
              <a:t>burrow</a:t>
            </a:r>
            <a:r>
              <a:rPr lang="en-US" sz="1200" dirty="0" smtClean="0">
                <a:latin typeface="Comic Sans MS" pitchFamily="66" charset="0"/>
              </a:rPr>
              <a:t> in the sand or mud; others burrow into rock and coral crevices. Many of the smaller species live inside sponges.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Shrimp </a:t>
            </a:r>
            <a:r>
              <a:rPr lang="en-US" sz="1200" dirty="0" smtClean="0">
                <a:latin typeface="Comic Sans MS" pitchFamily="66" charset="0"/>
              </a:rPr>
              <a:t>are known to stay in </a:t>
            </a:r>
            <a:r>
              <a:rPr lang="en-US" sz="1200" dirty="0" smtClean="0">
                <a:latin typeface="Comic Sans MS" pitchFamily="66" charset="0"/>
              </a:rPr>
              <a:t>a </a:t>
            </a:r>
            <a:r>
              <a:rPr lang="en-US" sz="1200" b="1" dirty="0" smtClean="0">
                <a:latin typeface="Comic Sans MS" pitchFamily="66" charset="0"/>
              </a:rPr>
              <a:t>school </a:t>
            </a:r>
            <a:r>
              <a:rPr lang="en-US" sz="1200" dirty="0" smtClean="0">
                <a:latin typeface="Comic Sans MS" pitchFamily="66" charset="0"/>
              </a:rPr>
              <a:t>of shrimp and </a:t>
            </a:r>
            <a:r>
              <a:rPr lang="en-US" sz="1200" dirty="0" smtClean="0">
                <a:latin typeface="Comic Sans MS" pitchFamily="66" charset="0"/>
              </a:rPr>
              <a:t>are able to adapt easily to changes in water </a:t>
            </a:r>
            <a:r>
              <a:rPr lang="en-US" sz="1200" dirty="0" smtClean="0">
                <a:latin typeface="Comic Sans MS" pitchFamily="66" charset="0"/>
              </a:rPr>
              <a:t>conditions. Shrimp </a:t>
            </a:r>
            <a:r>
              <a:rPr lang="en-US" sz="1200" dirty="0" smtClean="0">
                <a:latin typeface="Comic Sans MS" pitchFamily="66" charset="0"/>
              </a:rPr>
              <a:t>eat both plant and animal material.</a:t>
            </a:r>
          </a:p>
          <a:p>
            <a:r>
              <a:rPr lang="en-US" sz="1200" dirty="0" smtClean="0">
                <a:latin typeface="Comic Sans MS" pitchFamily="66" charset="0"/>
              </a:rPr>
              <a:t> </a:t>
            </a: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508653"/>
          </a:xfrm>
          <a:prstGeom prst="rect">
            <a:avLst/>
          </a:prstGeom>
          <a:noFill/>
        </p:spPr>
        <p:txBody>
          <a:bodyPr wrap="square" rtlCol="0">
            <a:spAutoFit/>
          </a:bodyPr>
          <a:lstStyle/>
          <a:p>
            <a:endParaRPr lang="en-US" sz="1200" dirty="0" smtClean="0">
              <a:latin typeface="Comic Sans MS" pitchFamily="66" charset="0"/>
            </a:endParaRPr>
          </a:p>
          <a:p>
            <a:r>
              <a:rPr lang="en-US" sz="1200" dirty="0" smtClean="0">
                <a:latin typeface="Comic Sans MS" pitchFamily="66" charset="0"/>
              </a:rPr>
              <a:t>Shrimp are generally tiny in size, with some species of shrimp being so small that many </a:t>
            </a:r>
            <a:r>
              <a:rPr lang="en-US" sz="1200" dirty="0" smtClean="0">
                <a:latin typeface="Comic Sans MS" pitchFamily="66" charset="0"/>
              </a:rPr>
              <a:t>animals cannot </a:t>
            </a:r>
            <a:r>
              <a:rPr lang="en-US" sz="1200" dirty="0" smtClean="0">
                <a:latin typeface="Comic Sans MS" pitchFamily="66" charset="0"/>
              </a:rPr>
              <a:t>see them. Adult </a:t>
            </a:r>
            <a:r>
              <a:rPr lang="en-US" sz="1200" dirty="0" smtClean="0">
                <a:latin typeface="Comic Sans MS" pitchFamily="66" charset="0"/>
              </a:rPr>
              <a:t>shrimp range in length from less than 1 inch </a:t>
            </a:r>
            <a:r>
              <a:rPr lang="en-US" sz="1200" dirty="0" smtClean="0">
                <a:latin typeface="Comic Sans MS" pitchFamily="66" charset="0"/>
              </a:rPr>
              <a:t>to </a:t>
            </a:r>
            <a:r>
              <a:rPr lang="en-US" sz="1200" dirty="0" smtClean="0">
                <a:latin typeface="Comic Sans MS" pitchFamily="66" charset="0"/>
              </a:rPr>
              <a:t>more than 12 </a:t>
            </a:r>
            <a:r>
              <a:rPr lang="en-US" sz="1200" dirty="0" smtClean="0">
                <a:latin typeface="Comic Sans MS" pitchFamily="66" charset="0"/>
              </a:rPr>
              <a:t>inches. Most </a:t>
            </a:r>
            <a:r>
              <a:rPr lang="en-US" sz="1200" dirty="0" smtClean="0">
                <a:latin typeface="Comic Sans MS" pitchFamily="66" charset="0"/>
              </a:rPr>
              <a:t>of the </a:t>
            </a:r>
            <a:r>
              <a:rPr lang="en-US" sz="1200" dirty="0" smtClean="0">
                <a:latin typeface="Comic Sans MS" pitchFamily="66" charset="0"/>
              </a:rPr>
              <a:t>shrimp for people to eat have </a:t>
            </a:r>
            <a:r>
              <a:rPr lang="en-US" sz="1200" dirty="0" smtClean="0">
                <a:latin typeface="Comic Sans MS" pitchFamily="66" charset="0"/>
              </a:rPr>
              <a:t>an adult length of 3 to 9 </a:t>
            </a:r>
            <a:r>
              <a:rPr lang="en-US" sz="1200" dirty="0" smtClean="0">
                <a:latin typeface="Comic Sans MS" pitchFamily="66" charset="0"/>
              </a:rPr>
              <a:t>inches. </a:t>
            </a:r>
            <a:r>
              <a:rPr lang="en-US" sz="1200" dirty="0" smtClean="0">
                <a:latin typeface="Comic Sans MS" pitchFamily="66" charset="0"/>
              </a:rPr>
              <a:t>Those that are more than 5 inches </a:t>
            </a:r>
            <a:r>
              <a:rPr lang="en-US" sz="1200" dirty="0" smtClean="0">
                <a:latin typeface="Comic Sans MS" pitchFamily="66" charset="0"/>
              </a:rPr>
              <a:t>long </a:t>
            </a:r>
            <a:r>
              <a:rPr lang="en-US" sz="1200" dirty="0" smtClean="0">
                <a:latin typeface="Comic Sans MS" pitchFamily="66" charset="0"/>
              </a:rPr>
              <a:t>are often called jumbo shrimp, or </a:t>
            </a:r>
            <a:r>
              <a:rPr lang="en-US" sz="1200" b="1" dirty="0" smtClean="0">
                <a:latin typeface="Comic Sans MS" pitchFamily="66" charset="0"/>
              </a:rPr>
              <a:t>prawns</a:t>
            </a:r>
            <a:r>
              <a:rPr lang="en-US" sz="1200" dirty="0" smtClean="0">
                <a:latin typeface="Comic Sans MS" pitchFamily="66" charset="0"/>
              </a:rPr>
              <a:t>.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The </a:t>
            </a:r>
            <a:r>
              <a:rPr lang="en-US" sz="1200" dirty="0" smtClean="0">
                <a:latin typeface="Comic Sans MS" pitchFamily="66" charset="0"/>
              </a:rPr>
              <a:t>shrimp's body is long and </a:t>
            </a:r>
            <a:r>
              <a:rPr lang="en-US" sz="1200" dirty="0" smtClean="0">
                <a:latin typeface="Comic Sans MS" pitchFamily="66" charset="0"/>
              </a:rPr>
              <a:t>narrow. It </a:t>
            </a:r>
            <a:r>
              <a:rPr lang="en-US" sz="1200" dirty="0" smtClean="0">
                <a:latin typeface="Comic Sans MS" pitchFamily="66" charset="0"/>
              </a:rPr>
              <a:t>is covered by a </a:t>
            </a:r>
            <a:r>
              <a:rPr lang="en-US" sz="1200" b="1" dirty="0" smtClean="0">
                <a:latin typeface="Comic Sans MS" pitchFamily="66" charset="0"/>
              </a:rPr>
              <a:t>translucent</a:t>
            </a:r>
            <a:r>
              <a:rPr lang="en-US" sz="1200" dirty="0" smtClean="0">
                <a:latin typeface="Comic Sans MS" pitchFamily="66" charset="0"/>
              </a:rPr>
              <a:t> shell called an </a:t>
            </a:r>
            <a:r>
              <a:rPr lang="en-US" sz="1200" b="1" dirty="0" smtClean="0">
                <a:latin typeface="Comic Sans MS" pitchFamily="66" charset="0"/>
              </a:rPr>
              <a:t>exoskeleton</a:t>
            </a:r>
            <a:r>
              <a:rPr lang="en-US" sz="1200" dirty="0" smtClean="0">
                <a:latin typeface="Comic Sans MS" pitchFamily="66" charset="0"/>
              </a:rPr>
              <a:t>. Shrimp periodically </a:t>
            </a:r>
            <a:r>
              <a:rPr lang="en-US" sz="1200" b="1" dirty="0" smtClean="0">
                <a:latin typeface="Comic Sans MS" pitchFamily="66" charset="0"/>
              </a:rPr>
              <a:t>molt</a:t>
            </a:r>
            <a:r>
              <a:rPr lang="en-US" sz="1200" dirty="0" smtClean="0">
                <a:latin typeface="Comic Sans MS" pitchFamily="66" charset="0"/>
              </a:rPr>
              <a:t> (shed their outer covering). Shrimp may be gray, white, pink, brown, or green, often with various markings. Many species can change color to blend with their surroundings</a:t>
            </a:r>
            <a:r>
              <a:rPr lang="en-US" sz="1200" dirty="0" smtClean="0">
                <a:latin typeface="Comic Sans MS" pitchFamily="66" charset="0"/>
              </a:rPr>
              <a:t>.</a:t>
            </a:r>
          </a:p>
          <a:p>
            <a:endParaRPr lang="en-US" sz="1200" dirty="0" smtClean="0">
              <a:latin typeface="Comic Sans MS" pitchFamily="66" charset="0"/>
            </a:endParaRPr>
          </a:p>
          <a:p>
            <a:r>
              <a:rPr lang="en-US" sz="1200" dirty="0">
                <a:latin typeface="Comic Sans MS" pitchFamily="66" charset="0"/>
              </a:rPr>
              <a:t> </a:t>
            </a:r>
          </a:p>
          <a:p>
            <a:endParaRPr lang="en-US" dirty="0"/>
          </a:p>
        </p:txBody>
      </p:sp>
      <p:sp>
        <p:nvSpPr>
          <p:cNvPr id="12" name="Rectangle 11"/>
          <p:cNvSpPr/>
          <p:nvPr/>
        </p:nvSpPr>
        <p:spPr>
          <a:xfrm>
            <a:off x="6019800" y="228600"/>
            <a:ext cx="19410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Shrimp</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 (1).jpg"/>
          <p:cNvPicPr>
            <a:picLocks noChangeAspect="1"/>
          </p:cNvPicPr>
          <p:nvPr/>
        </p:nvPicPr>
        <p:blipFill>
          <a:blip r:embed="rId5" cstate="print"/>
          <a:stretch>
            <a:fillRect/>
          </a:stretch>
        </p:blipFill>
        <p:spPr>
          <a:xfrm>
            <a:off x="1143000" y="5867400"/>
            <a:ext cx="1555076" cy="990600"/>
          </a:xfrm>
          <a:prstGeom prst="rect">
            <a:avLst/>
          </a:prstGeom>
        </p:spPr>
      </p:pic>
      <p:pic>
        <p:nvPicPr>
          <p:cNvPr id="29" name="Picture 28" descr="shrimp_a02.png"/>
          <p:cNvPicPr>
            <a:picLocks noChangeAspect="1"/>
          </p:cNvPicPr>
          <p:nvPr/>
        </p:nvPicPr>
        <p:blipFill>
          <a:blip r:embed="rId6" cstate="print"/>
          <a:stretch>
            <a:fillRect/>
          </a:stretch>
        </p:blipFill>
        <p:spPr>
          <a:xfrm>
            <a:off x="304800" y="0"/>
            <a:ext cx="685800" cy="815999"/>
          </a:xfrm>
          <a:prstGeom prst="rect">
            <a:avLst/>
          </a:prstGeom>
        </p:spPr>
      </p:pic>
      <p:pic>
        <p:nvPicPr>
          <p:cNvPr id="30" name="Picture 29" descr="shrimp_a02.png"/>
          <p:cNvPicPr>
            <a:picLocks noChangeAspect="1"/>
          </p:cNvPicPr>
          <p:nvPr/>
        </p:nvPicPr>
        <p:blipFill>
          <a:blip r:embed="rId6" cstate="print"/>
          <a:stretch>
            <a:fillRect/>
          </a:stretch>
        </p:blipFill>
        <p:spPr>
          <a:xfrm>
            <a:off x="5181600" y="0"/>
            <a:ext cx="685800" cy="815999"/>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9410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Shrimp</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570756"/>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Shrimp live in fresh water and salt water.</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shrimp </a:t>
            </a:r>
            <a:r>
              <a:rPr lang="en-US" sz="1600" dirty="0" smtClean="0">
                <a:latin typeface="Comic Sans MS" pitchFamily="66" charset="0"/>
              </a:rPr>
              <a:t>is a </a:t>
            </a:r>
            <a:r>
              <a:rPr lang="en-US" sz="1600" b="1" dirty="0" smtClean="0">
                <a:latin typeface="Comic Sans MS" pitchFamily="66" charset="0"/>
              </a:rPr>
              <a:t>crustacean</a:t>
            </a:r>
            <a:r>
              <a:rPr lang="en-US" sz="1600" dirty="0" smtClean="0">
                <a:latin typeface="Comic Sans MS" pitchFamily="66" charset="0"/>
              </a:rPr>
              <a: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People and other fish love to eat shrimp.</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a:t>
            </a:r>
            <a:r>
              <a:rPr lang="en-US" sz="1600" dirty="0" smtClean="0">
                <a:latin typeface="Comic Sans MS" pitchFamily="66" charset="0"/>
              </a:rPr>
              <a:t>he white </a:t>
            </a:r>
            <a:r>
              <a:rPr lang="en-US" sz="1600" dirty="0" smtClean="0">
                <a:latin typeface="Comic Sans MS" pitchFamily="66" charset="0"/>
              </a:rPr>
              <a:t>shrimp, the brown shrimp, and the pink </a:t>
            </a:r>
            <a:r>
              <a:rPr lang="en-US" sz="1600" dirty="0" smtClean="0">
                <a:latin typeface="Comic Sans MS" pitchFamily="66" charset="0"/>
              </a:rPr>
              <a:t>shrimp are eaten by people.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Shrimp can be grown in tanks by people.</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Some shrimp are fished </a:t>
            </a:r>
            <a:r>
              <a:rPr lang="en-US" sz="1600" dirty="0" smtClean="0">
                <a:latin typeface="Comic Sans MS" pitchFamily="66" charset="0"/>
              </a:rPr>
              <a:t>with special nets </a:t>
            </a:r>
            <a:r>
              <a:rPr lang="en-US" sz="1600" dirty="0" smtClean="0">
                <a:latin typeface="Comic Sans MS" pitchFamily="66" charset="0"/>
              </a:rPr>
              <a:t>called </a:t>
            </a:r>
            <a:r>
              <a:rPr lang="en-US" sz="1600" b="1" dirty="0" smtClean="0">
                <a:latin typeface="Comic Sans MS" pitchFamily="66" charset="0"/>
              </a:rPr>
              <a:t>otter </a:t>
            </a:r>
            <a:r>
              <a:rPr lang="en-US" sz="1600" b="1" dirty="0" smtClean="0">
                <a:latin typeface="Comic Sans MS" pitchFamily="66" charset="0"/>
              </a:rPr>
              <a:t>trawls</a:t>
            </a:r>
            <a:r>
              <a:rPr lang="en-US" sz="1600" dirty="0" smtClean="0">
                <a:latin typeface="Comic Sans MS" pitchFamily="66" charset="0"/>
              </a:rPr>
              <a:t>.</a:t>
            </a:r>
            <a:r>
              <a:rPr lang="en-US" sz="1600" dirty="0" smtClean="0">
                <a:latin typeface="Comic Sans MS" pitchFamily="66" charset="0"/>
              </a:rPr>
              <a:t>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Shrimp </a:t>
            </a:r>
            <a:r>
              <a:rPr lang="en-US" sz="1600" dirty="0" smtClean="0">
                <a:latin typeface="Comic Sans MS" pitchFamily="66" charset="0"/>
              </a:rPr>
              <a:t>can be eaten fresh, frozen, canned, or dried.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shrimp shells are </a:t>
            </a:r>
            <a:r>
              <a:rPr lang="en-US" sz="1600" dirty="0" smtClean="0">
                <a:latin typeface="Comic Sans MS" pitchFamily="66" charset="0"/>
              </a:rPr>
              <a:t>used to make animal feed</a:t>
            </a:r>
            <a:r>
              <a:rPr lang="en-US" sz="1600" dirty="0" smtClean="0">
                <a:latin typeface="Comic Sans MS" pitchFamily="66" charset="0"/>
              </a:rPr>
              <a:t>.</a:t>
            </a:r>
          </a:p>
          <a:p>
            <a:r>
              <a:rPr lang="en-US" sz="1200" dirty="0" smtClean="0">
                <a:latin typeface="Comic Sans MS" pitchFamily="66" charset="0"/>
              </a:rPr>
              <a:t> </a:t>
            </a: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478423"/>
          </a:xfrm>
          <a:prstGeom prst="rect">
            <a:avLst/>
          </a:prstGeom>
          <a:noFill/>
        </p:spPr>
        <p:txBody>
          <a:bodyPr wrap="square" rtlCol="0">
            <a:spAutoFit/>
          </a:bodyPr>
          <a:lstStyle/>
          <a:p>
            <a:pPr>
              <a:buFont typeface="Courier New" pitchFamily="49" charset="0"/>
              <a:buChar char="o"/>
            </a:pPr>
            <a:r>
              <a:rPr lang="en-US" sz="1400" dirty="0" smtClean="0">
                <a:latin typeface="Comic Sans MS" pitchFamily="66" charset="0"/>
              </a:rPr>
              <a:t>Shrimp </a:t>
            </a:r>
            <a:r>
              <a:rPr lang="en-US" sz="1400" dirty="0" smtClean="0">
                <a:latin typeface="Comic Sans MS" pitchFamily="66" charset="0"/>
              </a:rPr>
              <a:t>are usually found on muddy or sandy bottoms. Some live in sponges.</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Shrimp stay in a big group called a school of shrimp.</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Shrimp eat both plant and animal material.</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Shrimp can be 1 inch to 12 inches long.</a:t>
            </a:r>
            <a:endParaRPr lang="en-US" sz="1400" dirty="0" smtClean="0">
              <a:latin typeface="Comic Sans MS" pitchFamily="66" charset="0"/>
            </a:endParaRP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Shrimp longer than 5 inches are called </a:t>
            </a:r>
            <a:r>
              <a:rPr lang="en-US" sz="1400" dirty="0" smtClean="0">
                <a:latin typeface="Comic Sans MS" pitchFamily="66" charset="0"/>
              </a:rPr>
              <a:t>jumbo shrimp, or </a:t>
            </a:r>
            <a:r>
              <a:rPr lang="en-US" sz="1400" b="1" dirty="0" smtClean="0">
                <a:latin typeface="Comic Sans MS" pitchFamily="66" charset="0"/>
              </a:rPr>
              <a:t>prawns</a:t>
            </a:r>
            <a:r>
              <a:rPr lang="en-US" sz="1400" dirty="0" smtClean="0">
                <a:latin typeface="Comic Sans MS" pitchFamily="66" charset="0"/>
              </a:rPr>
              <a:t>. </a:t>
            </a:r>
            <a:endParaRPr lang="en-US" sz="1400" dirty="0" smtClean="0">
              <a:latin typeface="Comic Sans MS" pitchFamily="66" charset="0"/>
            </a:endParaRP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 </a:t>
            </a:r>
            <a:r>
              <a:rPr lang="en-US" sz="1400" dirty="0" smtClean="0">
                <a:latin typeface="Comic Sans MS" pitchFamily="66" charset="0"/>
              </a:rPr>
              <a:t>shrimp's body is long and </a:t>
            </a:r>
            <a:r>
              <a:rPr lang="en-US" sz="1400" dirty="0" smtClean="0">
                <a:latin typeface="Comic Sans MS" pitchFamily="66" charset="0"/>
              </a:rPr>
              <a:t>narrow.</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 It </a:t>
            </a:r>
            <a:r>
              <a:rPr lang="en-US" sz="1400" dirty="0" smtClean="0">
                <a:latin typeface="Comic Sans MS" pitchFamily="66" charset="0"/>
              </a:rPr>
              <a:t>is covered by a </a:t>
            </a:r>
            <a:r>
              <a:rPr lang="en-US" sz="1400" dirty="0" smtClean="0">
                <a:latin typeface="Comic Sans MS" pitchFamily="66" charset="0"/>
              </a:rPr>
              <a:t>clear </a:t>
            </a:r>
            <a:r>
              <a:rPr lang="en-US" sz="1400" dirty="0" smtClean="0">
                <a:latin typeface="Comic Sans MS" pitchFamily="66" charset="0"/>
              </a:rPr>
              <a:t>shell </a:t>
            </a:r>
            <a:r>
              <a:rPr lang="en-US" sz="1400" dirty="0" smtClean="0">
                <a:latin typeface="Comic Sans MS" pitchFamily="66" charset="0"/>
              </a:rPr>
              <a:t>called an </a:t>
            </a:r>
            <a:r>
              <a:rPr lang="en-US" sz="1400" b="1" dirty="0" smtClean="0">
                <a:latin typeface="Comic Sans MS" pitchFamily="66" charset="0"/>
              </a:rPr>
              <a:t>exoskeleton</a:t>
            </a:r>
            <a:r>
              <a:rPr lang="en-US" sz="1400" dirty="0" smtClean="0">
                <a:latin typeface="Comic Sans MS" pitchFamily="66" charset="0"/>
              </a:rPr>
              <a:t>. </a:t>
            </a:r>
            <a:endParaRPr lang="en-US" sz="1400" dirty="0" smtClean="0">
              <a:latin typeface="Comic Sans MS" pitchFamily="66" charset="0"/>
            </a:endParaRP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Shrimp shed their shell (molt).</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Shrimp </a:t>
            </a:r>
            <a:r>
              <a:rPr lang="en-US" sz="1400" dirty="0" smtClean="0">
                <a:latin typeface="Comic Sans MS" pitchFamily="66" charset="0"/>
              </a:rPr>
              <a:t>may be gray, white, pink, brown, or </a:t>
            </a:r>
            <a:r>
              <a:rPr lang="en-US" sz="1400" dirty="0" smtClean="0">
                <a:latin typeface="Comic Sans MS" pitchFamily="66" charset="0"/>
              </a:rPr>
              <a:t>green. </a:t>
            </a:r>
            <a:r>
              <a:rPr lang="en-US" sz="1400" dirty="0" smtClean="0">
                <a:latin typeface="Comic Sans MS" pitchFamily="66" charset="0"/>
              </a:rPr>
              <a:t>Some shrimp can change colors.</a:t>
            </a:r>
            <a:endParaRPr lang="en-US" sz="1400" dirty="0" smtClean="0">
              <a:latin typeface="Comic Sans MS" pitchFamily="66" charset="0"/>
            </a:endParaRPr>
          </a:p>
          <a:p>
            <a:endParaRPr lang="en-US" sz="1200" dirty="0" smtClean="0">
              <a:latin typeface="Comic Sans MS" pitchFamily="66" charset="0"/>
            </a:endParaRPr>
          </a:p>
          <a:p>
            <a:r>
              <a:rPr lang="en-US" sz="1200" dirty="0">
                <a:latin typeface="Comic Sans MS" pitchFamily="66" charset="0"/>
              </a:rPr>
              <a:t> </a:t>
            </a:r>
          </a:p>
          <a:p>
            <a:endParaRPr lang="en-US" dirty="0"/>
          </a:p>
        </p:txBody>
      </p:sp>
      <p:sp>
        <p:nvSpPr>
          <p:cNvPr id="12" name="Rectangle 11"/>
          <p:cNvSpPr/>
          <p:nvPr/>
        </p:nvSpPr>
        <p:spPr>
          <a:xfrm>
            <a:off x="6019800" y="228600"/>
            <a:ext cx="19410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Shrimp</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 (1).jpg"/>
          <p:cNvPicPr>
            <a:picLocks noChangeAspect="1"/>
          </p:cNvPicPr>
          <p:nvPr/>
        </p:nvPicPr>
        <p:blipFill>
          <a:blip r:embed="rId5" cstate="print"/>
          <a:stretch>
            <a:fillRect/>
          </a:stretch>
        </p:blipFill>
        <p:spPr>
          <a:xfrm>
            <a:off x="1143000" y="5867400"/>
            <a:ext cx="1555076" cy="990600"/>
          </a:xfrm>
          <a:prstGeom prst="rect">
            <a:avLst/>
          </a:prstGeom>
        </p:spPr>
      </p:pic>
      <p:pic>
        <p:nvPicPr>
          <p:cNvPr id="29" name="Picture 28" descr="shrimp_a02.png"/>
          <p:cNvPicPr>
            <a:picLocks noChangeAspect="1"/>
          </p:cNvPicPr>
          <p:nvPr/>
        </p:nvPicPr>
        <p:blipFill>
          <a:blip r:embed="rId6" cstate="print"/>
          <a:stretch>
            <a:fillRect/>
          </a:stretch>
        </p:blipFill>
        <p:spPr>
          <a:xfrm>
            <a:off x="304800" y="0"/>
            <a:ext cx="685800" cy="815999"/>
          </a:xfrm>
          <a:prstGeom prst="rect">
            <a:avLst/>
          </a:prstGeom>
        </p:spPr>
      </p:pic>
      <p:pic>
        <p:nvPicPr>
          <p:cNvPr id="30" name="Picture 29" descr="shrimp_a02.png"/>
          <p:cNvPicPr>
            <a:picLocks noChangeAspect="1"/>
          </p:cNvPicPr>
          <p:nvPr/>
        </p:nvPicPr>
        <p:blipFill>
          <a:blip r:embed="rId6" cstate="print"/>
          <a:stretch>
            <a:fillRect/>
          </a:stretch>
        </p:blipFill>
        <p:spPr>
          <a:xfrm>
            <a:off x="5181600" y="0"/>
            <a:ext cx="685800" cy="815999"/>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how-to-draw-a-shrimp-step-7_1_000000060715_5.jpg"/>
          <p:cNvPicPr>
            <a:picLocks noChangeAspect="1"/>
          </p:cNvPicPr>
          <p:nvPr/>
        </p:nvPicPr>
        <p:blipFill>
          <a:blip r:embed="rId2" cstate="print"/>
          <a:stretch>
            <a:fillRect/>
          </a:stretch>
        </p:blipFill>
        <p:spPr>
          <a:xfrm>
            <a:off x="1219200" y="1371600"/>
            <a:ext cx="6553200" cy="4761310"/>
          </a:xfrm>
          <a:prstGeom prst="rect">
            <a:avLst/>
          </a:prstGeom>
        </p:spPr>
      </p:pic>
      <p:sp>
        <p:nvSpPr>
          <p:cNvPr id="4" name="TextBox 3"/>
          <p:cNvSpPr txBox="1"/>
          <p:nvPr/>
        </p:nvSpPr>
        <p:spPr>
          <a:xfrm>
            <a:off x="1828800" y="228600"/>
            <a:ext cx="5701433"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Shrimp:</a:t>
            </a:r>
            <a:endParaRPr lang="en-US" sz="5400" u="sng" dirty="0">
              <a:latin typeface="Boyz R Gross Shadow NF" pitchFamily="18" charset="0"/>
            </a:endParaRPr>
          </a:p>
        </p:txBody>
      </p:sp>
      <p:sp>
        <p:nvSpPr>
          <p:cNvPr id="7" name="Rounded Rectangle 6"/>
          <p:cNvSpPr/>
          <p:nvPr/>
        </p:nvSpPr>
        <p:spPr>
          <a:xfrm>
            <a:off x="1676400" y="57912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34290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248400" y="57150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7162800" y="4572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4114800" y="9906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2057400" y="3048000"/>
            <a:ext cx="6858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95600" y="5029200"/>
            <a:ext cx="3048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191000" y="1752600"/>
            <a:ext cx="6858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705600" y="4038600"/>
            <a:ext cx="457200" cy="990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791200" y="1143000"/>
            <a:ext cx="304800" cy="990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1"/>
          </p:cNvCxnSpPr>
          <p:nvPr/>
        </p:nvCxnSpPr>
        <p:spPr>
          <a:xfrm flipH="1" flipV="1">
            <a:off x="5334000" y="5486400"/>
            <a:ext cx="914400" cy="609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152400"/>
            <a:ext cx="1838196" cy="923330"/>
          </a:xfrm>
          <a:prstGeom prst="rect">
            <a:avLst/>
          </a:prstGeom>
        </p:spPr>
        <p:txBody>
          <a:bodyPr wrap="none">
            <a:spAutoFit/>
          </a:bodyPr>
          <a:lstStyle/>
          <a:p>
            <a:r>
              <a:rPr lang="en-US" sz="5400" u="sng" dirty="0" smtClean="0">
                <a:latin typeface="Boyz R Gross Shadow NF" pitchFamily="18" charset="0"/>
              </a:rPr>
              <a:t>Shrimp</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1596784" cy="923330"/>
          </a:xfrm>
          <a:prstGeom prst="rect">
            <a:avLst/>
          </a:prstGeom>
        </p:spPr>
        <p:txBody>
          <a:bodyPr wrap="none">
            <a:spAutoFit/>
          </a:bodyPr>
          <a:lstStyle/>
          <a:p>
            <a:r>
              <a:rPr lang="en-US" sz="5400" u="sng" dirty="0" smtClean="0">
                <a:latin typeface="Boyz R Gross Shadow NF" pitchFamily="18" charset="0"/>
              </a:rPr>
              <a:t>Shark</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hark.png"/>
          <p:cNvPicPr>
            <a:picLocks noChangeAspect="1"/>
          </p:cNvPicPr>
          <p:nvPr/>
        </p:nvPicPr>
        <p:blipFill>
          <a:blip r:embed="rId2" cstate="print"/>
          <a:stretch>
            <a:fillRect/>
          </a:stretch>
        </p:blipFill>
        <p:spPr>
          <a:xfrm flipH="1">
            <a:off x="0" y="5321805"/>
            <a:ext cx="2297658" cy="1536195"/>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124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Shrimp</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shrimp_a02.png"/>
          <p:cNvPicPr>
            <a:picLocks noChangeAspect="1"/>
          </p:cNvPicPr>
          <p:nvPr/>
        </p:nvPicPr>
        <p:blipFill>
          <a:blip r:embed="rId2" cstate="print"/>
          <a:stretch>
            <a:fillRect/>
          </a:stretch>
        </p:blipFill>
        <p:spPr>
          <a:xfrm>
            <a:off x="0" y="4319336"/>
            <a:ext cx="2133600" cy="2538664"/>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067815"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Shrimp:</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167260" cy="1015663"/>
          </a:xfrm>
          <a:prstGeom prst="rect">
            <a:avLst/>
          </a:prstGeom>
        </p:spPr>
        <p:txBody>
          <a:bodyPr wrap="none">
            <a:spAutoFit/>
          </a:bodyPr>
          <a:lstStyle/>
          <a:p>
            <a:r>
              <a:rPr lang="en-US" sz="6000" u="sng" dirty="0" smtClean="0">
                <a:latin typeface="Boyz R Gross Shadow NF" pitchFamily="18" charset="0"/>
              </a:rPr>
              <a:t>Shrimp:</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shrimp_a02.png"/>
          <p:cNvPicPr>
            <a:picLocks noChangeAspect="1"/>
          </p:cNvPicPr>
          <p:nvPr/>
        </p:nvPicPr>
        <p:blipFill>
          <a:blip r:embed="rId5" cstate="print"/>
          <a:stretch>
            <a:fillRect/>
          </a:stretch>
        </p:blipFill>
        <p:spPr>
          <a:xfrm>
            <a:off x="2438400" y="4495800"/>
            <a:ext cx="1676400" cy="1994664"/>
          </a:xfrm>
          <a:prstGeom prst="rect">
            <a:avLst/>
          </a:prstGeom>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276600" y="0"/>
            <a:ext cx="2022990" cy="1015663"/>
          </a:xfrm>
          <a:prstGeom prst="rect">
            <a:avLst/>
          </a:prstGeom>
        </p:spPr>
        <p:txBody>
          <a:bodyPr wrap="none">
            <a:spAutoFit/>
          </a:bodyPr>
          <a:lstStyle/>
          <a:p>
            <a:r>
              <a:rPr lang="en-US" sz="6000" u="sng" dirty="0" smtClean="0">
                <a:latin typeface="Boyz R Gross Shadow NF" pitchFamily="18" charset="0"/>
              </a:rPr>
              <a:t>Shrimp</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hrimp_a02.png"/>
          <p:cNvPicPr>
            <a:picLocks noChangeAspect="1"/>
          </p:cNvPicPr>
          <p:nvPr/>
        </p:nvPicPr>
        <p:blipFill>
          <a:blip r:embed="rId2" cstate="print"/>
          <a:stretch>
            <a:fillRect/>
          </a:stretch>
        </p:blipFill>
        <p:spPr>
          <a:xfrm>
            <a:off x="1371600" y="0"/>
            <a:ext cx="576375" cy="685800"/>
          </a:xfrm>
          <a:prstGeom prst="rect">
            <a:avLst/>
          </a:prstGeom>
        </p:spPr>
      </p:pic>
      <p:pic>
        <p:nvPicPr>
          <p:cNvPr id="12" name="Picture 11" descr="shrimp_a02.png"/>
          <p:cNvPicPr>
            <a:picLocks noChangeAspect="1"/>
          </p:cNvPicPr>
          <p:nvPr/>
        </p:nvPicPr>
        <p:blipFill>
          <a:blip r:embed="rId2" cstate="print"/>
          <a:stretch>
            <a:fillRect/>
          </a:stretch>
        </p:blipFill>
        <p:spPr>
          <a:xfrm>
            <a:off x="6934200" y="0"/>
            <a:ext cx="576375" cy="685800"/>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0"/>
            <a:ext cx="1838196" cy="923330"/>
          </a:xfrm>
          <a:prstGeom prst="rect">
            <a:avLst/>
          </a:prstGeom>
        </p:spPr>
        <p:txBody>
          <a:bodyPr wrap="none">
            <a:spAutoFit/>
          </a:bodyPr>
          <a:lstStyle/>
          <a:p>
            <a:r>
              <a:rPr lang="en-US" sz="5400" u="sng" dirty="0" smtClean="0">
                <a:latin typeface="Boyz R Gross Shadow NF" pitchFamily="18" charset="0"/>
              </a:rPr>
              <a:t>Shrimp</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shrimp_a02.png"/>
          <p:cNvPicPr>
            <a:picLocks noChangeAspect="1"/>
          </p:cNvPicPr>
          <p:nvPr/>
        </p:nvPicPr>
        <p:blipFill>
          <a:blip r:embed="rId2" cstate="print"/>
          <a:stretch>
            <a:fillRect/>
          </a:stretch>
        </p:blipFill>
        <p:spPr>
          <a:xfrm>
            <a:off x="1371600" y="0"/>
            <a:ext cx="576375" cy="685800"/>
          </a:xfrm>
          <a:prstGeom prst="rect">
            <a:avLst/>
          </a:prstGeom>
        </p:spPr>
      </p:pic>
      <p:pic>
        <p:nvPicPr>
          <p:cNvPr id="7" name="Picture 6" descr="shrimp_a02.png"/>
          <p:cNvPicPr>
            <a:picLocks noChangeAspect="1"/>
          </p:cNvPicPr>
          <p:nvPr/>
        </p:nvPicPr>
        <p:blipFill>
          <a:blip r:embed="rId2" cstate="print"/>
          <a:stretch>
            <a:fillRect/>
          </a:stretch>
        </p:blipFill>
        <p:spPr>
          <a:xfrm>
            <a:off x="7010400" y="0"/>
            <a:ext cx="576375" cy="685800"/>
          </a:xfrm>
          <a:prstGeom prst="rect">
            <a:avLst/>
          </a:prstGeo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1838196" cy="923330"/>
          </a:xfrm>
          <a:prstGeom prst="rect">
            <a:avLst/>
          </a:prstGeom>
        </p:spPr>
        <p:txBody>
          <a:bodyPr wrap="none">
            <a:spAutoFit/>
          </a:bodyPr>
          <a:lstStyle/>
          <a:p>
            <a:r>
              <a:rPr lang="en-US" sz="5400" u="sng" dirty="0" smtClean="0">
                <a:latin typeface="Boyz R Gross Shadow NF" pitchFamily="18" charset="0"/>
              </a:rPr>
              <a:t>Shrimp</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hrimp_a02.png"/>
          <p:cNvPicPr>
            <a:picLocks noChangeAspect="1"/>
          </p:cNvPicPr>
          <p:nvPr/>
        </p:nvPicPr>
        <p:blipFill>
          <a:blip r:embed="rId2" cstate="print"/>
          <a:stretch>
            <a:fillRect/>
          </a:stretch>
        </p:blipFill>
        <p:spPr>
          <a:xfrm>
            <a:off x="0" y="4954001"/>
            <a:ext cx="1600200" cy="1903999"/>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562" y="152400"/>
            <a:ext cx="7869142"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Shrimp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 (11).jpg"/>
          <p:cNvPicPr>
            <a:picLocks noChangeAspect="1"/>
          </p:cNvPicPr>
          <p:nvPr/>
        </p:nvPicPr>
        <p:blipFill>
          <a:blip r:embed="rId2" cstate="print"/>
          <a:stretch>
            <a:fillRect/>
          </a:stretch>
        </p:blipFill>
        <p:spPr>
          <a:xfrm>
            <a:off x="533400" y="2667000"/>
            <a:ext cx="3300413" cy="1676400"/>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72863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Giant Squid</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185761"/>
          </a:xfrm>
          <a:prstGeom prst="rect">
            <a:avLst/>
          </a:prstGeom>
          <a:noFill/>
        </p:spPr>
        <p:txBody>
          <a:bodyPr wrap="square" rtlCol="0">
            <a:spAutoFit/>
          </a:bodyPr>
          <a:lstStyle/>
          <a:p>
            <a:r>
              <a:rPr lang="en-US" sz="1200" dirty="0" smtClean="0">
                <a:latin typeface="Comic Sans MS" pitchFamily="66" charset="0"/>
              </a:rPr>
              <a:t>The giant squid is massive and when full grown can be at least 33 </a:t>
            </a:r>
            <a:r>
              <a:rPr lang="en-US" sz="1200" dirty="0" smtClean="0">
                <a:latin typeface="Comic Sans MS" pitchFamily="66" charset="0"/>
              </a:rPr>
              <a:t>feet long</a:t>
            </a:r>
            <a:r>
              <a:rPr lang="en-US" sz="1200" dirty="0" smtClean="0">
                <a:latin typeface="Comic Sans MS" pitchFamily="66" charset="0"/>
              </a:rPr>
              <a:t>. </a:t>
            </a:r>
            <a:r>
              <a:rPr lang="en-US" sz="1200" dirty="0" smtClean="0">
                <a:latin typeface="Comic Sans MS" pitchFamily="66" charset="0"/>
              </a:rPr>
              <a:t>A giant squid would reach the water if held from the top of an Olympic diving </a:t>
            </a:r>
            <a:r>
              <a:rPr lang="en-US" sz="1200" dirty="0" smtClean="0">
                <a:latin typeface="Comic Sans MS" pitchFamily="66" charset="0"/>
              </a:rPr>
              <a:t>platform! </a:t>
            </a:r>
            <a:r>
              <a:rPr lang="en-US" sz="1200" dirty="0" smtClean="0">
                <a:latin typeface="Comic Sans MS" pitchFamily="66" charset="0"/>
              </a:rPr>
              <a:t>These </a:t>
            </a:r>
            <a:r>
              <a:rPr lang="en-US" sz="1200" dirty="0" smtClean="0">
                <a:latin typeface="Comic Sans MS" pitchFamily="66" charset="0"/>
              </a:rPr>
              <a:t>mysterious eight-armed creatures are rarely seen by humans. Most of what we know about them comes from finding them washed up on beaches. </a:t>
            </a:r>
            <a:r>
              <a:rPr lang="en-US" sz="1200" dirty="0" smtClean="0">
                <a:latin typeface="Comic Sans MS" pitchFamily="66" charset="0"/>
              </a:rPr>
              <a:t>Giant squid can weigh about 440 </a:t>
            </a:r>
            <a:r>
              <a:rPr lang="en-US" sz="1200" dirty="0" smtClean="0">
                <a:latin typeface="Comic Sans MS" pitchFamily="66" charset="0"/>
              </a:rPr>
              <a:t>pounds. </a:t>
            </a:r>
            <a:r>
              <a:rPr lang="en-US" sz="1200" dirty="0" smtClean="0">
                <a:latin typeface="Comic Sans MS" pitchFamily="66" charset="0"/>
              </a:rPr>
              <a:t>The </a:t>
            </a:r>
            <a:r>
              <a:rPr lang="en-US" sz="1200" dirty="0" smtClean="0">
                <a:latin typeface="Comic Sans MS" pitchFamily="66" charset="0"/>
              </a:rPr>
              <a:t>largest of these hard-to-find giants ever found measured 59 feet </a:t>
            </a:r>
            <a:r>
              <a:rPr lang="en-US" sz="1200" dirty="0" smtClean="0">
                <a:latin typeface="Comic Sans MS" pitchFamily="66" charset="0"/>
              </a:rPr>
              <a:t>in </a:t>
            </a:r>
            <a:r>
              <a:rPr lang="en-US" sz="1200" dirty="0" smtClean="0">
                <a:latin typeface="Comic Sans MS" pitchFamily="66" charset="0"/>
              </a:rPr>
              <a:t>length and weighed nearly a ton (900 kilograms).</a:t>
            </a:r>
          </a:p>
          <a:p>
            <a:r>
              <a:rPr lang="en-US" sz="1200" dirty="0" smtClean="0">
                <a:latin typeface="Comic Sans MS" pitchFamily="66" charset="0"/>
              </a:rPr>
              <a:t> </a:t>
            </a:r>
          </a:p>
          <a:p>
            <a:r>
              <a:rPr lang="en-US" sz="1200" dirty="0" smtClean="0">
                <a:latin typeface="Comic Sans MS" pitchFamily="66" charset="0"/>
              </a:rPr>
              <a:t>More recently, in 2004 researchers in Japan took the first </a:t>
            </a:r>
            <a:r>
              <a:rPr lang="en-US" sz="1200" b="1" dirty="0" smtClean="0">
                <a:latin typeface="Comic Sans MS" pitchFamily="66" charset="0"/>
              </a:rPr>
              <a:t>images</a:t>
            </a:r>
            <a:r>
              <a:rPr lang="en-US" sz="1200" dirty="0" smtClean="0">
                <a:latin typeface="Comic Sans MS" pitchFamily="66" charset="0"/>
              </a:rPr>
              <a:t> ever of a live giant squid. And in late 2006, scientists with Japan's National Science Museum caught and brought to the surface a live 24-foot </a:t>
            </a:r>
            <a:r>
              <a:rPr lang="en-US" sz="1200" dirty="0" smtClean="0">
                <a:latin typeface="Comic Sans MS" pitchFamily="66" charset="0"/>
              </a:rPr>
              <a:t>female </a:t>
            </a:r>
            <a:r>
              <a:rPr lang="en-US" sz="1200" dirty="0" smtClean="0">
                <a:latin typeface="Comic Sans MS" pitchFamily="66" charset="0"/>
              </a:rPr>
              <a:t>giant squid.</a:t>
            </a:r>
          </a:p>
          <a:p>
            <a:r>
              <a:rPr lang="en-US" sz="1200" dirty="0" smtClean="0">
                <a:latin typeface="Comic Sans MS" pitchFamily="66" charset="0"/>
              </a:rPr>
              <a:t> </a:t>
            </a:r>
          </a:p>
          <a:p>
            <a:r>
              <a:rPr lang="en-US" sz="1200" dirty="0" smtClean="0">
                <a:latin typeface="Comic Sans MS" pitchFamily="66" charset="0"/>
              </a:rPr>
              <a:t>Giant squid, along with their cousin, the colossal squid, have beach ball size </a:t>
            </a:r>
            <a:r>
              <a:rPr lang="en-US" sz="1200" dirty="0" smtClean="0">
                <a:latin typeface="Comic Sans MS" pitchFamily="66" charset="0"/>
              </a:rPr>
              <a:t>eyes with no eyelids! </a:t>
            </a:r>
            <a:r>
              <a:rPr lang="en-US" sz="1200" dirty="0" smtClean="0">
                <a:latin typeface="Comic Sans MS" pitchFamily="66" charset="0"/>
              </a:rPr>
              <a:t>Their eyes are the largest eyes in the animal kingdom and are about 10 inches </a:t>
            </a:r>
            <a:r>
              <a:rPr lang="en-US" sz="1200" dirty="0" smtClean="0">
                <a:latin typeface="Comic Sans MS" pitchFamily="66" charset="0"/>
              </a:rPr>
              <a:t>in </a:t>
            </a:r>
            <a:r>
              <a:rPr lang="en-US" sz="1200" dirty="0" smtClean="0">
                <a:latin typeface="Comic Sans MS" pitchFamily="66" charset="0"/>
              </a:rPr>
              <a:t>diameter. Their big eyes help them see better underwater! They are able to spy objects in dark depths where most other animals would see nothing</a:t>
            </a:r>
            <a:r>
              <a:rPr lang="en-US" sz="1200" dirty="0" smtClean="0">
                <a:latin typeface="Comic Sans MS" pitchFamily="66" charset="0"/>
              </a:rPr>
              <a:t>.</a:t>
            </a:r>
          </a:p>
          <a:p>
            <a:endParaRPr lang="en-US" sz="1400" dirty="0">
              <a:latin typeface="Comic Sans MS" pitchFamily="66" charset="0"/>
            </a:endParaRPr>
          </a:p>
        </p:txBody>
      </p:sp>
      <p:sp>
        <p:nvSpPr>
          <p:cNvPr id="11" name="TextBox 10"/>
          <p:cNvSpPr txBox="1"/>
          <p:nvPr/>
        </p:nvSpPr>
        <p:spPr>
          <a:xfrm>
            <a:off x="4800600" y="838200"/>
            <a:ext cx="4114800" cy="4370427"/>
          </a:xfrm>
          <a:prstGeom prst="rect">
            <a:avLst/>
          </a:prstGeom>
          <a:noFill/>
        </p:spPr>
        <p:txBody>
          <a:bodyPr wrap="square" rtlCol="0">
            <a:spAutoFit/>
          </a:bodyPr>
          <a:lstStyle/>
          <a:p>
            <a:r>
              <a:rPr lang="en-US" sz="1200" dirty="0" smtClean="0">
                <a:latin typeface="Comic Sans MS" pitchFamily="66" charset="0"/>
              </a:rPr>
              <a:t> </a:t>
            </a:r>
            <a:r>
              <a:rPr lang="en-US" sz="1200" dirty="0" smtClean="0">
                <a:latin typeface="Comic Sans MS" pitchFamily="66" charset="0"/>
              </a:rPr>
              <a:t>Like </a:t>
            </a:r>
            <a:r>
              <a:rPr lang="en-US" sz="1200" dirty="0" smtClean="0">
                <a:latin typeface="Comic Sans MS" pitchFamily="66" charset="0"/>
              </a:rPr>
              <a:t>other squid species, they are</a:t>
            </a:r>
            <a:r>
              <a:rPr lang="en-US" sz="1200" b="1" dirty="0" smtClean="0">
                <a:latin typeface="Comic Sans MS" pitchFamily="66" charset="0"/>
              </a:rPr>
              <a:t> invertebrates </a:t>
            </a:r>
            <a:r>
              <a:rPr lang="en-US" sz="1200" dirty="0" smtClean="0">
                <a:latin typeface="Comic Sans MS" pitchFamily="66" charset="0"/>
              </a:rPr>
              <a:t>and they have eight arms and two longer whip-like tentacles that help them bring food to their beak-like mouths. They are</a:t>
            </a:r>
            <a:r>
              <a:rPr lang="en-US" sz="1200" b="1" dirty="0" smtClean="0">
                <a:latin typeface="Comic Sans MS" pitchFamily="66" charset="0"/>
              </a:rPr>
              <a:t> carnivores </a:t>
            </a:r>
            <a:r>
              <a:rPr lang="en-US" sz="1200" dirty="0" smtClean="0">
                <a:latin typeface="Comic Sans MS" pitchFamily="66" charset="0"/>
              </a:rPr>
              <a:t>and their </a:t>
            </a:r>
            <a:r>
              <a:rPr lang="en-US" sz="1200" b="1" dirty="0" smtClean="0">
                <a:latin typeface="Comic Sans MS" pitchFamily="66" charset="0"/>
              </a:rPr>
              <a:t>diet</a:t>
            </a:r>
            <a:r>
              <a:rPr lang="en-US" sz="1200" dirty="0" smtClean="0">
                <a:latin typeface="Comic Sans MS" pitchFamily="66" charset="0"/>
              </a:rPr>
              <a:t> likely consists of fish, shrimp, and other squid, and some suggest they might even attack and eat small whales</a:t>
            </a:r>
            <a:r>
              <a:rPr lang="en-US" sz="1200" dirty="0" smtClean="0">
                <a:latin typeface="Comic Sans MS" pitchFamily="66" charset="0"/>
              </a:rPr>
              <a:t>.</a:t>
            </a:r>
          </a:p>
          <a:p>
            <a:r>
              <a:rPr lang="en-US" sz="1200" dirty="0" smtClean="0">
                <a:latin typeface="Comic Sans MS" pitchFamily="66" charset="0"/>
              </a:rPr>
              <a:t>Large whales try to eat them, but giant </a:t>
            </a:r>
            <a:r>
              <a:rPr lang="en-US" sz="1200" dirty="0" smtClean="0">
                <a:latin typeface="Comic Sans MS" pitchFamily="66" charset="0"/>
              </a:rPr>
              <a:t>squid leave sucker mark scars on mouths of whales as they try to avoid being swallowed.</a:t>
            </a:r>
          </a:p>
          <a:p>
            <a:endParaRPr lang="en-US" sz="1200" dirty="0" smtClean="0">
              <a:latin typeface="Comic Sans MS" pitchFamily="66" charset="0"/>
            </a:endParaRPr>
          </a:p>
          <a:p>
            <a:endParaRPr lang="en-US" sz="1200" dirty="0" smtClean="0">
              <a:latin typeface="Comic Sans MS" pitchFamily="66" charset="0"/>
            </a:endParaRPr>
          </a:p>
          <a:p>
            <a:r>
              <a:rPr lang="en-US" sz="1400" dirty="0" smtClean="0"/>
              <a:t> </a:t>
            </a:r>
            <a:r>
              <a:rPr lang="en-US" sz="1200" dirty="0" smtClean="0">
                <a:latin typeface="Comic Sans MS" pitchFamily="66" charset="0"/>
              </a:rPr>
              <a:t>They </a:t>
            </a:r>
            <a:r>
              <a:rPr lang="en-US" sz="1200" b="1" dirty="0" smtClean="0">
                <a:latin typeface="Comic Sans MS" pitchFamily="66" charset="0"/>
              </a:rPr>
              <a:t>maneuver</a:t>
            </a:r>
            <a:r>
              <a:rPr lang="en-US" sz="1200" dirty="0" smtClean="0">
                <a:latin typeface="Comic Sans MS" pitchFamily="66" charset="0"/>
              </a:rPr>
              <a:t> their massive bodies with fins that seem too small for the rest of their bodies. They use their </a:t>
            </a:r>
            <a:r>
              <a:rPr lang="en-US" sz="1200" b="1" dirty="0" smtClean="0">
                <a:latin typeface="Comic Sans MS" pitchFamily="66" charset="0"/>
              </a:rPr>
              <a:t>funnel</a:t>
            </a:r>
            <a:r>
              <a:rPr lang="en-US" sz="1200" dirty="0" smtClean="0">
                <a:latin typeface="Comic Sans MS" pitchFamily="66" charset="0"/>
              </a:rPr>
              <a:t> as a </a:t>
            </a:r>
            <a:r>
              <a:rPr lang="en-US" sz="1200" b="1" dirty="0" smtClean="0">
                <a:latin typeface="Comic Sans MS" pitchFamily="66" charset="0"/>
              </a:rPr>
              <a:t>propulsion system</a:t>
            </a:r>
            <a:r>
              <a:rPr lang="en-US" sz="1200" dirty="0" smtClean="0">
                <a:latin typeface="Comic Sans MS" pitchFamily="66" charset="0"/>
              </a:rPr>
              <a:t>, drawing water into the </a:t>
            </a:r>
            <a:r>
              <a:rPr lang="en-US" sz="1200" b="1" dirty="0" smtClean="0">
                <a:latin typeface="Comic Sans MS" pitchFamily="66" charset="0"/>
              </a:rPr>
              <a:t>mantle</a:t>
            </a:r>
            <a:r>
              <a:rPr lang="en-US" sz="1200" dirty="0" smtClean="0">
                <a:latin typeface="Comic Sans MS" pitchFamily="66" charset="0"/>
              </a:rPr>
              <a:t>, or main part of the body, and forcing it out the back.</a:t>
            </a:r>
          </a:p>
          <a:p>
            <a:r>
              <a:rPr lang="en-US" sz="1200" dirty="0" smtClean="0">
                <a:latin typeface="Comic Sans MS" pitchFamily="66" charset="0"/>
              </a:rPr>
              <a:t> </a:t>
            </a:r>
          </a:p>
          <a:p>
            <a:r>
              <a:rPr lang="en-US" sz="1200" dirty="0" smtClean="0">
                <a:latin typeface="Comic Sans MS" pitchFamily="66" charset="0"/>
              </a:rPr>
              <a:t>The scientific name for the giant squid is </a:t>
            </a:r>
            <a:r>
              <a:rPr lang="en-US" sz="1200" dirty="0" err="1" smtClean="0">
                <a:latin typeface="Comic Sans MS" pitchFamily="66" charset="0"/>
              </a:rPr>
              <a:t>Architeuthis</a:t>
            </a:r>
            <a:r>
              <a:rPr lang="en-US" sz="1200" dirty="0" smtClean="0">
                <a:latin typeface="Comic Sans MS" pitchFamily="66" charset="0"/>
              </a:rPr>
              <a:t> dux</a:t>
            </a:r>
            <a:r>
              <a:rPr lang="en-US" sz="1200" dirty="0" smtClean="0">
                <a:latin typeface="Comic Sans MS" pitchFamily="66" charset="0"/>
              </a:rPr>
              <a:t>. They can change colors to </a:t>
            </a:r>
            <a:r>
              <a:rPr lang="en-US" sz="1200" b="1" dirty="0" smtClean="0">
                <a:latin typeface="Comic Sans MS" pitchFamily="66" charset="0"/>
              </a:rPr>
              <a:t>camouflage</a:t>
            </a:r>
            <a:r>
              <a:rPr lang="en-US" sz="1200" dirty="0" smtClean="0">
                <a:latin typeface="Comic Sans MS" pitchFamily="66" charset="0"/>
              </a:rPr>
              <a:t> with their surrounding.</a:t>
            </a:r>
            <a:endParaRPr lang="en-US" sz="1200" dirty="0" smtClean="0">
              <a:latin typeface="Comic Sans MS" pitchFamily="66" charset="0"/>
            </a:endParaRP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72863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Giant Squid</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9" name="Picture 28" descr="sperm_whale_vs_giant_squid-111.jpg"/>
          <p:cNvPicPr>
            <a:picLocks noChangeAspect="1"/>
          </p:cNvPicPr>
          <p:nvPr/>
        </p:nvPicPr>
        <p:blipFill>
          <a:blip r:embed="rId5" cstate="print"/>
          <a:stretch>
            <a:fillRect/>
          </a:stretch>
        </p:blipFill>
        <p:spPr>
          <a:xfrm>
            <a:off x="1066800" y="5918779"/>
            <a:ext cx="1676400" cy="939221"/>
          </a:xfrm>
          <a:prstGeom prst="rect">
            <a:avLst/>
          </a:prstGeom>
        </p:spPr>
      </p:pic>
      <p:pic>
        <p:nvPicPr>
          <p:cNvPr id="28" name="Picture 27" descr="download (11).jpg"/>
          <p:cNvPicPr>
            <a:picLocks noChangeAspect="1"/>
          </p:cNvPicPr>
          <p:nvPr/>
        </p:nvPicPr>
        <p:blipFill>
          <a:blip r:embed="rId6" cstate="print"/>
          <a:stretch>
            <a:fillRect/>
          </a:stretch>
        </p:blipFill>
        <p:spPr>
          <a:xfrm>
            <a:off x="152400" y="228600"/>
            <a:ext cx="990600" cy="503162"/>
          </a:xfrm>
          <a:prstGeom prst="rect">
            <a:avLst/>
          </a:prstGeom>
        </p:spPr>
      </p:pic>
      <p:pic>
        <p:nvPicPr>
          <p:cNvPr id="30" name="Picture 29" descr="download (11).jpg"/>
          <p:cNvPicPr>
            <a:picLocks noChangeAspect="1"/>
          </p:cNvPicPr>
          <p:nvPr/>
        </p:nvPicPr>
        <p:blipFill>
          <a:blip r:embed="rId6" cstate="print"/>
          <a:stretch>
            <a:fillRect/>
          </a:stretch>
        </p:blipFill>
        <p:spPr>
          <a:xfrm>
            <a:off x="4953000" y="228600"/>
            <a:ext cx="990600" cy="503162"/>
          </a:xfrm>
          <a:prstGeom prst="rect">
            <a:avLst/>
          </a:prstGeom>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72863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Giant Squid</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32092"/>
          </a:xfrm>
          <a:prstGeom prst="rect">
            <a:avLst/>
          </a:prstGeom>
          <a:noFill/>
        </p:spPr>
        <p:txBody>
          <a:bodyPr wrap="square" rtlCol="0">
            <a:spAutoFit/>
          </a:bodyPr>
          <a:lstStyle/>
          <a:p>
            <a:r>
              <a:rPr lang="en-US" sz="1400" dirty="0" smtClean="0">
                <a:latin typeface="Comic Sans MS" pitchFamily="66" charset="0"/>
              </a:rPr>
              <a:t>The giant squid </a:t>
            </a:r>
            <a:r>
              <a:rPr lang="en-US" sz="1400" dirty="0" smtClean="0">
                <a:latin typeface="Comic Sans MS" pitchFamily="66" charset="0"/>
              </a:rPr>
              <a:t>can </a:t>
            </a:r>
            <a:r>
              <a:rPr lang="en-US" sz="1400" dirty="0" smtClean="0">
                <a:latin typeface="Comic Sans MS" pitchFamily="66" charset="0"/>
              </a:rPr>
              <a:t>be at least 33 </a:t>
            </a:r>
            <a:r>
              <a:rPr lang="en-US" sz="1400" dirty="0" smtClean="0">
                <a:latin typeface="Comic Sans MS" pitchFamily="66" charset="0"/>
              </a:rPr>
              <a:t>feet long</a:t>
            </a:r>
            <a:r>
              <a:rPr lang="en-US" sz="1400" dirty="0" smtClean="0">
                <a:latin typeface="Comic Sans MS" pitchFamily="66" charset="0"/>
              </a:rPr>
              <a:t>. </a:t>
            </a:r>
            <a:r>
              <a:rPr lang="en-US" sz="1400" dirty="0" smtClean="0">
                <a:latin typeface="Comic Sans MS" pitchFamily="66" charset="0"/>
              </a:rPr>
              <a:t>It is very hard to find a giant squid. </a:t>
            </a:r>
            <a:r>
              <a:rPr lang="en-US" sz="1400" dirty="0" smtClean="0">
                <a:latin typeface="Comic Sans MS" pitchFamily="66" charset="0"/>
              </a:rPr>
              <a:t>Most </a:t>
            </a:r>
            <a:r>
              <a:rPr lang="en-US" sz="1400" dirty="0" smtClean="0">
                <a:latin typeface="Comic Sans MS" pitchFamily="66" charset="0"/>
              </a:rPr>
              <a:t>of what we know about them comes from finding them washed up on beaches. </a:t>
            </a:r>
            <a:r>
              <a:rPr lang="en-US" sz="1400" dirty="0" smtClean="0">
                <a:latin typeface="Comic Sans MS" pitchFamily="66" charset="0"/>
              </a:rPr>
              <a:t>Giant squid can weigh about 440 </a:t>
            </a:r>
            <a:r>
              <a:rPr lang="en-US" sz="1400" dirty="0" smtClean="0">
                <a:latin typeface="Comic Sans MS" pitchFamily="66" charset="0"/>
              </a:rPr>
              <a:t>pounds. </a:t>
            </a:r>
            <a:r>
              <a:rPr lang="en-US" sz="1400" dirty="0" smtClean="0">
                <a:latin typeface="Comic Sans MS" pitchFamily="66" charset="0"/>
              </a:rPr>
              <a:t>The </a:t>
            </a:r>
            <a:r>
              <a:rPr lang="en-US" sz="1400" dirty="0" smtClean="0">
                <a:latin typeface="Comic Sans MS" pitchFamily="66" charset="0"/>
              </a:rPr>
              <a:t>largest </a:t>
            </a:r>
            <a:r>
              <a:rPr lang="en-US" sz="1400" dirty="0" smtClean="0">
                <a:latin typeface="Comic Sans MS" pitchFamily="66" charset="0"/>
              </a:rPr>
              <a:t>squid ever </a:t>
            </a:r>
            <a:r>
              <a:rPr lang="en-US" sz="1400" dirty="0" smtClean="0">
                <a:latin typeface="Comic Sans MS" pitchFamily="66" charset="0"/>
              </a:rPr>
              <a:t>found measured 59 feet </a:t>
            </a:r>
            <a:r>
              <a:rPr lang="en-US" sz="1400" dirty="0" smtClean="0">
                <a:latin typeface="Comic Sans MS" pitchFamily="66" charset="0"/>
              </a:rPr>
              <a:t>in </a:t>
            </a:r>
            <a:r>
              <a:rPr lang="en-US" sz="1400" dirty="0" smtClean="0">
                <a:latin typeface="Comic Sans MS" pitchFamily="66" charset="0"/>
              </a:rPr>
              <a:t>length and weighed nearly a ton (900 kilograms).</a:t>
            </a:r>
          </a:p>
          <a:p>
            <a:r>
              <a:rPr lang="en-US" sz="1400" dirty="0" smtClean="0">
                <a:latin typeface="Comic Sans MS" pitchFamily="66" charset="0"/>
              </a:rPr>
              <a:t> </a:t>
            </a:r>
          </a:p>
          <a:p>
            <a:r>
              <a:rPr lang="en-US" sz="1400" dirty="0" smtClean="0">
                <a:latin typeface="Comic Sans MS" pitchFamily="66" charset="0"/>
              </a:rPr>
              <a:t>In 2004 </a:t>
            </a:r>
            <a:r>
              <a:rPr lang="en-US" sz="1400" dirty="0" smtClean="0">
                <a:latin typeface="Comic Sans MS" pitchFamily="66" charset="0"/>
              </a:rPr>
              <a:t>researchers in Japan took the first </a:t>
            </a:r>
            <a:r>
              <a:rPr lang="en-US" sz="1400" b="1" dirty="0" smtClean="0">
                <a:latin typeface="Comic Sans MS" pitchFamily="66" charset="0"/>
              </a:rPr>
              <a:t>images</a:t>
            </a:r>
            <a:r>
              <a:rPr lang="en-US" sz="1400" dirty="0" smtClean="0">
                <a:latin typeface="Comic Sans MS" pitchFamily="66" charset="0"/>
              </a:rPr>
              <a:t> ever of a live giant squid. And in </a:t>
            </a:r>
            <a:r>
              <a:rPr lang="en-US" sz="1400" dirty="0" smtClean="0">
                <a:latin typeface="Comic Sans MS" pitchFamily="66" charset="0"/>
              </a:rPr>
              <a:t>2006</a:t>
            </a:r>
            <a:r>
              <a:rPr lang="en-US" sz="1400" dirty="0" smtClean="0">
                <a:latin typeface="Comic Sans MS" pitchFamily="66" charset="0"/>
              </a:rPr>
              <a:t>, scientists with Japan's National Science Museum caught and brought to the surface a live 24-foot </a:t>
            </a:r>
            <a:r>
              <a:rPr lang="en-US" sz="1400" dirty="0" smtClean="0">
                <a:latin typeface="Comic Sans MS" pitchFamily="66" charset="0"/>
              </a:rPr>
              <a:t>female </a:t>
            </a:r>
            <a:r>
              <a:rPr lang="en-US" sz="1400" dirty="0" smtClean="0">
                <a:latin typeface="Comic Sans MS" pitchFamily="66" charset="0"/>
              </a:rPr>
              <a:t>giant squid.</a:t>
            </a:r>
          </a:p>
          <a:p>
            <a:r>
              <a:rPr lang="en-US" sz="1400" dirty="0" smtClean="0">
                <a:latin typeface="Comic Sans MS" pitchFamily="66" charset="0"/>
              </a:rPr>
              <a:t> </a:t>
            </a:r>
          </a:p>
          <a:p>
            <a:r>
              <a:rPr lang="en-US" sz="1400" dirty="0" smtClean="0">
                <a:latin typeface="Comic Sans MS" pitchFamily="66" charset="0"/>
              </a:rPr>
              <a:t>Giant squid, along with their cousin, the colossal squid, have beach ball size </a:t>
            </a:r>
            <a:r>
              <a:rPr lang="en-US" sz="1400" dirty="0" smtClean="0">
                <a:latin typeface="Comic Sans MS" pitchFamily="66" charset="0"/>
              </a:rPr>
              <a:t>eyes with no eyelids! </a:t>
            </a:r>
            <a:r>
              <a:rPr lang="en-US" sz="1400" dirty="0" smtClean="0">
                <a:latin typeface="Comic Sans MS" pitchFamily="66" charset="0"/>
              </a:rPr>
              <a:t>Their eyes are the largest eyes in the animal kingdom and are about 10 inches </a:t>
            </a:r>
            <a:r>
              <a:rPr lang="en-US" sz="1400" dirty="0" smtClean="0">
                <a:latin typeface="Comic Sans MS" pitchFamily="66" charset="0"/>
              </a:rPr>
              <a:t>in </a:t>
            </a:r>
            <a:r>
              <a:rPr lang="en-US" sz="1400" dirty="0" smtClean="0">
                <a:latin typeface="Comic Sans MS" pitchFamily="66" charset="0"/>
              </a:rPr>
              <a:t>diameter. Their big eyes help them see better underwater! They are able to spy objects in dark </a:t>
            </a:r>
            <a:r>
              <a:rPr lang="en-US" sz="1400" dirty="0" smtClean="0">
                <a:latin typeface="Comic Sans MS" pitchFamily="66" charset="0"/>
              </a:rPr>
              <a:t>water where </a:t>
            </a:r>
            <a:r>
              <a:rPr lang="en-US" sz="1400" dirty="0" smtClean="0">
                <a:latin typeface="Comic Sans MS" pitchFamily="66" charset="0"/>
              </a:rPr>
              <a:t>most other animals would see nothing</a:t>
            </a:r>
            <a:r>
              <a:rPr lang="en-US" sz="1400" dirty="0" smtClean="0">
                <a:latin typeface="Comic Sans MS" pitchFamily="66" charset="0"/>
              </a:rPr>
              <a:t>.</a:t>
            </a:r>
          </a:p>
          <a:p>
            <a:endParaRPr lang="en-US" sz="1400" dirty="0">
              <a:latin typeface="Comic Sans MS" pitchFamily="66" charset="0"/>
            </a:endParaRPr>
          </a:p>
        </p:txBody>
      </p:sp>
      <p:sp>
        <p:nvSpPr>
          <p:cNvPr id="11" name="TextBox 10"/>
          <p:cNvSpPr txBox="1"/>
          <p:nvPr/>
        </p:nvSpPr>
        <p:spPr>
          <a:xfrm>
            <a:off x="4800600" y="838200"/>
            <a:ext cx="4114800" cy="5355312"/>
          </a:xfrm>
          <a:prstGeom prst="rect">
            <a:avLst/>
          </a:prstGeom>
          <a:noFill/>
        </p:spPr>
        <p:txBody>
          <a:bodyPr wrap="square" rtlCol="0">
            <a:spAutoFit/>
          </a:bodyPr>
          <a:lstStyle/>
          <a:p>
            <a:r>
              <a:rPr lang="en-US" sz="1400" dirty="0" smtClean="0">
                <a:latin typeface="Comic Sans MS" pitchFamily="66" charset="0"/>
              </a:rPr>
              <a:t> </a:t>
            </a:r>
            <a:r>
              <a:rPr lang="en-US" sz="1400" dirty="0" smtClean="0">
                <a:latin typeface="Comic Sans MS" pitchFamily="66" charset="0"/>
              </a:rPr>
              <a:t>Like </a:t>
            </a:r>
            <a:r>
              <a:rPr lang="en-US" sz="1400" dirty="0" smtClean="0">
                <a:latin typeface="Comic Sans MS" pitchFamily="66" charset="0"/>
              </a:rPr>
              <a:t>other squid species, they are</a:t>
            </a:r>
            <a:r>
              <a:rPr lang="en-US" sz="1400" b="1" dirty="0" smtClean="0">
                <a:latin typeface="Comic Sans MS" pitchFamily="66" charset="0"/>
              </a:rPr>
              <a:t> invertebrates </a:t>
            </a:r>
            <a:r>
              <a:rPr lang="en-US" sz="1400" dirty="0" smtClean="0">
                <a:latin typeface="Comic Sans MS" pitchFamily="66" charset="0"/>
              </a:rPr>
              <a:t>and they have eight arms and two longer whip-like tentacles that help them bring food to their beak-like mouths. They can change colors to </a:t>
            </a:r>
            <a:r>
              <a:rPr lang="en-US" sz="1400" b="1" dirty="0" smtClean="0">
                <a:latin typeface="Comic Sans MS" pitchFamily="66" charset="0"/>
              </a:rPr>
              <a:t>camouflage</a:t>
            </a:r>
            <a:r>
              <a:rPr lang="en-US" sz="1400" dirty="0" smtClean="0">
                <a:latin typeface="Comic Sans MS" pitchFamily="66" charset="0"/>
              </a:rPr>
              <a:t> with their surrounding.</a:t>
            </a:r>
          </a:p>
          <a:p>
            <a:endParaRPr lang="en-US" sz="1400" dirty="0" smtClean="0">
              <a:latin typeface="Comic Sans MS" pitchFamily="66" charset="0"/>
            </a:endParaRPr>
          </a:p>
          <a:p>
            <a:r>
              <a:rPr lang="en-US" sz="1400" dirty="0" smtClean="0">
                <a:latin typeface="Comic Sans MS" pitchFamily="66" charset="0"/>
              </a:rPr>
              <a:t>They </a:t>
            </a:r>
            <a:r>
              <a:rPr lang="en-US" sz="1400" dirty="0" smtClean="0">
                <a:latin typeface="Comic Sans MS" pitchFamily="66" charset="0"/>
              </a:rPr>
              <a:t>are</a:t>
            </a:r>
            <a:r>
              <a:rPr lang="en-US" sz="1400" b="1" dirty="0" smtClean="0">
                <a:latin typeface="Comic Sans MS" pitchFamily="66" charset="0"/>
              </a:rPr>
              <a:t> carnivores </a:t>
            </a:r>
            <a:r>
              <a:rPr lang="en-US" sz="1400" dirty="0" smtClean="0">
                <a:latin typeface="Comic Sans MS" pitchFamily="66" charset="0"/>
              </a:rPr>
              <a:t>and their </a:t>
            </a:r>
            <a:r>
              <a:rPr lang="en-US" sz="1400" b="1" dirty="0" smtClean="0">
                <a:latin typeface="Comic Sans MS" pitchFamily="66" charset="0"/>
              </a:rPr>
              <a:t>diet</a:t>
            </a:r>
            <a:r>
              <a:rPr lang="en-US" sz="1400" dirty="0" smtClean="0">
                <a:latin typeface="Comic Sans MS" pitchFamily="66" charset="0"/>
              </a:rPr>
              <a:t> likely consists of fish, shrimp, and other squid, and </a:t>
            </a:r>
            <a:r>
              <a:rPr lang="en-US" sz="1400" dirty="0" smtClean="0">
                <a:latin typeface="Comic Sans MS" pitchFamily="66" charset="0"/>
              </a:rPr>
              <a:t>sometimes might </a:t>
            </a:r>
            <a:r>
              <a:rPr lang="en-US" sz="1400" dirty="0" smtClean="0">
                <a:latin typeface="Comic Sans MS" pitchFamily="66" charset="0"/>
              </a:rPr>
              <a:t>even attack and eat small whales</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Large whales try to eat them, but giant </a:t>
            </a:r>
            <a:r>
              <a:rPr lang="en-US" sz="1400" dirty="0" smtClean="0">
                <a:latin typeface="Comic Sans MS" pitchFamily="66" charset="0"/>
              </a:rPr>
              <a:t>squid leave sucker mark scars on mouths of whales as they try to avoid being swallowed.</a:t>
            </a:r>
          </a:p>
          <a:p>
            <a:endParaRPr lang="en-US" sz="1400" dirty="0" smtClean="0">
              <a:latin typeface="Comic Sans MS" pitchFamily="66" charset="0"/>
            </a:endParaRPr>
          </a:p>
          <a:p>
            <a:r>
              <a:rPr lang="en-US" sz="1400" dirty="0" smtClean="0">
                <a:latin typeface="Comic Sans MS" pitchFamily="66" charset="0"/>
              </a:rPr>
              <a:t> </a:t>
            </a:r>
            <a:r>
              <a:rPr lang="en-US" sz="1400" dirty="0" smtClean="0">
                <a:latin typeface="Comic Sans MS" pitchFamily="66" charset="0"/>
              </a:rPr>
              <a:t>They move their bodies </a:t>
            </a:r>
            <a:r>
              <a:rPr lang="en-US" sz="1400" dirty="0" smtClean="0">
                <a:latin typeface="Comic Sans MS" pitchFamily="66" charset="0"/>
              </a:rPr>
              <a:t>with fins that seem too small for the rest of their bodies. They use their </a:t>
            </a:r>
            <a:r>
              <a:rPr lang="en-US" sz="1400" b="1" dirty="0" smtClean="0">
                <a:latin typeface="Comic Sans MS" pitchFamily="66" charset="0"/>
              </a:rPr>
              <a:t>funnel</a:t>
            </a:r>
            <a:r>
              <a:rPr lang="en-US" sz="1400" dirty="0" smtClean="0">
                <a:latin typeface="Comic Sans MS" pitchFamily="66" charset="0"/>
              </a:rPr>
              <a:t> </a:t>
            </a:r>
            <a:r>
              <a:rPr lang="en-US" sz="1400" dirty="0" smtClean="0">
                <a:latin typeface="Comic Sans MS" pitchFamily="66" charset="0"/>
              </a:rPr>
              <a:t>to draw </a:t>
            </a:r>
            <a:r>
              <a:rPr lang="en-US" sz="1400" dirty="0" smtClean="0">
                <a:latin typeface="Comic Sans MS" pitchFamily="66" charset="0"/>
              </a:rPr>
              <a:t>water into the </a:t>
            </a:r>
            <a:r>
              <a:rPr lang="en-US" sz="1400" b="1" dirty="0" smtClean="0">
                <a:latin typeface="Comic Sans MS" pitchFamily="66" charset="0"/>
              </a:rPr>
              <a:t>mantle</a:t>
            </a:r>
            <a:r>
              <a:rPr lang="en-US" sz="1400" dirty="0" smtClean="0">
                <a:latin typeface="Comic Sans MS" pitchFamily="66" charset="0"/>
              </a:rPr>
              <a:t>, or main part of the body, and </a:t>
            </a:r>
            <a:r>
              <a:rPr lang="en-US" sz="1400" dirty="0" smtClean="0">
                <a:latin typeface="Comic Sans MS" pitchFamily="66" charset="0"/>
              </a:rPr>
              <a:t>force </a:t>
            </a:r>
            <a:r>
              <a:rPr lang="en-US" sz="1400" dirty="0" smtClean="0">
                <a:latin typeface="Comic Sans MS" pitchFamily="66" charset="0"/>
              </a:rPr>
              <a:t>it out the back.</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72863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Giant Squid</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9" name="Picture 28" descr="sperm_whale_vs_giant_squid-111.jpg"/>
          <p:cNvPicPr>
            <a:picLocks noChangeAspect="1"/>
          </p:cNvPicPr>
          <p:nvPr/>
        </p:nvPicPr>
        <p:blipFill>
          <a:blip r:embed="rId5" cstate="print"/>
          <a:stretch>
            <a:fillRect/>
          </a:stretch>
        </p:blipFill>
        <p:spPr>
          <a:xfrm>
            <a:off x="1066800" y="5918779"/>
            <a:ext cx="1676400" cy="939221"/>
          </a:xfrm>
          <a:prstGeom prst="rect">
            <a:avLst/>
          </a:prstGeom>
        </p:spPr>
      </p:pic>
      <p:pic>
        <p:nvPicPr>
          <p:cNvPr id="28" name="Picture 27" descr="download (11).jpg"/>
          <p:cNvPicPr>
            <a:picLocks noChangeAspect="1"/>
          </p:cNvPicPr>
          <p:nvPr/>
        </p:nvPicPr>
        <p:blipFill>
          <a:blip r:embed="rId6" cstate="print"/>
          <a:stretch>
            <a:fillRect/>
          </a:stretch>
        </p:blipFill>
        <p:spPr>
          <a:xfrm>
            <a:off x="152400" y="228600"/>
            <a:ext cx="990600" cy="503162"/>
          </a:xfrm>
          <a:prstGeom prst="rect">
            <a:avLst/>
          </a:prstGeom>
        </p:spPr>
      </p:pic>
      <p:pic>
        <p:nvPicPr>
          <p:cNvPr id="30" name="Picture 29" descr="download (11).jpg"/>
          <p:cNvPicPr>
            <a:picLocks noChangeAspect="1"/>
          </p:cNvPicPr>
          <p:nvPr/>
        </p:nvPicPr>
        <p:blipFill>
          <a:blip r:embed="rId6" cstate="print"/>
          <a:stretch>
            <a:fillRect/>
          </a:stretch>
        </p:blipFill>
        <p:spPr>
          <a:xfrm>
            <a:off x="4953000" y="228600"/>
            <a:ext cx="990600" cy="5031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0"/>
            <a:ext cx="1821332" cy="707886"/>
          </a:xfrm>
          <a:prstGeom prst="rect">
            <a:avLst/>
          </a:prstGeom>
        </p:spPr>
        <p:txBody>
          <a:bodyPr wrap="none">
            <a:spAutoFit/>
          </a:bodyPr>
          <a:lstStyle/>
          <a:p>
            <a:r>
              <a:rPr lang="en-US" sz="4000" u="sng" dirty="0" smtClean="0">
                <a:latin typeface="Boyz R Gross Shadow NF" pitchFamily="18" charset="0"/>
              </a:rPr>
              <a:t>The Ocean</a:t>
            </a:r>
            <a:endParaRPr lang="en-US" sz="40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28600" y="609600"/>
            <a:ext cx="5638800" cy="6340197"/>
          </a:xfrm>
          <a:prstGeom prst="rect">
            <a:avLst/>
          </a:prstGeom>
          <a:noFill/>
        </p:spPr>
        <p:txBody>
          <a:bodyPr wrap="square" rtlCol="0">
            <a:spAutoFit/>
          </a:bodyPr>
          <a:lstStyle/>
          <a:p>
            <a:r>
              <a:rPr lang="en-US" sz="1400" b="1" dirty="0" smtClean="0">
                <a:solidFill>
                  <a:srgbClr val="0070C0"/>
                </a:solidFill>
                <a:latin typeface="Comic Sans MS" pitchFamily="66" charset="0"/>
              </a:rPr>
              <a:t>HABITAT</a:t>
            </a:r>
            <a:r>
              <a:rPr lang="en-US" sz="1400" b="1" dirty="0" smtClean="0">
                <a:solidFill>
                  <a:srgbClr val="0070C0"/>
                </a:solidFill>
                <a:latin typeface="Comic Sans MS" pitchFamily="66" charset="0"/>
              </a:rPr>
              <a:t>: </a:t>
            </a:r>
            <a:r>
              <a:rPr lang="en-US" sz="1400" dirty="0" smtClean="0"/>
              <a:t>The ocean covers </a:t>
            </a:r>
            <a:r>
              <a:rPr lang="en-US" sz="1400" dirty="0" smtClean="0"/>
              <a:t>about 70% of the earth. It includes five main oceans: the Pacific, Atlantic, Indian, Arctic, and Southern, as well as many smaller Gulfs and Bays. </a:t>
            </a:r>
            <a:r>
              <a:rPr lang="en-US" sz="1400" dirty="0" smtClean="0"/>
              <a:t>There </a:t>
            </a:r>
            <a:r>
              <a:rPr lang="en-US" sz="1400" dirty="0" smtClean="0"/>
              <a:t>is about one cup of salt per gallon of water in the </a:t>
            </a:r>
            <a:r>
              <a:rPr lang="en-US" sz="1400" dirty="0" smtClean="0"/>
              <a:t>ocean. The </a:t>
            </a:r>
            <a:r>
              <a:rPr lang="en-US" sz="1400" dirty="0" smtClean="0"/>
              <a:t>ocean </a:t>
            </a:r>
            <a:r>
              <a:rPr lang="en-US" sz="1400" dirty="0" smtClean="0"/>
              <a:t>has three </a:t>
            </a:r>
            <a:r>
              <a:rPr lang="en-US" sz="1400" dirty="0" smtClean="0"/>
              <a:t>vertical zones. The top layer is called the </a:t>
            </a:r>
            <a:r>
              <a:rPr lang="en-US" sz="1400" b="1" dirty="0" err="1" smtClean="0"/>
              <a:t>euphotic</a:t>
            </a:r>
            <a:r>
              <a:rPr lang="en-US" sz="1400" b="1" dirty="0" smtClean="0"/>
              <a:t> zone</a:t>
            </a:r>
            <a:r>
              <a:rPr lang="en-US" sz="1400" dirty="0" smtClean="0"/>
              <a:t> and it is the area of the ocean where light can penetrate. The next layer is the </a:t>
            </a:r>
            <a:r>
              <a:rPr lang="en-US" sz="1400" b="1" dirty="0" err="1" smtClean="0"/>
              <a:t>disphotic</a:t>
            </a:r>
            <a:r>
              <a:rPr lang="en-US" sz="1400" b="1" dirty="0" smtClean="0"/>
              <a:t> zone</a:t>
            </a:r>
            <a:r>
              <a:rPr lang="en-US" sz="1400" dirty="0" smtClean="0"/>
              <a:t>. This area is too deep for lots of light to reach. Instead, the light here looks like our twilight on land. The deepest part of the ocean is called the </a:t>
            </a:r>
            <a:r>
              <a:rPr lang="en-US" sz="1400" b="1" dirty="0" err="1" smtClean="0"/>
              <a:t>aphotic</a:t>
            </a:r>
            <a:r>
              <a:rPr lang="en-US" sz="1400" b="1" dirty="0" smtClean="0"/>
              <a:t> zone</a:t>
            </a:r>
            <a:r>
              <a:rPr lang="en-US" sz="1400" dirty="0" smtClean="0"/>
              <a:t>, or deep sea. The water here is awfully cold, completely dark, and low in nutritional content. </a:t>
            </a:r>
            <a:endParaRPr lang="en-US" sz="1400" b="1" dirty="0" smtClean="0">
              <a:solidFill>
                <a:srgbClr val="0070C0"/>
              </a:solidFill>
              <a:latin typeface="Comic Sans MS" pitchFamily="66" charset="0"/>
            </a:endParaRPr>
          </a:p>
          <a:p>
            <a:r>
              <a:rPr lang="en-US" sz="1400" b="1" dirty="0" smtClean="0">
                <a:solidFill>
                  <a:srgbClr val="0070C0"/>
                </a:solidFill>
                <a:latin typeface="Comic Sans MS" pitchFamily="66" charset="0"/>
              </a:rPr>
              <a:t>PLANTS</a:t>
            </a:r>
            <a:r>
              <a:rPr lang="en-US" sz="1400" b="1" dirty="0">
                <a:solidFill>
                  <a:srgbClr val="0070C0"/>
                </a:solidFill>
                <a:latin typeface="Comic Sans MS" pitchFamily="66" charset="0"/>
              </a:rPr>
              <a:t>:</a:t>
            </a:r>
            <a:r>
              <a:rPr lang="en-US" sz="1400" dirty="0">
                <a:solidFill>
                  <a:srgbClr val="0070C0"/>
                </a:solidFill>
                <a:latin typeface="Comic Sans MS" pitchFamily="66" charset="0"/>
              </a:rPr>
              <a:t> </a:t>
            </a:r>
            <a:r>
              <a:rPr lang="en-US" sz="1400" dirty="0" smtClean="0"/>
              <a:t> </a:t>
            </a:r>
            <a:r>
              <a:rPr lang="en-US" sz="1400" dirty="0" smtClean="0"/>
              <a:t>Kelp </a:t>
            </a:r>
            <a:r>
              <a:rPr lang="en-US" sz="1400" dirty="0" smtClean="0"/>
              <a:t>is </a:t>
            </a:r>
            <a:r>
              <a:rPr lang="en-US" sz="1400" dirty="0" smtClean="0"/>
              <a:t>an important algae plant </a:t>
            </a:r>
            <a:r>
              <a:rPr lang="en-US" sz="1400" dirty="0" smtClean="0"/>
              <a:t>because it provides shelter and food for a lot of sea creatures. </a:t>
            </a:r>
            <a:r>
              <a:rPr lang="en-US" sz="1400" b="1" dirty="0" smtClean="0"/>
              <a:t>Kelp</a:t>
            </a:r>
            <a:r>
              <a:rPr lang="en-US" sz="1400" dirty="0" smtClean="0"/>
              <a:t> is also used by humans for many products, including toothpaste and ice cream</a:t>
            </a:r>
            <a:r>
              <a:rPr lang="en-US" sz="1400" dirty="0" smtClean="0"/>
              <a:t>. </a:t>
            </a:r>
            <a:r>
              <a:rPr lang="en-US" sz="1400" dirty="0" smtClean="0"/>
              <a:t>Another important marine plant is </a:t>
            </a:r>
            <a:r>
              <a:rPr lang="en-US" sz="1400" b="1" dirty="0" smtClean="0"/>
              <a:t>phytoplankton</a:t>
            </a:r>
            <a:r>
              <a:rPr lang="en-US" sz="1400" dirty="0" smtClean="0"/>
              <a:t>. These are tiny plants that serve as food for many of the ocean creatures from the smallest of fish to large whales. Some scientists estimate that phytoplankton provide the earth with almost half of its oxygen!</a:t>
            </a:r>
            <a:endParaRPr lang="en-US" sz="1400" dirty="0" smtClean="0">
              <a:solidFill>
                <a:srgbClr val="0070C0"/>
              </a:solidFill>
              <a:latin typeface="Comic Sans MS" pitchFamily="66" charset="0"/>
            </a:endParaRPr>
          </a:p>
          <a:p>
            <a:r>
              <a:rPr lang="en-US" sz="1400" b="1" dirty="0">
                <a:solidFill>
                  <a:srgbClr val="0070C0"/>
                </a:solidFill>
                <a:latin typeface="Comic Sans MS" pitchFamily="66" charset="0"/>
              </a:rPr>
              <a:t>PEOPLE AND THIS </a:t>
            </a:r>
            <a:r>
              <a:rPr lang="en-US" sz="1400" b="1" dirty="0" smtClean="0">
                <a:solidFill>
                  <a:srgbClr val="0070C0"/>
                </a:solidFill>
                <a:latin typeface="Comic Sans MS" pitchFamily="66" charset="0"/>
              </a:rPr>
              <a:t>BIOME:</a:t>
            </a:r>
            <a:r>
              <a:rPr lang="en-US" sz="1400" b="1" dirty="0">
                <a:solidFill>
                  <a:srgbClr val="0070C0"/>
                </a:solidFill>
                <a:latin typeface="Comic Sans MS" pitchFamily="66" charset="0"/>
              </a:rPr>
              <a:t> </a:t>
            </a:r>
            <a:r>
              <a:rPr lang="en-US" sz="1400" dirty="0" smtClean="0"/>
              <a:t>People </a:t>
            </a:r>
            <a:r>
              <a:rPr lang="en-US" sz="1400" dirty="0" smtClean="0"/>
              <a:t>everywhere heavily use the ocean for food, medicines, oil, other resources, and </a:t>
            </a:r>
            <a:r>
              <a:rPr lang="en-US" sz="1400" dirty="0" smtClean="0"/>
              <a:t>recreation. Some people poison </a:t>
            </a:r>
            <a:r>
              <a:rPr lang="en-US" sz="1400" dirty="0" smtClean="0"/>
              <a:t>and </a:t>
            </a:r>
            <a:r>
              <a:rPr lang="en-US" sz="1400" dirty="0" smtClean="0"/>
              <a:t>dynamite coral </a:t>
            </a:r>
            <a:r>
              <a:rPr lang="en-US" sz="1400" dirty="0" smtClean="0"/>
              <a:t>reefs, </a:t>
            </a:r>
            <a:r>
              <a:rPr lang="en-US" sz="1400" dirty="0" smtClean="0"/>
              <a:t>catch unwanted </a:t>
            </a:r>
            <a:r>
              <a:rPr lang="en-US" sz="1400" dirty="0" smtClean="0"/>
              <a:t>fish, </a:t>
            </a:r>
            <a:r>
              <a:rPr lang="en-US" sz="1400" dirty="0" smtClean="0"/>
              <a:t>drag </a:t>
            </a:r>
            <a:r>
              <a:rPr lang="en-US" sz="1400" dirty="0" smtClean="0"/>
              <a:t>nets on the sea floor, </a:t>
            </a:r>
            <a:r>
              <a:rPr lang="en-US" sz="1400" dirty="0" smtClean="0"/>
              <a:t>and overfish </a:t>
            </a:r>
            <a:r>
              <a:rPr lang="en-US" sz="1400" dirty="0" smtClean="0"/>
              <a:t>popular </a:t>
            </a:r>
            <a:r>
              <a:rPr lang="en-US" sz="1400" dirty="0" smtClean="0"/>
              <a:t>species and it causes damage to the ocean and the animals. Oil spills and putting cleaners down the drain can cause damage too.</a:t>
            </a:r>
            <a:endParaRPr lang="en-US" sz="1400" dirty="0" smtClean="0">
              <a:solidFill>
                <a:srgbClr val="0070C0"/>
              </a:solidFill>
              <a:latin typeface="Comic Sans MS" pitchFamily="66" charset="0"/>
            </a:endParaRPr>
          </a:p>
          <a:p>
            <a:r>
              <a:rPr lang="en-US" sz="1400" b="1" dirty="0" smtClean="0">
                <a:solidFill>
                  <a:srgbClr val="0070C0"/>
                </a:solidFill>
                <a:latin typeface="Comic Sans MS" pitchFamily="66" charset="0"/>
              </a:rPr>
              <a:t>WEATHER</a:t>
            </a:r>
            <a:r>
              <a:rPr lang="en-US" sz="1400" b="1" dirty="0" smtClean="0">
                <a:solidFill>
                  <a:srgbClr val="0070C0"/>
                </a:solidFill>
                <a:latin typeface="Comic Sans MS" pitchFamily="66" charset="0"/>
              </a:rPr>
              <a:t>: </a:t>
            </a:r>
            <a:r>
              <a:rPr lang="en-US" sz="1400" dirty="0" smtClean="0"/>
              <a:t>The </a:t>
            </a:r>
            <a:r>
              <a:rPr lang="en-US" sz="1400" dirty="0" smtClean="0"/>
              <a:t>ocean provides </a:t>
            </a:r>
            <a:r>
              <a:rPr lang="en-US" sz="1400" dirty="0" smtClean="0"/>
              <a:t>rain for crops through </a:t>
            </a:r>
            <a:r>
              <a:rPr lang="en-US" sz="1400" b="1" dirty="0" smtClean="0"/>
              <a:t>evaporation</a:t>
            </a:r>
            <a:r>
              <a:rPr lang="en-US" sz="1400" dirty="0" smtClean="0"/>
              <a:t>, wind to help </a:t>
            </a:r>
            <a:r>
              <a:rPr lang="en-US" sz="1400" b="1" dirty="0" smtClean="0"/>
              <a:t>circulate</a:t>
            </a:r>
            <a:r>
              <a:rPr lang="en-US" sz="1400" dirty="0" smtClean="0"/>
              <a:t> air, and affects coastal temperatures. The ocean is a big influence on whether the weather may be sunny or </a:t>
            </a:r>
            <a:r>
              <a:rPr lang="en-US" sz="1400" dirty="0" smtClean="0"/>
              <a:t>cloudy or if the temperature is warm or cold. The </a:t>
            </a:r>
            <a:r>
              <a:rPr lang="en-US" sz="1400" dirty="0" smtClean="0"/>
              <a:t>average temperature of all oceans is about 39°F (4°C). Heat from the sun warms only the surface of the water. Deep down, oceans everywhere are cold and dark.</a:t>
            </a:r>
          </a:p>
          <a:p>
            <a:endParaRPr lang="en-US" sz="1400" dirty="0">
              <a:solidFill>
                <a:srgbClr val="0070C0"/>
              </a:solidFill>
              <a:latin typeface="Comic Sans MS" pitchFamily="66" charset="0"/>
            </a:endParaRPr>
          </a:p>
        </p:txBody>
      </p:sp>
      <p:pic>
        <p:nvPicPr>
          <p:cNvPr id="12" name="Picture 11" descr="ocean_layers.jpg"/>
          <p:cNvPicPr>
            <a:picLocks noChangeAspect="1"/>
          </p:cNvPicPr>
          <p:nvPr/>
        </p:nvPicPr>
        <p:blipFill>
          <a:blip r:embed="rId2" cstate="print"/>
          <a:stretch>
            <a:fillRect/>
          </a:stretch>
        </p:blipFill>
        <p:spPr>
          <a:xfrm>
            <a:off x="5773270" y="0"/>
            <a:ext cx="3370730" cy="2604655"/>
          </a:xfrm>
          <a:prstGeom prst="rect">
            <a:avLst/>
          </a:prstGeom>
        </p:spPr>
      </p:pic>
      <p:pic>
        <p:nvPicPr>
          <p:cNvPr id="13" name="Picture 12" descr="OceanLayers.png"/>
          <p:cNvPicPr>
            <a:picLocks noChangeAspect="1"/>
          </p:cNvPicPr>
          <p:nvPr/>
        </p:nvPicPr>
        <p:blipFill>
          <a:blip r:embed="rId3" cstate="print"/>
          <a:stretch>
            <a:fillRect/>
          </a:stretch>
        </p:blipFill>
        <p:spPr>
          <a:xfrm>
            <a:off x="5791200" y="2209800"/>
            <a:ext cx="1124806" cy="1456113"/>
          </a:xfrm>
          <a:prstGeom prst="rect">
            <a:avLst/>
          </a:prstGeom>
        </p:spPr>
      </p:pic>
      <p:pic>
        <p:nvPicPr>
          <p:cNvPr id="14" name="Picture 13" descr="images (1).jpg"/>
          <p:cNvPicPr>
            <a:picLocks noChangeAspect="1"/>
          </p:cNvPicPr>
          <p:nvPr/>
        </p:nvPicPr>
        <p:blipFill>
          <a:blip r:embed="rId4" cstate="print"/>
          <a:stretch>
            <a:fillRect/>
          </a:stretch>
        </p:blipFill>
        <p:spPr>
          <a:xfrm>
            <a:off x="6477000" y="2362200"/>
            <a:ext cx="2466975" cy="1847850"/>
          </a:xfrm>
          <a:prstGeom prst="rect">
            <a:avLst/>
          </a:prstGeom>
        </p:spPr>
      </p:pic>
      <p:pic>
        <p:nvPicPr>
          <p:cNvPr id="15" name="Picture 14" descr="images (3).jpg"/>
          <p:cNvPicPr>
            <a:picLocks noChangeAspect="1"/>
          </p:cNvPicPr>
          <p:nvPr/>
        </p:nvPicPr>
        <p:blipFill>
          <a:blip r:embed="rId5" cstate="print"/>
          <a:stretch>
            <a:fillRect/>
          </a:stretch>
        </p:blipFill>
        <p:spPr>
          <a:xfrm>
            <a:off x="6477000" y="4191000"/>
            <a:ext cx="2200759" cy="1371600"/>
          </a:xfrm>
          <a:prstGeom prst="rect">
            <a:avLst/>
          </a:prstGeom>
        </p:spPr>
      </p:pic>
      <p:pic>
        <p:nvPicPr>
          <p:cNvPr id="16" name="Picture 15" descr="images (2).jpg"/>
          <p:cNvPicPr>
            <a:picLocks noChangeAspect="1"/>
          </p:cNvPicPr>
          <p:nvPr/>
        </p:nvPicPr>
        <p:blipFill>
          <a:blip r:embed="rId6" cstate="print"/>
          <a:stretch>
            <a:fillRect/>
          </a:stretch>
        </p:blipFill>
        <p:spPr>
          <a:xfrm>
            <a:off x="6477000" y="5492638"/>
            <a:ext cx="2190750" cy="1365362"/>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72863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Giant Squid</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739759"/>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The giant squid </a:t>
            </a:r>
            <a:r>
              <a:rPr lang="en-US" sz="1600" dirty="0" smtClean="0">
                <a:latin typeface="Comic Sans MS" pitchFamily="66" charset="0"/>
              </a:rPr>
              <a:t>can </a:t>
            </a:r>
            <a:r>
              <a:rPr lang="en-US" sz="1600" dirty="0" smtClean="0">
                <a:latin typeface="Comic Sans MS" pitchFamily="66" charset="0"/>
              </a:rPr>
              <a:t>be at least 33 </a:t>
            </a:r>
            <a:r>
              <a:rPr lang="en-US" sz="1600" dirty="0" smtClean="0">
                <a:latin typeface="Comic Sans MS" pitchFamily="66" charset="0"/>
              </a:rPr>
              <a:t>feet long</a:t>
            </a:r>
            <a:r>
              <a:rPr lang="en-US" sz="1600" dirty="0" smtClean="0">
                <a:latin typeface="Comic Sans MS" pitchFamily="66" charset="0"/>
              </a:rPr>
              <a: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It is very hard to find a giant squid.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Giant </a:t>
            </a:r>
            <a:r>
              <a:rPr lang="en-US" sz="1600" dirty="0" smtClean="0">
                <a:latin typeface="Comic Sans MS" pitchFamily="66" charset="0"/>
              </a:rPr>
              <a:t>squid can weigh about 440 </a:t>
            </a:r>
            <a:r>
              <a:rPr lang="en-US" sz="1600" dirty="0" smtClean="0">
                <a:latin typeface="Comic Sans MS" pitchFamily="66" charset="0"/>
              </a:rPr>
              <a:t>pounds.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Giant squid can be up to 59 feet long.</a:t>
            </a: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 </a:t>
            </a:r>
          </a:p>
          <a:p>
            <a:pPr>
              <a:buFont typeface="Courier New" pitchFamily="49" charset="0"/>
              <a:buChar char="o"/>
            </a:pPr>
            <a:r>
              <a:rPr lang="en-US" sz="1600" dirty="0" smtClean="0">
                <a:latin typeface="Comic Sans MS" pitchFamily="66" charset="0"/>
              </a:rPr>
              <a:t> </a:t>
            </a:r>
          </a:p>
          <a:p>
            <a:pPr>
              <a:buFont typeface="Courier New" pitchFamily="49" charset="0"/>
              <a:buChar char="o"/>
            </a:pPr>
            <a:r>
              <a:rPr lang="en-US" sz="1600" dirty="0" smtClean="0">
                <a:latin typeface="Comic Sans MS" pitchFamily="66" charset="0"/>
              </a:rPr>
              <a:t>Giant </a:t>
            </a:r>
            <a:r>
              <a:rPr lang="en-US" sz="1600" dirty="0" smtClean="0">
                <a:latin typeface="Comic Sans MS" pitchFamily="66" charset="0"/>
              </a:rPr>
              <a:t>squid have </a:t>
            </a:r>
            <a:r>
              <a:rPr lang="en-US" sz="1600" dirty="0" smtClean="0">
                <a:latin typeface="Comic Sans MS" pitchFamily="66" charset="0"/>
              </a:rPr>
              <a:t>beach ball size </a:t>
            </a:r>
            <a:r>
              <a:rPr lang="en-US" sz="1600" dirty="0" smtClean="0">
                <a:latin typeface="Comic Sans MS" pitchFamily="66" charset="0"/>
              </a:rPr>
              <a:t>eyes with no eyelids!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Their eyes are 10 inches.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Their </a:t>
            </a:r>
            <a:r>
              <a:rPr lang="en-US" sz="1600" dirty="0" smtClean="0">
                <a:latin typeface="Comic Sans MS" pitchFamily="66" charset="0"/>
              </a:rPr>
              <a:t>big eyes help them see better underwater!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are able to spy objects in dark </a:t>
            </a:r>
            <a:r>
              <a:rPr lang="en-US" sz="1600" dirty="0" smtClean="0">
                <a:latin typeface="Comic Sans MS" pitchFamily="66" charset="0"/>
              </a:rPr>
              <a:t>water.</a:t>
            </a:r>
          </a:p>
          <a:p>
            <a:endParaRPr lang="en-US" sz="1400" dirty="0">
              <a:latin typeface="Comic Sans MS" pitchFamily="66" charset="0"/>
            </a:endParaRPr>
          </a:p>
        </p:txBody>
      </p:sp>
      <p:sp>
        <p:nvSpPr>
          <p:cNvPr id="11" name="TextBox 10"/>
          <p:cNvSpPr txBox="1"/>
          <p:nvPr/>
        </p:nvSpPr>
        <p:spPr>
          <a:xfrm>
            <a:off x="4800600" y="838200"/>
            <a:ext cx="4114800" cy="4339650"/>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have eight arms and two </a:t>
            </a:r>
            <a:r>
              <a:rPr lang="en-US" sz="1600" dirty="0" smtClean="0">
                <a:latin typeface="Comic Sans MS" pitchFamily="66" charset="0"/>
              </a:rPr>
              <a:t>long tentacles.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have a beak-like mouth.</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can change </a:t>
            </a:r>
            <a:r>
              <a:rPr lang="en-US" sz="1600" dirty="0" smtClean="0">
                <a:latin typeface="Comic Sans MS" pitchFamily="66" charset="0"/>
              </a:rPr>
              <a:t>colors.</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eat fish</a:t>
            </a:r>
            <a:r>
              <a:rPr lang="en-US" sz="1600" dirty="0" smtClean="0">
                <a:latin typeface="Comic Sans MS" pitchFamily="66" charset="0"/>
              </a:rPr>
              <a:t>, shrimp, and other squid, and </a:t>
            </a:r>
            <a:r>
              <a:rPr lang="en-US" sz="1600" dirty="0" smtClean="0">
                <a:latin typeface="Comic Sans MS" pitchFamily="66" charset="0"/>
              </a:rPr>
              <a:t>sometimes eat whales.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leave sucker marks on other fish and animals.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 </a:t>
            </a:r>
            <a:r>
              <a:rPr lang="en-US" sz="1600" dirty="0" smtClean="0">
                <a:latin typeface="Comic Sans MS" pitchFamily="66" charset="0"/>
              </a:rPr>
              <a:t>They use fins to move their body. They also use water to push them forward.</a:t>
            </a:r>
            <a:r>
              <a:rPr lang="en-US" sz="16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72863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Giant Squid</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9" name="Picture 28" descr="sperm_whale_vs_giant_squid-111.jpg"/>
          <p:cNvPicPr>
            <a:picLocks noChangeAspect="1"/>
          </p:cNvPicPr>
          <p:nvPr/>
        </p:nvPicPr>
        <p:blipFill>
          <a:blip r:embed="rId5" cstate="print"/>
          <a:stretch>
            <a:fillRect/>
          </a:stretch>
        </p:blipFill>
        <p:spPr>
          <a:xfrm>
            <a:off x="1066800" y="5918779"/>
            <a:ext cx="1676400" cy="939221"/>
          </a:xfrm>
          <a:prstGeom prst="rect">
            <a:avLst/>
          </a:prstGeom>
        </p:spPr>
      </p:pic>
      <p:pic>
        <p:nvPicPr>
          <p:cNvPr id="28" name="Picture 27" descr="download (11).jpg"/>
          <p:cNvPicPr>
            <a:picLocks noChangeAspect="1"/>
          </p:cNvPicPr>
          <p:nvPr/>
        </p:nvPicPr>
        <p:blipFill>
          <a:blip r:embed="rId6" cstate="print"/>
          <a:stretch>
            <a:fillRect/>
          </a:stretch>
        </p:blipFill>
        <p:spPr>
          <a:xfrm>
            <a:off x="152400" y="228600"/>
            <a:ext cx="990600" cy="503162"/>
          </a:xfrm>
          <a:prstGeom prst="rect">
            <a:avLst/>
          </a:prstGeom>
        </p:spPr>
      </p:pic>
      <p:pic>
        <p:nvPicPr>
          <p:cNvPr id="30" name="Picture 29" descr="download (11).jpg"/>
          <p:cNvPicPr>
            <a:picLocks noChangeAspect="1"/>
          </p:cNvPicPr>
          <p:nvPr/>
        </p:nvPicPr>
        <p:blipFill>
          <a:blip r:embed="rId6" cstate="print"/>
          <a:stretch>
            <a:fillRect/>
          </a:stretch>
        </p:blipFill>
        <p:spPr>
          <a:xfrm>
            <a:off x="4953000" y="228600"/>
            <a:ext cx="990600" cy="503162"/>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how-to-draw-a-giant-squid-giant-squid-step-5_1_000000072609_5.jpg"/>
          <p:cNvPicPr>
            <a:picLocks noChangeAspect="1"/>
          </p:cNvPicPr>
          <p:nvPr/>
        </p:nvPicPr>
        <p:blipFill>
          <a:blip r:embed="rId2" cstate="print"/>
          <a:stretch>
            <a:fillRect/>
          </a:stretch>
        </p:blipFill>
        <p:spPr>
          <a:xfrm>
            <a:off x="1371600" y="1676400"/>
            <a:ext cx="6127725" cy="4640939"/>
          </a:xfrm>
          <a:prstGeom prst="rect">
            <a:avLst/>
          </a:prstGeom>
        </p:spPr>
      </p:pic>
      <p:sp>
        <p:nvSpPr>
          <p:cNvPr id="4" name="TextBox 3"/>
          <p:cNvSpPr txBox="1"/>
          <p:nvPr/>
        </p:nvSpPr>
        <p:spPr>
          <a:xfrm>
            <a:off x="1143000" y="228600"/>
            <a:ext cx="6885218"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Giant </a:t>
            </a:r>
            <a:r>
              <a:rPr lang="en-US" sz="5400" u="sng" dirty="0" smtClean="0">
                <a:latin typeface="Boyz R Gross Shadow NF" pitchFamily="18" charset="0"/>
              </a:rPr>
              <a:t>Squid:</a:t>
            </a:r>
            <a:endParaRPr lang="en-US" sz="5400" u="sng" dirty="0">
              <a:latin typeface="Boyz R Gross Shadow NF" pitchFamily="18" charset="0"/>
            </a:endParaRPr>
          </a:p>
        </p:txBody>
      </p:sp>
      <p:sp>
        <p:nvSpPr>
          <p:cNvPr id="7" name="Rounded Rectangle 6"/>
          <p:cNvSpPr/>
          <p:nvPr/>
        </p:nvSpPr>
        <p:spPr>
          <a:xfrm>
            <a:off x="5486400" y="5638800"/>
            <a:ext cx="2057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7391400" y="19050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248400" y="27432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362200" y="12192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981200" y="2971800"/>
            <a:ext cx="1295400" cy="76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H="1">
            <a:off x="2667000" y="5638800"/>
            <a:ext cx="3848100" cy="76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00400" y="1981200"/>
            <a:ext cx="6858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934200" y="2057400"/>
            <a:ext cx="457200" cy="228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1"/>
          </p:cNvCxnSpPr>
          <p:nvPr/>
        </p:nvCxnSpPr>
        <p:spPr>
          <a:xfrm flipH="1">
            <a:off x="5181600" y="3124200"/>
            <a:ext cx="1066800"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152400"/>
            <a:ext cx="3260829" cy="923330"/>
          </a:xfrm>
          <a:prstGeom prst="rect">
            <a:avLst/>
          </a:prstGeom>
        </p:spPr>
        <p:txBody>
          <a:bodyPr wrap="none">
            <a:spAutoFit/>
          </a:bodyPr>
          <a:lstStyle/>
          <a:p>
            <a:r>
              <a:rPr lang="en-US" sz="5400" u="sng" dirty="0" smtClean="0">
                <a:latin typeface="Boyz R Gross Shadow NF" pitchFamily="18" charset="0"/>
              </a:rPr>
              <a:t>Giant Squids</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124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Giant</a:t>
            </a:r>
          </a:p>
          <a:p>
            <a:pPr algn="ctr"/>
            <a:r>
              <a:rPr lang="en-US" sz="6600" dirty="0" smtClean="0">
                <a:latin typeface="Boyz R Gross Shadow NF" pitchFamily="18" charset="0"/>
              </a:rPr>
              <a:t>Squids</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download (11).jpg"/>
          <p:cNvPicPr>
            <a:picLocks noChangeAspect="1"/>
          </p:cNvPicPr>
          <p:nvPr/>
        </p:nvPicPr>
        <p:blipFill>
          <a:blip r:embed="rId2" cstate="print"/>
          <a:stretch>
            <a:fillRect/>
          </a:stretch>
        </p:blipFill>
        <p:spPr>
          <a:xfrm>
            <a:off x="-1" y="5105400"/>
            <a:ext cx="3450431" cy="1752600"/>
          </a:xfrm>
          <a:prstGeom prst="rect">
            <a:avLst/>
          </a:prstGeom>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251601"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Giant Squid:</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746538" cy="1015663"/>
          </a:xfrm>
          <a:prstGeom prst="rect">
            <a:avLst/>
          </a:prstGeom>
        </p:spPr>
        <p:txBody>
          <a:bodyPr wrap="none">
            <a:spAutoFit/>
          </a:bodyPr>
          <a:lstStyle/>
          <a:p>
            <a:r>
              <a:rPr lang="en-US" sz="6000" u="sng" dirty="0" smtClean="0">
                <a:latin typeface="Boyz R Gross Shadow NF" pitchFamily="18" charset="0"/>
              </a:rPr>
              <a:t>Giant Squids</a:t>
            </a:r>
            <a:r>
              <a:rPr lang="en-US" sz="6000" u="sng" dirty="0" smtClean="0">
                <a:latin typeface="Boyz R Gross Shadow NF" pitchFamily="18" charset="0"/>
              </a:rPr>
              <a:t>:</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download (11).jpg"/>
          <p:cNvPicPr>
            <a:picLocks noChangeAspect="1"/>
          </p:cNvPicPr>
          <p:nvPr/>
        </p:nvPicPr>
        <p:blipFill>
          <a:blip r:embed="rId5" cstate="print"/>
          <a:stretch>
            <a:fillRect/>
          </a:stretch>
        </p:blipFill>
        <p:spPr>
          <a:xfrm rot="19286216">
            <a:off x="2362114" y="4221197"/>
            <a:ext cx="3090862" cy="1569962"/>
          </a:xfrm>
          <a:prstGeom prst="rect">
            <a:avLst/>
          </a:prstGeom>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2895600" y="0"/>
            <a:ext cx="3336170" cy="1015663"/>
          </a:xfrm>
          <a:prstGeom prst="rect">
            <a:avLst/>
          </a:prstGeom>
        </p:spPr>
        <p:txBody>
          <a:bodyPr wrap="none">
            <a:spAutoFit/>
          </a:bodyPr>
          <a:lstStyle/>
          <a:p>
            <a:r>
              <a:rPr lang="en-US" sz="6000" u="sng" dirty="0" smtClean="0">
                <a:latin typeface="Boyz R Gross Shadow NF" pitchFamily="18" charset="0"/>
              </a:rPr>
              <a:t>Giant Squid</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wnload (11).jpg"/>
          <p:cNvPicPr>
            <a:picLocks noChangeAspect="1"/>
          </p:cNvPicPr>
          <p:nvPr/>
        </p:nvPicPr>
        <p:blipFill>
          <a:blip r:embed="rId2" cstate="print"/>
          <a:stretch>
            <a:fillRect/>
          </a:stretch>
        </p:blipFill>
        <p:spPr>
          <a:xfrm>
            <a:off x="1143000" y="152400"/>
            <a:ext cx="990600" cy="503162"/>
          </a:xfrm>
          <a:prstGeom prst="rect">
            <a:avLst/>
          </a:prstGeom>
        </p:spPr>
      </p:pic>
      <p:pic>
        <p:nvPicPr>
          <p:cNvPr id="12" name="Picture 11" descr="download (11).jpg"/>
          <p:cNvPicPr>
            <a:picLocks noChangeAspect="1"/>
          </p:cNvPicPr>
          <p:nvPr/>
        </p:nvPicPr>
        <p:blipFill>
          <a:blip r:embed="rId2" cstate="print"/>
          <a:stretch>
            <a:fillRect/>
          </a:stretch>
        </p:blipFill>
        <p:spPr>
          <a:xfrm>
            <a:off x="7162800" y="228600"/>
            <a:ext cx="990600" cy="503162"/>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0"/>
            <a:ext cx="3021981" cy="923330"/>
          </a:xfrm>
          <a:prstGeom prst="rect">
            <a:avLst/>
          </a:prstGeom>
        </p:spPr>
        <p:txBody>
          <a:bodyPr wrap="none">
            <a:spAutoFit/>
          </a:bodyPr>
          <a:lstStyle/>
          <a:p>
            <a:r>
              <a:rPr lang="en-US" sz="5400" u="sng" dirty="0" smtClean="0">
                <a:latin typeface="Boyz R Gross Shadow NF" pitchFamily="18" charset="0"/>
              </a:rPr>
              <a:t>Giant Squid</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download (11).jpg"/>
          <p:cNvPicPr>
            <a:picLocks noChangeAspect="1"/>
          </p:cNvPicPr>
          <p:nvPr/>
        </p:nvPicPr>
        <p:blipFill>
          <a:blip r:embed="rId2" cstate="print"/>
          <a:stretch>
            <a:fillRect/>
          </a:stretch>
        </p:blipFill>
        <p:spPr>
          <a:xfrm>
            <a:off x="1219200" y="152400"/>
            <a:ext cx="990600" cy="503162"/>
          </a:xfrm>
          <a:prstGeom prst="rect">
            <a:avLst/>
          </a:prstGeom>
        </p:spPr>
      </p:pic>
      <p:pic>
        <p:nvPicPr>
          <p:cNvPr id="7" name="Picture 6" descr="download (11).jpg"/>
          <p:cNvPicPr>
            <a:picLocks noChangeAspect="1"/>
          </p:cNvPicPr>
          <p:nvPr/>
        </p:nvPicPr>
        <p:blipFill>
          <a:blip r:embed="rId2" cstate="print"/>
          <a:stretch>
            <a:fillRect/>
          </a:stretch>
        </p:blipFill>
        <p:spPr>
          <a:xfrm>
            <a:off x="7086600" y="152400"/>
            <a:ext cx="990600" cy="503162"/>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3021981" cy="923330"/>
          </a:xfrm>
          <a:prstGeom prst="rect">
            <a:avLst/>
          </a:prstGeom>
        </p:spPr>
        <p:txBody>
          <a:bodyPr wrap="none">
            <a:spAutoFit/>
          </a:bodyPr>
          <a:lstStyle/>
          <a:p>
            <a:r>
              <a:rPr lang="en-US" sz="5400" u="sng" dirty="0" smtClean="0">
                <a:latin typeface="Boyz R Gross Shadow NF" pitchFamily="18" charset="0"/>
              </a:rPr>
              <a:t>Giant Squid</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download (11).jpg"/>
          <p:cNvPicPr>
            <a:picLocks noChangeAspect="1"/>
          </p:cNvPicPr>
          <p:nvPr/>
        </p:nvPicPr>
        <p:blipFill>
          <a:blip r:embed="rId2" cstate="print"/>
          <a:stretch>
            <a:fillRect/>
          </a:stretch>
        </p:blipFill>
        <p:spPr>
          <a:xfrm>
            <a:off x="-1" y="5486400"/>
            <a:ext cx="2700337" cy="1371600"/>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27" y="152400"/>
            <a:ext cx="9182322"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Giant Squid</a:t>
            </a:r>
            <a:r>
              <a:rPr lang="en-US" sz="6000" u="sng" dirty="0" smtClean="0">
                <a:latin typeface="Boyz R Gross Shadow NF" pitchFamily="18" charset="0"/>
              </a:rPr>
              <a:t>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52400"/>
          <a:ext cx="8610600" cy="7014701"/>
        </p:xfrm>
        <a:graphic>
          <a:graphicData uri="http://schemas.openxmlformats.org/drawingml/2006/table">
            <a:tbl>
              <a:tblPr firstRow="1" bandRow="1">
                <a:tableStyleId>{5C22544A-7EE6-4342-B048-85BDC9FD1C3A}</a:tableStyleId>
              </a:tblPr>
              <a:tblGrid>
                <a:gridCol w="2870200"/>
                <a:gridCol w="2870200"/>
                <a:gridCol w="2870200"/>
              </a:tblGrid>
              <a:tr h="1077739">
                <a:tc>
                  <a:txBody>
                    <a:bodyPr/>
                    <a:lstStyle/>
                    <a:p>
                      <a:pPr algn="ctr"/>
                      <a:endParaRPr lang="en-US" sz="2800" dirty="0" smtClean="0">
                        <a:solidFill>
                          <a:schemeClr val="tx1"/>
                        </a:solidFill>
                        <a:latin typeface="the bubble letters" pitchFamily="2" charset="0"/>
                      </a:endParaRPr>
                    </a:p>
                    <a:p>
                      <a:pPr algn="ctr"/>
                      <a:r>
                        <a:rPr lang="en-US" sz="5400" dirty="0" smtClean="0">
                          <a:solidFill>
                            <a:srgbClr val="0070C0"/>
                          </a:solidFill>
                          <a:latin typeface="Boyz R Gross Shadow NF" pitchFamily="18" charset="0"/>
                        </a:rPr>
                        <a:t>K</a:t>
                      </a:r>
                      <a:r>
                        <a:rPr lang="en-US" sz="2800" dirty="0" smtClean="0">
                          <a:solidFill>
                            <a:schemeClr val="tx1"/>
                          </a:solidFill>
                          <a:latin typeface="cinnamon cake" pitchFamily="2" charset="0"/>
                        </a:rPr>
                        <a:t>now</a:t>
                      </a:r>
                      <a:endParaRPr lang="en-US" sz="2800" dirty="0">
                        <a:solidFill>
                          <a:schemeClr val="tx1"/>
                        </a:solidFill>
                        <a:latin typeface="cinnamon cake"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smtClean="0">
                        <a:solidFill>
                          <a:schemeClr val="tx1"/>
                        </a:solidFill>
                        <a:latin typeface="the bubble letters" pitchFamily="2" charset="0"/>
                      </a:endParaRPr>
                    </a:p>
                    <a:p>
                      <a:pPr algn="ctr"/>
                      <a:r>
                        <a:rPr lang="en-US" sz="5400" dirty="0" smtClean="0">
                          <a:solidFill>
                            <a:srgbClr val="0070C0"/>
                          </a:solidFill>
                          <a:latin typeface="Boyz R Gross Shadow NF" pitchFamily="18" charset="0"/>
                        </a:rPr>
                        <a:t>W</a:t>
                      </a:r>
                      <a:r>
                        <a:rPr lang="en-US" sz="1800" dirty="0" smtClean="0">
                          <a:solidFill>
                            <a:schemeClr val="tx1"/>
                          </a:solidFill>
                          <a:latin typeface="cinnamon cake" pitchFamily="2" charset="0"/>
                        </a:rPr>
                        <a:t>ant to know</a:t>
                      </a:r>
                    </a:p>
                    <a:p>
                      <a:pPr algn="ctr"/>
                      <a:r>
                        <a:rPr lang="en-US" sz="1800" dirty="0" smtClean="0">
                          <a:solidFill>
                            <a:schemeClr val="tx1"/>
                          </a:solidFill>
                          <a:latin typeface="Comic Sans MS" pitchFamily="66" charset="0"/>
                        </a:rPr>
                        <a:t>?</a:t>
                      </a:r>
                      <a:endParaRPr lang="en-US" sz="1800"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smtClean="0">
                        <a:solidFill>
                          <a:schemeClr val="tx1"/>
                        </a:solidFill>
                        <a:latin typeface="the bubble letters" pitchFamily="2" charset="0"/>
                      </a:endParaRPr>
                    </a:p>
                    <a:p>
                      <a:pPr algn="ctr"/>
                      <a:r>
                        <a:rPr lang="en-US" sz="5400" dirty="0" smtClean="0">
                          <a:solidFill>
                            <a:srgbClr val="0070C0"/>
                          </a:solidFill>
                          <a:latin typeface="Boyz R Gross Shadow NF" pitchFamily="18" charset="0"/>
                        </a:rPr>
                        <a:t>L</a:t>
                      </a:r>
                      <a:r>
                        <a:rPr lang="en-US" sz="2800" dirty="0" smtClean="0">
                          <a:solidFill>
                            <a:schemeClr val="tx1"/>
                          </a:solidFill>
                          <a:latin typeface="cinnamon cake" pitchFamily="2" charset="0"/>
                        </a:rPr>
                        <a:t>earn</a:t>
                      </a:r>
                      <a:endParaRPr lang="en-US" sz="2800" dirty="0">
                        <a:solidFill>
                          <a:schemeClr val="tx1"/>
                        </a:solidFill>
                        <a:latin typeface="cinnamon cake"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7132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0"/>
            <a:ext cx="1821332" cy="707886"/>
          </a:xfrm>
          <a:prstGeom prst="rect">
            <a:avLst/>
          </a:prstGeom>
        </p:spPr>
        <p:txBody>
          <a:bodyPr wrap="none">
            <a:spAutoFit/>
          </a:bodyPr>
          <a:lstStyle/>
          <a:p>
            <a:r>
              <a:rPr lang="en-US" sz="4000" u="sng" dirty="0" smtClean="0">
                <a:latin typeface="Boyz R Gross Shadow NF" pitchFamily="18" charset="0"/>
              </a:rPr>
              <a:t>The Ocean</a:t>
            </a:r>
            <a:endParaRPr lang="en-US" sz="40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228600" y="609600"/>
            <a:ext cx="5638800" cy="5970865"/>
          </a:xfrm>
          <a:prstGeom prst="rect">
            <a:avLst/>
          </a:prstGeom>
          <a:noFill/>
        </p:spPr>
        <p:txBody>
          <a:bodyPr wrap="square" rtlCol="0">
            <a:spAutoFit/>
          </a:bodyPr>
          <a:lstStyle/>
          <a:p>
            <a:r>
              <a:rPr lang="en-US" sz="1600" b="1" dirty="0" smtClean="0">
                <a:solidFill>
                  <a:srgbClr val="0070C0"/>
                </a:solidFill>
                <a:latin typeface="Comic Sans MS" pitchFamily="66" charset="0"/>
              </a:rPr>
              <a:t>HABITAT</a:t>
            </a:r>
            <a:r>
              <a:rPr lang="en-US" sz="1600" b="1" dirty="0" smtClean="0">
                <a:solidFill>
                  <a:srgbClr val="0070C0"/>
                </a:solidFill>
                <a:latin typeface="Comic Sans MS" pitchFamily="66" charset="0"/>
              </a:rPr>
              <a:t>: </a:t>
            </a:r>
            <a:r>
              <a:rPr lang="en-US" sz="1600" dirty="0" smtClean="0">
                <a:latin typeface="Comic Sans MS" pitchFamily="66" charset="0"/>
              </a:rPr>
              <a:t>The ocean covers </a:t>
            </a:r>
            <a:r>
              <a:rPr lang="en-US" sz="1600" dirty="0" smtClean="0">
                <a:latin typeface="Comic Sans MS" pitchFamily="66" charset="0"/>
              </a:rPr>
              <a:t>about 70% of the earth. It </a:t>
            </a:r>
            <a:r>
              <a:rPr lang="en-US" sz="1600" dirty="0" smtClean="0">
                <a:latin typeface="Comic Sans MS" pitchFamily="66" charset="0"/>
              </a:rPr>
              <a:t>has five </a:t>
            </a:r>
            <a:r>
              <a:rPr lang="en-US" sz="1600" dirty="0" smtClean="0">
                <a:latin typeface="Comic Sans MS" pitchFamily="66" charset="0"/>
              </a:rPr>
              <a:t>main oceans: the Pacific, Atlantic, Indian, Arctic, and </a:t>
            </a:r>
            <a:r>
              <a:rPr lang="en-US" sz="1600" dirty="0" smtClean="0">
                <a:latin typeface="Comic Sans MS" pitchFamily="66" charset="0"/>
              </a:rPr>
              <a:t>Southern oceans. The </a:t>
            </a:r>
            <a:r>
              <a:rPr lang="en-US" sz="1600" dirty="0" smtClean="0">
                <a:latin typeface="Comic Sans MS" pitchFamily="66" charset="0"/>
              </a:rPr>
              <a:t>ocean </a:t>
            </a:r>
            <a:r>
              <a:rPr lang="en-US" sz="1600" dirty="0" smtClean="0">
                <a:latin typeface="Comic Sans MS" pitchFamily="66" charset="0"/>
              </a:rPr>
              <a:t>has three zones</a:t>
            </a:r>
            <a:r>
              <a:rPr lang="en-US" sz="1600" dirty="0" smtClean="0">
                <a:latin typeface="Comic Sans MS" pitchFamily="66" charset="0"/>
              </a:rPr>
              <a:t>. The top layer is called the </a:t>
            </a:r>
            <a:r>
              <a:rPr lang="en-US" sz="1600" b="1" dirty="0" smtClean="0">
                <a:latin typeface="Comic Sans MS" pitchFamily="66" charset="0"/>
              </a:rPr>
              <a:t>sunlight zone</a:t>
            </a:r>
            <a:r>
              <a:rPr lang="en-US" sz="1600" dirty="0" smtClean="0">
                <a:latin typeface="Comic Sans MS" pitchFamily="66" charset="0"/>
              </a:rPr>
              <a:t>, the middle is called the </a:t>
            </a:r>
            <a:r>
              <a:rPr lang="en-US" sz="1600" b="1" dirty="0" smtClean="0">
                <a:latin typeface="Comic Sans MS" pitchFamily="66" charset="0"/>
              </a:rPr>
              <a:t>twilight zone </a:t>
            </a:r>
            <a:r>
              <a:rPr lang="en-US" sz="1600" dirty="0" smtClean="0">
                <a:latin typeface="Comic Sans MS" pitchFamily="66" charset="0"/>
              </a:rPr>
              <a:t>(kind of getting dark), and the bottom is called the </a:t>
            </a:r>
            <a:r>
              <a:rPr lang="en-US" sz="1600" b="1" dirty="0" smtClean="0">
                <a:latin typeface="Comic Sans MS" pitchFamily="66" charset="0"/>
              </a:rPr>
              <a:t>midnight </a:t>
            </a:r>
            <a:r>
              <a:rPr lang="en-US" sz="1600" b="1" dirty="0" smtClean="0">
                <a:latin typeface="Comic Sans MS" pitchFamily="66" charset="0"/>
              </a:rPr>
              <a:t>zone</a:t>
            </a:r>
            <a:r>
              <a:rPr lang="en-US" sz="1600" dirty="0" smtClean="0">
                <a:latin typeface="Comic Sans MS" pitchFamily="66" charset="0"/>
              </a:rPr>
              <a:t>, or deep </a:t>
            </a:r>
            <a:r>
              <a:rPr lang="en-US" sz="1600" dirty="0" smtClean="0">
                <a:latin typeface="Comic Sans MS" pitchFamily="66" charset="0"/>
              </a:rPr>
              <a:t>sea, (really dark). </a:t>
            </a:r>
          </a:p>
          <a:p>
            <a:endParaRPr lang="en-US" sz="1600" b="1" dirty="0" smtClean="0">
              <a:solidFill>
                <a:srgbClr val="0070C0"/>
              </a:solidFill>
              <a:latin typeface="Comic Sans MS" pitchFamily="66" charset="0"/>
            </a:endParaRPr>
          </a:p>
          <a:p>
            <a:r>
              <a:rPr lang="en-US" sz="1600" b="1" dirty="0" smtClean="0">
                <a:solidFill>
                  <a:srgbClr val="0070C0"/>
                </a:solidFill>
                <a:latin typeface="Comic Sans MS" pitchFamily="66" charset="0"/>
              </a:rPr>
              <a:t>PLANTS</a:t>
            </a:r>
            <a:r>
              <a:rPr lang="en-US" sz="1600" b="1" dirty="0">
                <a:solidFill>
                  <a:srgbClr val="0070C0"/>
                </a:solidFill>
                <a:latin typeface="Comic Sans MS" pitchFamily="66" charset="0"/>
              </a:rPr>
              <a:t>:</a:t>
            </a:r>
            <a:r>
              <a:rPr lang="en-US" sz="1600" dirty="0">
                <a:solidFill>
                  <a:srgbClr val="0070C0"/>
                </a:solidFill>
                <a:latin typeface="Comic Sans MS" pitchFamily="66" charset="0"/>
              </a:rPr>
              <a:t> </a:t>
            </a:r>
            <a:r>
              <a:rPr lang="en-US" sz="1600" dirty="0" smtClean="0">
                <a:latin typeface="Comic Sans MS" pitchFamily="66" charset="0"/>
              </a:rPr>
              <a:t> </a:t>
            </a:r>
            <a:r>
              <a:rPr lang="en-US" sz="1600" dirty="0" smtClean="0">
                <a:latin typeface="Comic Sans MS" pitchFamily="66" charset="0"/>
              </a:rPr>
              <a:t>Kelp </a:t>
            </a:r>
            <a:r>
              <a:rPr lang="en-US" sz="1600" dirty="0" smtClean="0">
                <a:latin typeface="Comic Sans MS" pitchFamily="66" charset="0"/>
              </a:rPr>
              <a:t>is </a:t>
            </a:r>
            <a:r>
              <a:rPr lang="en-US" sz="1600" dirty="0" smtClean="0">
                <a:latin typeface="Comic Sans MS" pitchFamily="66" charset="0"/>
              </a:rPr>
              <a:t>an important algae plant </a:t>
            </a:r>
            <a:r>
              <a:rPr lang="en-US" sz="1600" dirty="0" smtClean="0">
                <a:latin typeface="Comic Sans MS" pitchFamily="66" charset="0"/>
              </a:rPr>
              <a:t>because it provides shelter and food for </a:t>
            </a:r>
            <a:r>
              <a:rPr lang="en-US" sz="1600" dirty="0" smtClean="0">
                <a:latin typeface="Comic Sans MS" pitchFamily="66" charset="0"/>
              </a:rPr>
              <a:t>fish. </a:t>
            </a:r>
            <a:r>
              <a:rPr lang="en-US" sz="1600" b="1" dirty="0" smtClean="0">
                <a:latin typeface="Comic Sans MS" pitchFamily="66" charset="0"/>
              </a:rPr>
              <a:t>Kelp</a:t>
            </a:r>
            <a:r>
              <a:rPr lang="en-US" sz="1600" dirty="0" smtClean="0">
                <a:latin typeface="Comic Sans MS" pitchFamily="66" charset="0"/>
              </a:rPr>
              <a:t> is also used by </a:t>
            </a:r>
            <a:r>
              <a:rPr lang="en-US" sz="1600" dirty="0" smtClean="0">
                <a:latin typeface="Comic Sans MS" pitchFamily="66" charset="0"/>
              </a:rPr>
              <a:t>humans as toothpaste </a:t>
            </a:r>
            <a:r>
              <a:rPr lang="en-US" sz="1600" dirty="0" smtClean="0">
                <a:latin typeface="Comic Sans MS" pitchFamily="66" charset="0"/>
              </a:rPr>
              <a:t>and ice cream</a:t>
            </a:r>
            <a:r>
              <a:rPr lang="en-US" sz="1600" dirty="0" smtClean="0">
                <a:latin typeface="Comic Sans MS" pitchFamily="66" charset="0"/>
              </a:rPr>
              <a:t>. </a:t>
            </a:r>
            <a:r>
              <a:rPr lang="en-US" sz="1600" dirty="0" smtClean="0">
                <a:latin typeface="Comic Sans MS" pitchFamily="66" charset="0"/>
              </a:rPr>
              <a:t>Another </a:t>
            </a:r>
            <a:r>
              <a:rPr lang="en-US" sz="1600" dirty="0" smtClean="0">
                <a:latin typeface="Comic Sans MS" pitchFamily="66" charset="0"/>
              </a:rPr>
              <a:t>plant </a:t>
            </a:r>
            <a:r>
              <a:rPr lang="en-US" sz="1600" dirty="0" smtClean="0">
                <a:latin typeface="Comic Sans MS" pitchFamily="66" charset="0"/>
              </a:rPr>
              <a:t>is </a:t>
            </a:r>
            <a:r>
              <a:rPr lang="en-US" sz="1600" b="1" dirty="0" smtClean="0">
                <a:latin typeface="Comic Sans MS" pitchFamily="66" charset="0"/>
              </a:rPr>
              <a:t>phytoplankton</a:t>
            </a:r>
            <a:r>
              <a:rPr lang="en-US" sz="1600" dirty="0" smtClean="0">
                <a:latin typeface="Comic Sans MS" pitchFamily="66" charset="0"/>
              </a:rPr>
              <a:t>. These are tiny plants that </a:t>
            </a:r>
            <a:r>
              <a:rPr lang="en-US" sz="1600" dirty="0" smtClean="0">
                <a:latin typeface="Comic Sans MS" pitchFamily="66" charset="0"/>
              </a:rPr>
              <a:t>are food to all the fish and animals. It helps the </a:t>
            </a:r>
            <a:r>
              <a:rPr lang="en-US" sz="1600" dirty="0" smtClean="0">
                <a:latin typeface="Comic Sans MS" pitchFamily="66" charset="0"/>
              </a:rPr>
              <a:t>earth with almost half of its oxygen</a:t>
            </a:r>
            <a:r>
              <a:rPr lang="en-US" sz="1600" dirty="0" smtClean="0">
                <a:latin typeface="Comic Sans MS" pitchFamily="66" charset="0"/>
              </a:rPr>
              <a:t>! Without it, it would be hard breathe.</a:t>
            </a:r>
          </a:p>
          <a:p>
            <a:endParaRPr lang="en-US" sz="1600" dirty="0" smtClean="0">
              <a:solidFill>
                <a:srgbClr val="0070C0"/>
              </a:solidFill>
              <a:latin typeface="Comic Sans MS" pitchFamily="66" charset="0"/>
            </a:endParaRPr>
          </a:p>
          <a:p>
            <a:r>
              <a:rPr lang="en-US" sz="1600" b="1" dirty="0">
                <a:solidFill>
                  <a:srgbClr val="0070C0"/>
                </a:solidFill>
                <a:latin typeface="Comic Sans MS" pitchFamily="66" charset="0"/>
              </a:rPr>
              <a:t>PEOPLE AND THIS </a:t>
            </a:r>
            <a:r>
              <a:rPr lang="en-US" sz="1600" b="1" dirty="0" smtClean="0">
                <a:solidFill>
                  <a:srgbClr val="0070C0"/>
                </a:solidFill>
                <a:latin typeface="Comic Sans MS" pitchFamily="66" charset="0"/>
              </a:rPr>
              <a:t>BIOME:</a:t>
            </a:r>
            <a:r>
              <a:rPr lang="en-US" sz="1600" b="1" dirty="0">
                <a:solidFill>
                  <a:srgbClr val="0070C0"/>
                </a:solidFill>
                <a:latin typeface="Comic Sans MS" pitchFamily="66" charset="0"/>
              </a:rPr>
              <a:t> </a:t>
            </a:r>
            <a:r>
              <a:rPr lang="en-US" sz="1600" dirty="0" smtClean="0">
                <a:latin typeface="Comic Sans MS" pitchFamily="66" charset="0"/>
              </a:rPr>
              <a:t>People use </a:t>
            </a:r>
            <a:r>
              <a:rPr lang="en-US" sz="1600" dirty="0" smtClean="0">
                <a:latin typeface="Comic Sans MS" pitchFamily="66" charset="0"/>
              </a:rPr>
              <a:t>the ocean for food, medicines, oil, </a:t>
            </a:r>
            <a:r>
              <a:rPr lang="en-US" sz="1600" dirty="0" smtClean="0">
                <a:latin typeface="Comic Sans MS" pitchFamily="66" charset="0"/>
              </a:rPr>
              <a:t>and to play. Some things like fishing to much, oil spills, and putting cleaners down the drain can cause damage to the ocean.</a:t>
            </a:r>
          </a:p>
          <a:p>
            <a:endParaRPr lang="en-US" sz="1600" dirty="0" smtClean="0">
              <a:solidFill>
                <a:srgbClr val="0070C0"/>
              </a:solidFill>
              <a:latin typeface="Comic Sans MS" pitchFamily="66" charset="0"/>
            </a:endParaRPr>
          </a:p>
          <a:p>
            <a:r>
              <a:rPr lang="en-US" sz="1600" b="1" dirty="0" smtClean="0">
                <a:solidFill>
                  <a:srgbClr val="0070C0"/>
                </a:solidFill>
                <a:latin typeface="Comic Sans MS" pitchFamily="66" charset="0"/>
              </a:rPr>
              <a:t>WEATHER</a:t>
            </a:r>
            <a:r>
              <a:rPr lang="en-US" sz="1600" b="1" dirty="0" smtClean="0">
                <a:solidFill>
                  <a:srgbClr val="0070C0"/>
                </a:solidFill>
                <a:latin typeface="Comic Sans MS" pitchFamily="66" charset="0"/>
              </a:rPr>
              <a:t>: </a:t>
            </a:r>
            <a:r>
              <a:rPr lang="en-US" sz="1600" dirty="0" smtClean="0">
                <a:latin typeface="Comic Sans MS" pitchFamily="66" charset="0"/>
              </a:rPr>
              <a:t>The temperature </a:t>
            </a:r>
            <a:r>
              <a:rPr lang="en-US" sz="1600" dirty="0" smtClean="0">
                <a:latin typeface="Comic Sans MS" pitchFamily="66" charset="0"/>
              </a:rPr>
              <a:t>of all oceans is about 39°F (4°C). Heat from the sun warms only the surface of the water. Deep down, oceans everywhere are cold and dark.</a:t>
            </a:r>
          </a:p>
          <a:p>
            <a:endParaRPr lang="en-US" sz="1400" dirty="0">
              <a:solidFill>
                <a:srgbClr val="0070C0"/>
              </a:solidFill>
              <a:latin typeface="Comic Sans MS" pitchFamily="66" charset="0"/>
            </a:endParaRPr>
          </a:p>
        </p:txBody>
      </p:sp>
      <p:pic>
        <p:nvPicPr>
          <p:cNvPr id="12" name="Picture 11" descr="ocean_layers.jpg"/>
          <p:cNvPicPr>
            <a:picLocks noChangeAspect="1"/>
          </p:cNvPicPr>
          <p:nvPr/>
        </p:nvPicPr>
        <p:blipFill>
          <a:blip r:embed="rId2" cstate="print"/>
          <a:stretch>
            <a:fillRect/>
          </a:stretch>
        </p:blipFill>
        <p:spPr>
          <a:xfrm>
            <a:off x="5773270" y="0"/>
            <a:ext cx="3370730" cy="2604655"/>
          </a:xfrm>
          <a:prstGeom prst="rect">
            <a:avLst/>
          </a:prstGeom>
        </p:spPr>
      </p:pic>
      <p:pic>
        <p:nvPicPr>
          <p:cNvPr id="13" name="Picture 12" descr="OceanLayers.png"/>
          <p:cNvPicPr>
            <a:picLocks noChangeAspect="1"/>
          </p:cNvPicPr>
          <p:nvPr/>
        </p:nvPicPr>
        <p:blipFill>
          <a:blip r:embed="rId3" cstate="print"/>
          <a:stretch>
            <a:fillRect/>
          </a:stretch>
        </p:blipFill>
        <p:spPr>
          <a:xfrm>
            <a:off x="5791200" y="2209800"/>
            <a:ext cx="1124806" cy="1456113"/>
          </a:xfrm>
          <a:prstGeom prst="rect">
            <a:avLst/>
          </a:prstGeom>
        </p:spPr>
      </p:pic>
      <p:pic>
        <p:nvPicPr>
          <p:cNvPr id="14" name="Picture 13" descr="images (1).jpg"/>
          <p:cNvPicPr>
            <a:picLocks noChangeAspect="1"/>
          </p:cNvPicPr>
          <p:nvPr/>
        </p:nvPicPr>
        <p:blipFill>
          <a:blip r:embed="rId4" cstate="print"/>
          <a:stretch>
            <a:fillRect/>
          </a:stretch>
        </p:blipFill>
        <p:spPr>
          <a:xfrm>
            <a:off x="6477000" y="2362200"/>
            <a:ext cx="2466975" cy="1847850"/>
          </a:xfrm>
          <a:prstGeom prst="rect">
            <a:avLst/>
          </a:prstGeom>
        </p:spPr>
      </p:pic>
      <p:pic>
        <p:nvPicPr>
          <p:cNvPr id="15" name="Picture 14" descr="images (3).jpg"/>
          <p:cNvPicPr>
            <a:picLocks noChangeAspect="1"/>
          </p:cNvPicPr>
          <p:nvPr/>
        </p:nvPicPr>
        <p:blipFill>
          <a:blip r:embed="rId5" cstate="print"/>
          <a:stretch>
            <a:fillRect/>
          </a:stretch>
        </p:blipFill>
        <p:spPr>
          <a:xfrm>
            <a:off x="6477000" y="4191000"/>
            <a:ext cx="2200759" cy="1371600"/>
          </a:xfrm>
          <a:prstGeom prst="rect">
            <a:avLst/>
          </a:prstGeom>
        </p:spPr>
      </p:pic>
      <p:pic>
        <p:nvPicPr>
          <p:cNvPr id="16" name="Picture 15" descr="images (2).jpg"/>
          <p:cNvPicPr>
            <a:picLocks noChangeAspect="1"/>
          </p:cNvPicPr>
          <p:nvPr/>
        </p:nvPicPr>
        <p:blipFill>
          <a:blip r:embed="rId6" cstate="print"/>
          <a:stretch>
            <a:fillRect/>
          </a:stretch>
        </p:blipFill>
        <p:spPr>
          <a:xfrm>
            <a:off x="6477000" y="5492638"/>
            <a:ext cx="2190750" cy="13653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a.gif"/>
          <p:cNvPicPr>
            <a:picLocks noChangeAspect="1"/>
          </p:cNvPicPr>
          <p:nvPr/>
        </p:nvPicPr>
        <p:blipFill>
          <a:blip r:embed="rId2" cstate="print"/>
          <a:stretch>
            <a:fillRect/>
          </a:stretch>
        </p:blipFill>
        <p:spPr>
          <a:xfrm>
            <a:off x="381000" y="1524000"/>
            <a:ext cx="7910732" cy="4017169"/>
          </a:xfrm>
          <a:prstGeom prst="rect">
            <a:avLst/>
          </a:prstGeom>
        </p:spPr>
      </p:pic>
      <p:sp>
        <p:nvSpPr>
          <p:cNvPr id="2" name="Title 1"/>
          <p:cNvSpPr>
            <a:spLocks noGrp="1"/>
          </p:cNvSpPr>
          <p:nvPr>
            <p:ph type="title"/>
          </p:nvPr>
        </p:nvSpPr>
        <p:spPr>
          <a:xfrm>
            <a:off x="0" y="609600"/>
            <a:ext cx="8229600" cy="1143000"/>
          </a:xfrm>
        </p:spPr>
        <p:txBody>
          <a:bodyPr>
            <a:noAutofit/>
          </a:bodyPr>
          <a:lstStyle/>
          <a:p>
            <a:r>
              <a:rPr lang="en-US" sz="6000" u="sng" dirty="0" smtClean="0">
                <a:latin typeface="Boyz R Gross Shadow NF" pitchFamily="18" charset="0"/>
              </a:rPr>
              <a:t>The Ocean</a:t>
            </a:r>
            <a:r>
              <a:rPr lang="en-US" sz="6000" dirty="0" smtClean="0">
                <a:latin typeface="Boyz R Gross Shadow NF" pitchFamily="18" charset="0"/>
              </a:rPr>
              <a:t/>
            </a:r>
            <a:br>
              <a:rPr lang="en-US" sz="6000" dirty="0" smtClean="0">
                <a:latin typeface="Boyz R Gross Shadow NF" pitchFamily="18" charset="0"/>
              </a:rPr>
            </a:br>
            <a:endParaRPr lang="en-US" sz="6000" dirty="0">
              <a:latin typeface="Boyz R Gross Shadow NF" pitchFamily="18" charset="0"/>
            </a:endParaRPr>
          </a:p>
        </p:txBody>
      </p:sp>
      <p:cxnSp>
        <p:nvCxnSpPr>
          <p:cNvPr id="6" name="Straight Connector 5"/>
          <p:cNvCxnSpPr/>
          <p:nvPr/>
        </p:nvCxnSpPr>
        <p:spPr>
          <a:xfrm>
            <a:off x="381000" y="39624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000" y="51816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10400" y="31242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39624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62200" y="31242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91400" y="36576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81400" y="18288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ral2.jpg"/>
          <p:cNvPicPr>
            <a:picLocks noChangeAspect="1"/>
          </p:cNvPicPr>
          <p:nvPr/>
        </p:nvPicPr>
        <p:blipFill>
          <a:blip r:embed="rId2" cstate="print"/>
          <a:stretch>
            <a:fillRect/>
          </a:stretch>
        </p:blipFill>
        <p:spPr>
          <a:xfrm>
            <a:off x="7010399" y="5257800"/>
            <a:ext cx="1511791" cy="1600200"/>
          </a:xfrm>
          <a:prstGeom prst="rect">
            <a:avLst/>
          </a:prstGeom>
        </p:spPr>
      </p:pic>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133600"/>
            <a:ext cx="3276600" cy="2133600"/>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dirty="0" smtClean="0">
                <a:latin typeface="Boyz R Gross Shadow NF" pitchFamily="18" charset="0"/>
              </a:rPr>
              <a:t>Ocean</a:t>
            </a:r>
            <a:endParaRPr lang="en-US" sz="8000" dirty="0">
              <a:latin typeface="Boyz R Gross Shadow NF" pitchFamily="18" charset="0"/>
            </a:endParaRPr>
          </a:p>
        </p:txBody>
      </p:sp>
      <p:pic>
        <p:nvPicPr>
          <p:cNvPr id="8" name="Picture 7" descr="Seaweed3.png"/>
          <p:cNvPicPr>
            <a:picLocks noChangeAspect="1"/>
          </p:cNvPicPr>
          <p:nvPr/>
        </p:nvPicPr>
        <p:blipFill>
          <a:blip r:embed="rId3" cstate="print"/>
          <a:stretch>
            <a:fillRect/>
          </a:stretch>
        </p:blipFill>
        <p:spPr>
          <a:xfrm>
            <a:off x="8260078" y="0"/>
            <a:ext cx="883922" cy="6858000"/>
          </a:xfrm>
          <a:prstGeom prst="rect">
            <a:avLst/>
          </a:prstGeom>
        </p:spPr>
      </p:pic>
      <p:pic>
        <p:nvPicPr>
          <p:cNvPr id="9" name="Picture 8" descr="coral1.png"/>
          <p:cNvPicPr>
            <a:picLocks noChangeAspect="1"/>
          </p:cNvPicPr>
          <p:nvPr/>
        </p:nvPicPr>
        <p:blipFill>
          <a:blip r:embed="rId4" cstate="print"/>
          <a:stretch>
            <a:fillRect/>
          </a:stretch>
        </p:blipFill>
        <p:spPr>
          <a:xfrm>
            <a:off x="0" y="4774018"/>
            <a:ext cx="2133600" cy="20839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7476" y="228600"/>
            <a:ext cx="6914458" cy="830997"/>
          </a:xfrm>
          <a:prstGeom prst="rect">
            <a:avLst/>
          </a:prstGeom>
        </p:spPr>
        <p:txBody>
          <a:bodyPr wrap="none">
            <a:spAutoFit/>
          </a:bodyPr>
          <a:lstStyle/>
          <a:p>
            <a:pPr algn="ctr"/>
            <a:r>
              <a:rPr lang="en-US" sz="4800" u="sng" dirty="0" smtClean="0">
                <a:latin typeface="Boyz R Gross Shadow NF" pitchFamily="18" charset="0"/>
              </a:rPr>
              <a:t>Diagram of the Arctic Habitat:</a:t>
            </a:r>
            <a:endParaRPr lang="en-US" sz="4800" u="sng" dirty="0">
              <a:latin typeface="Boyz R Gross Shadow NF" pitchFamily="18" charset="0"/>
            </a:endParaRPr>
          </a:p>
        </p:txBody>
      </p:sp>
      <p:sp>
        <p:nvSpPr>
          <p:cNvPr id="5" name="Rounded Rectangle 4"/>
          <p:cNvSpPr/>
          <p:nvPr/>
        </p:nvSpPr>
        <p:spPr>
          <a:xfrm>
            <a:off x="228600" y="914400"/>
            <a:ext cx="8610600" cy="40386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533400" y="5562600"/>
            <a:ext cx="8001000" cy="8382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3733800" y="4953000"/>
            <a:ext cx="1794081" cy="769441"/>
          </a:xfrm>
          <a:prstGeom prst="rect">
            <a:avLst/>
          </a:prstGeom>
          <a:noFill/>
        </p:spPr>
        <p:txBody>
          <a:bodyPr wrap="none" rtlCol="0">
            <a:spAutoFit/>
          </a:bodyPr>
          <a:lstStyle/>
          <a:p>
            <a:r>
              <a:rPr lang="en-US" sz="4400" dirty="0" smtClean="0">
                <a:latin typeface="Boyz R Gross Shadow NF" pitchFamily="18" charset="0"/>
              </a:rPr>
              <a:t>Caption:</a:t>
            </a:r>
            <a:endParaRPr lang="en-US" sz="4400" dirty="0">
              <a:latin typeface="Boyz R Gross Shadow NF" pitchFamily="18" charset="0"/>
            </a:endParaRPr>
          </a:p>
        </p:txBody>
      </p:sp>
      <p:sp>
        <p:nvSpPr>
          <p:cNvPr id="8" name="Rounded Rectangle 7"/>
          <p:cNvSpPr/>
          <p:nvPr/>
        </p:nvSpPr>
        <p:spPr>
          <a:xfrm>
            <a:off x="685800" y="3962400"/>
            <a:ext cx="7696200" cy="9144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Boyz R Gross Shadow NF" pitchFamily="18" charset="0"/>
              </a:rPr>
              <a:t>Landform Labels:</a:t>
            </a:r>
          </a:p>
          <a:p>
            <a:pPr algn="ctr"/>
            <a:r>
              <a:rPr lang="en-US" dirty="0" smtClean="0">
                <a:latin typeface="the bubble letters" pitchFamily="2" charset="0"/>
              </a:rPr>
              <a:t> </a:t>
            </a:r>
            <a:r>
              <a:rPr lang="en-US" dirty="0" smtClean="0">
                <a:latin typeface="Comic Sans MS" pitchFamily="66" charset="0"/>
              </a:rPr>
              <a:t>ocean, island, peninsula</a:t>
            </a:r>
            <a:endParaRPr lang="en-US" dirty="0">
              <a:latin typeface="Comic Sans MS" pitchFamily="66" charset="0"/>
            </a:endParaRPr>
          </a:p>
        </p:txBody>
      </p:sp>
      <p:sp>
        <p:nvSpPr>
          <p:cNvPr id="9" name="Rounded Rectangle 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52400"/>
            <a:ext cx="4551246" cy="923330"/>
          </a:xfrm>
          <a:prstGeom prst="rect">
            <a:avLst/>
          </a:prstGeom>
        </p:spPr>
        <p:txBody>
          <a:bodyPr wrap="none">
            <a:spAutoFit/>
          </a:bodyPr>
          <a:lstStyle/>
          <a:p>
            <a:r>
              <a:rPr lang="en-US" sz="5400" u="sng" dirty="0" smtClean="0">
                <a:latin typeface="Boyz R Gross Shadow NF" pitchFamily="18" charset="0"/>
              </a:rPr>
              <a:t>The Ocean Habitat</a:t>
            </a:r>
            <a:endParaRPr lang="en-US" sz="5400" u="sng" dirty="0">
              <a:latin typeface="Boyz R Gross Shadow NF" pitchFamily="18" charset="0"/>
            </a:endParaRPr>
          </a:p>
        </p:txBody>
      </p:sp>
      <p:sp>
        <p:nvSpPr>
          <p:cNvPr id="6" name="Rectangle 5"/>
          <p:cNvSpPr/>
          <p:nvPr/>
        </p:nvSpPr>
        <p:spPr>
          <a:xfrm>
            <a:off x="457200" y="1524000"/>
            <a:ext cx="1178528" cy="923330"/>
          </a:xfrm>
          <a:prstGeom prst="rect">
            <a:avLst/>
          </a:prstGeom>
        </p:spPr>
        <p:txBody>
          <a:bodyPr wrap="none">
            <a:spAutoFit/>
          </a:bodyPr>
          <a:lstStyle/>
          <a:p>
            <a:r>
              <a:rPr lang="en-US" sz="5400"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962400" y="1600200"/>
            <a:ext cx="952505" cy="923330"/>
          </a:xfrm>
          <a:prstGeom prst="rect">
            <a:avLst/>
          </a:prstGeom>
        </p:spPr>
        <p:txBody>
          <a:bodyPr wrap="none">
            <a:spAutoFit/>
          </a:bodyPr>
          <a:lstStyle/>
          <a:p>
            <a:r>
              <a:rPr lang="en-US" sz="5400" u="sng" dirty="0" smtClean="0">
                <a:latin typeface="Boyz R Gross Shadow NF" pitchFamily="18" charset="0"/>
              </a:rPr>
              <a:t>has</a:t>
            </a:r>
            <a:endParaRPr lang="en-US" sz="5400" dirty="0">
              <a:latin typeface="Boyz R Gross Shadow NF" pitchFamily="18" charset="0"/>
            </a:endParaRPr>
          </a:p>
        </p:txBody>
      </p:sp>
      <p:sp>
        <p:nvSpPr>
          <p:cNvPr id="8" name="Rectangle 7"/>
          <p:cNvSpPr/>
          <p:nvPr/>
        </p:nvSpPr>
        <p:spPr>
          <a:xfrm>
            <a:off x="7543800" y="1600200"/>
            <a:ext cx="595035" cy="923330"/>
          </a:xfrm>
          <a:prstGeom prst="rect">
            <a:avLst/>
          </a:prstGeom>
        </p:spPr>
        <p:txBody>
          <a:bodyPr wrap="none">
            <a:spAutoFit/>
          </a:bodyPr>
          <a:lstStyle/>
          <a:p>
            <a:r>
              <a:rPr lang="en-US" sz="5400" u="sng" dirty="0" smtClean="0">
                <a:latin typeface="Boyz R Gross Shadow NF" pitchFamily="18" charset="0"/>
              </a:rPr>
              <a:t>is</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17" name="Rounded Rectangle 1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4" name="Picture 23" descr="girl.jpg"/>
          <p:cNvPicPr>
            <a:picLocks noChangeAspect="1"/>
          </p:cNvPicPr>
          <p:nvPr/>
        </p:nvPicPr>
        <p:blipFill>
          <a:blip r:embed="rId2" cstate="print"/>
          <a:stretch>
            <a:fillRect/>
          </a:stretch>
        </p:blipFill>
        <p:spPr>
          <a:xfrm>
            <a:off x="2362200" y="5369899"/>
            <a:ext cx="1386840" cy="1488101"/>
          </a:xfrm>
          <a:prstGeom prst="rect">
            <a:avLst/>
          </a:prstGeom>
        </p:spPr>
      </p:pic>
      <p:pic>
        <p:nvPicPr>
          <p:cNvPr id="25" name="Picture 24" descr="boy.jpg"/>
          <p:cNvPicPr>
            <a:picLocks noChangeAspect="1"/>
          </p:cNvPicPr>
          <p:nvPr/>
        </p:nvPicPr>
        <p:blipFill>
          <a:blip r:embed="rId3" cstate="print"/>
          <a:stretch>
            <a:fillRect/>
          </a:stretch>
        </p:blipFill>
        <p:spPr>
          <a:xfrm>
            <a:off x="5334000" y="1676400"/>
            <a:ext cx="1367550" cy="16443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228600" y="228600"/>
            <a:ext cx="3193503" cy="830997"/>
          </a:xfrm>
          <a:prstGeom prst="rect">
            <a:avLst/>
          </a:prstGeom>
        </p:spPr>
        <p:txBody>
          <a:bodyPr wrap="none">
            <a:spAutoFit/>
          </a:bodyPr>
          <a:lstStyle/>
          <a:p>
            <a:r>
              <a:rPr lang="en-US" sz="4800" u="sng" dirty="0" smtClean="0">
                <a:latin typeface="Boyz R Gross Shadow NF" pitchFamily="18" charset="0"/>
              </a:rPr>
              <a:t>Ocean Habitat</a:t>
            </a:r>
            <a:endParaRPr lang="en-US" sz="4800" dirty="0">
              <a:latin typeface="Boyz R Gross Shadow NF" pitchFamily="18" charset="0"/>
            </a:endParaRPr>
          </a:p>
        </p:txBody>
      </p:sp>
      <p:sp>
        <p:nvSpPr>
          <p:cNvPr id="7" name="Rectangle 6"/>
          <p:cNvSpPr/>
          <p:nvPr/>
        </p:nvSpPr>
        <p:spPr>
          <a:xfrm>
            <a:off x="4800600" y="228600"/>
            <a:ext cx="3877985" cy="830997"/>
          </a:xfrm>
          <a:prstGeom prst="rect">
            <a:avLst/>
          </a:prstGeom>
        </p:spPr>
        <p:txBody>
          <a:bodyPr wrap="none">
            <a:spAutoFit/>
          </a:bodyPr>
          <a:lstStyle/>
          <a:p>
            <a:r>
              <a:rPr lang="en-US" sz="2800" b="1" u="sng" dirty="0" smtClean="0">
                <a:latin typeface="Comic Sans MS" pitchFamily="66" charset="0"/>
              </a:rPr>
              <a:t>________ </a:t>
            </a:r>
            <a:r>
              <a:rPr lang="en-US" sz="4800" u="sng" dirty="0" smtClean="0">
                <a:latin typeface="Boyz R Gross Shadow NF" pitchFamily="18" charset="0"/>
              </a:rPr>
              <a:t>Habitat</a:t>
            </a:r>
            <a:endParaRPr lang="en-US" sz="4800" dirty="0">
              <a:latin typeface="Boyz R Gross Shadow NF" pitchFamily="18" charset="0"/>
            </a:endParaRPr>
          </a:p>
        </p:txBody>
      </p:sp>
      <p:sp>
        <p:nvSpPr>
          <p:cNvPr id="8" name="Rectangle 7"/>
          <p:cNvSpPr/>
          <p:nvPr/>
        </p:nvSpPr>
        <p:spPr>
          <a:xfrm>
            <a:off x="4038600" y="1752600"/>
            <a:ext cx="1249060" cy="769441"/>
          </a:xfrm>
          <a:prstGeom prst="rect">
            <a:avLst/>
          </a:prstGeom>
        </p:spPr>
        <p:txBody>
          <a:bodyPr wrap="none">
            <a:spAutoFit/>
          </a:bodyPr>
          <a:lstStyle/>
          <a:p>
            <a:r>
              <a:rPr lang="en-US" sz="4400" u="sng" dirty="0" smtClean="0">
                <a:latin typeface="Boyz R Gross Shadow NF" pitchFamily="18" charset="0"/>
              </a:rPr>
              <a:t>Both:</a:t>
            </a:r>
            <a:endParaRPr lang="en-US" sz="4400" dirty="0">
              <a:latin typeface="Boyz R Gross Shadow NF" pitchFamily="18" charset="0"/>
            </a:endParaRPr>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7696200" y="5029200"/>
            <a:ext cx="1143000" cy="16002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girl.jpg"/>
          <p:cNvPicPr>
            <a:picLocks noChangeAspect="1"/>
          </p:cNvPicPr>
          <p:nvPr/>
        </p:nvPicPr>
        <p:blipFill>
          <a:blip r:embed="rId2" cstate="print"/>
          <a:stretch>
            <a:fillRect/>
          </a:stretch>
        </p:blipFill>
        <p:spPr>
          <a:xfrm>
            <a:off x="-1" y="4876800"/>
            <a:ext cx="1846385" cy="1981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data:image/jpeg;base64,/9j/4AAQSkZJRgABAQAAAQABAAD/2wCEAAkGBwgHBhQIBwgUEwkWGBYaGBgYFyAcIBsiHyUiGx0dGiAkKCkhKSIlIR8eIT0kKiorLi46ICA1RDQsNygtMCsBCgoKBQUFDgUFDisZExkrKysrKysrKysrKysrKysrKysrKysrKysrKysrKysrKysrKysrKysrKysrKysrKysrK//AABEIANoA5wMBIgACEQEDEQH/xAAcAAEBAAMBAQEBAAAAAAAAAAAABgUHCAQCAwH/xABHEAABAgQBBQoLBwMDBQAAAAAAAQIDBAUGERIWIZPRBzE3QVFUVVZzsQgTFSIyNmF0krLSFBdicYGRoUJygiNSwSYzQ+Hx/8QAFAEBAAAAAAAAAAAAAAAAAAAAAP/EABQRAQAAAAAAAAAAAAAAAAAAAAD/2gAMAwEAAhEDEQA/AN4gAAAAAAAAAAa5u2Zj3rcGZ1LeqUyHg6eitXi30gtXlXBMf/SmxXKjW4rvEFuNNSPb8xVd9ZmbmImPKmOSnyqB/Pucsnox+uftP79zlk9GP1z9p+NSqVYvC6n0i2Ko6WpsrikeYYiLlRF3obcdGjTj/wDD0Zl3P19mdWzYB8/c5ZPRj9c/aPucsnox+uftPrMu5+vszq2bBmXc/X2Z1bNgHz9zlk9GP1z9o+5yyejH65+0+sy7n6+zOrZsGZdz9fZnVs2AfP3OWT0Y/XP2j7nLJ6Mfrn7T6zLufr7M6tmw8NZoV50GRWrSF0xpuJBVHugPY1EiNTS9uhMccMQPPWLOh7n0RtzWXLPyIeiZgZau8ZDXfVMVXS3fNjUepylZpkOo0+LlS0RqOav58S+1N7A89v1mSuWhw6lIuypaK3e5F3nNX2ouKEvuOvSFb8em4+dLzczCX2YOx/5AvAAAAAAAAAAAAAAAxlSuKiUp+RUqvAgv5HxWtX9lXEDJgn8+LT6ySmvZtGfFp9ZJTXs2gUAJ/Pi0+skpr2bRnxafWSU17NoFACfz4tPrJKa9m0Z8Wn1klNezaB6rsnfJ1rzU7jpZBiuT80auH8mF3P4KUfcyl8pMMmXWIv5qivXvMRul3bb8/Y03K064JV8w6GqI1sVqq7SmKIiLjipIVK5ruZubLOQ56nxKW6C2FgxHeMajsIeHpYI5uOnEDYG45LrDsODMPbhEjOixXf5PXD+MC2Iq1LntWkWzLU59ySmXCgw2r/rs30RMePlxMrnxafWSU17NoFACfz4tPrJKa9m0Z8Wn1klNezaBQAn8+LT6ySmvZtGfFp9ZJTXs2gUAJ/Pi0+skpr2bRnxafWSU17NoGC3L0STnqnSU0NhTj3NT2PRHH8sbGSv6sU1UwYsSDHb7fGIuUv74ElErk/C3T5pbMqki+BNQocVz4j8tjVhojFTFqpgqrp07+KCzbqZC3TJqbuWuSaL4hsJXsXJhvVqouDVcuCq3eXSBusE/nxafWSU17Noz4tPrJKa9m0CgBP58Wn1klNezaM+LT6ySmvZtAoAYKDedrRoiQ4VxSivXeTx7NP8AJm2PbEZlw3IrV3lTSB9AAAAAIy4qpMVSpRaTIz32emy7UdOTCLgrUVMpIUNeJyt0q7iRUw0rowFIjq6U+02fZsFKbv8A2mcfkLE4svzkdEVF5XHjcn2yw5SCq+fVJ5joq8bmver3IvKiMajfyREM9MSUK77ujU6dX/p2QRjVhIuDYsVUR3n/AIWNVEyeUDz0S8aT9rfAuWJSoKInmrCjtfivGiorUwLqBKUyYgtjQJaE6E5EVFRrVRUXeVFIKVZM3HlQ7OosjLUVjlYkeLAR3jcnQqw4aIiZPtVdJloCVu24rJi4bqlEpaaFasBIXFoaxcviXDiUCr8nSPMofwJsHk6R5lD+BNhhUvq210tqOKcqMeqfvgM+rd5+urf9IGa8nSPMofwJsHk6R5lD+BNhhc+rd5+urf8ASM+rd5+urf8ASBMtpchXt1t8KclmLLSMBjocPJREV8RcVcqceGCfwe26dzS1pqmzM1AprYM6+G5ctrnNRHJ5yLk45O+nIeG51sm4JxJ91UjS9SamSkaAkRj8ORVRunD2mH8lW1MrkVm96jNS3HDe6Jkr/ciN0gW25zEl63ZMrUJqUhrHdDRHLkN0q1VYq73HhiUfk6R5lD+BNhPSF22pTpJknIzCMlmIjWtSE/BET/E/fPq3efrq3/SBmvJ0jzKH8CbB5OkeZQ/gTYYXPq3efrq3/SM+rd5+urf9IGa8nSPMofwJsHk6R5lD+BNhhc+rd5+urf8ASM+rd5+urf8ASBmvJ0jzKH8CbB5OkeZQ/gTYYXPq3efrq3/SM+rd5+urf9IEhRLdo113zU5itSbIkOC9kCFCVMEY1ERVciJhpVeP2qZLdGtSiS1gRUkZKHAdLNWLBVqImS5unf48d7TvnhuCFYtZqC1JlTjS1RXDKiy/jIbncXnYNwVfaY6BR7KfERa1c09Ow0XFGR3xXN/VMlMQNjW9Dk6lQoE9EkYeXEhscvmN31RFXiMh5OkeZQ/gTYYOHe1tQoaQ4U5gxERERIT0RETeRPNPrPq3efrq3/SBmvJ0jzKH8CbB5OkeZQ/gTYYXPq3efrq3/SM+rd5+urf9IH4XBbs9OR3Ok5uVhSGTpY6UbEXHjVVVcMPZgasbcNSsuoJN0KoQ5mluXCJAZAjQmJ+JiPxa3/FyJ+E21n1bvP11b/pMXW7ht+qtaxlwzEu1uOPiWublY/7lyFXR7MN8DNWjdtJu2Q+1UqPi5PTYvpMXkVP+U0KZ40bUaHQZSeWtWtdkeDWE0or2OVr/AML8GounexXEtLK3R5OsTKUesxIcKsIiei7zIn9irhg78K/yBfAADXFr0ONWLGo0aBEa1Zd8GMuPGiYoqJ7cFPJEmotOty4JmHi2OkeNguHKxqIv8lTuX8H0l2LTLXFR4VcoUelPfkNjMVquRNKY8YGLbMwrTsmBCloGXFbDgwoUNN971RGtT9V0qvFpU/ah2xClovlKsOSZrTvSiuTQzH+iCn9LE9mld9VVTy1GCi3bTac9cqHChx4unjcxrITV/Z7v3KsAAAAAAAAAAAAAAAAAAAAAAAAAAAAAAGLr1vUq4JRZarSbXtXeXDBzfa12+ip7DKACMtOfn6RW32nXZlYrmt8ZKxnelFh7ytfxZbF4+NMD+GK3apl9HkZWvyy4TUCK5qKm/kxGK1yfujV/QAUG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Nd2xWotD3PpDIhtcjY0KVjY/wBOMRYTlT2o42BBjQo6KsGK1yIqouCouCpoVF9qcgE7UOEOU92mvmhFMTNQ4Q5T3aa+aEUwAAAAAAAAAAAAAAAAAAAAAAAAAAAAAAAAGr/CG9R29szuUDwhvUdvbM7lAH73bILR/tUrHdkUWd89sXDFJaY0YOfyMc5Gux3kVFxwxMfZV5/YYM42Zlv9ZJuAr2Y+j4/Ihuci8aeMxXFN9FQ2tGhQ48JYUaGjoapgqKmKKnIqGqr63LoyMdULKieKj5Ko6Xx8xyaF/wBP/aqK1rkTexRN4CyqHCHKe7TXzQimNd0WvwqxXKdUInmTXi5mWjw10OhxsGPVjk39Pi3qnKhsQAAAAAAAAAAAAAAAAAAAAAAAAAAAAAAAADV/hDeo7e2Z3KD0btcq+r02VoUtpmY8Zyonshsc5V7k/UAbIAAErdlkyVcjtqcoviK3DVHQ4zU/qb6KRE/qbxcuCqeyg3JBqDvsNRYkvWGf9yC5cF/uhqvpMXicn64KZ4l90STlY9txI0eWY6KxqqxzmoqtXlaq6UX8gKgHG76/WWxHNbV5hGoq/wDlftP5nBW+mJjXP2gdkg42zgrfTExrn7RnBW+mJjXP2gdkg42zgrfTExrn7RnBW+mJjXP2gdkg42zgrfTExrn7RnBW+mJjXP2gdkg42zgrfTExrn7RnBW+mJjXP2gdkg42zgrfTExrn7RnBW+mJjXP2gdkg42zgrfTExrn7RnBW+mJjXP2gdkg42zgrfTExrn7RnBW+mJjXP2gdkg42zgrfTExrn7RnBW+mJjXP2gdkg42zgrfTExrn7RnBW+mJjXP2gdkg42zgrfTExrn7RnBW+mJjXP2gdkmPrNap1ElFmqpNthw05V0qvEjU31VeRDkXOCt9MTGuftNv7g8NlTR85UmJGmm+i+ImW5NPE5cVQC6tiSnazXHXXWJZYSZHi5WC70mQ10ue9OJ714uJEQFi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wgHBhQIBwgUEwkWGBYaGBgYFyAcIBsiHyUiGx0dGiAkKCkhKSIlIR8eIT0kKiorLi46ICA1RDQsNygtMCsBCgoKBQUFDgUFDisZExkrKysrKysrKysrKysrKysrKysrKysrKysrKysrKysrKysrKysrKysrKysrKysrKysrK//AABEIANoA5wMBIgACEQEDEQH/xAAcAAEBAAMBAQEBAAAAAAAAAAAABgUHCAQCAwH/xABHEAABAgQBBQoLBwMDBQAAAAAAAQIDBAUGERIWIZPRBzE3QVFUVVZzsQgTFSIyNmF0krLSFBdicYGRoUJygiNSwSYzQ+Hx/8QAFAEBAAAAAAAAAAAAAAAAAAAAAP/EABQRAQAAAAAAAAAAAAAAAAAAAAD/2gAMAwEAAhEDEQA/AN4gAAAAAAAAAAa5u2Zj3rcGZ1LeqUyHg6eitXi30gtXlXBMf/SmxXKjW4rvEFuNNSPb8xVd9ZmbmImPKmOSnyqB/Pucsnox+uftP79zlk9GP1z9p+NSqVYvC6n0i2Ko6WpsrikeYYiLlRF3obcdGjTj/wDD0Zl3P19mdWzYB8/c5ZPRj9c/aPucsnox+uftPrMu5+vszq2bBmXc/X2Z1bNgHz9zlk9GP1z9o+5yyejH65+0+sy7n6+zOrZsGZdz9fZnVs2AfP3OWT0Y/XP2j7nLJ6Mfrn7T6zLufr7M6tmw8NZoV50GRWrSF0xpuJBVHugPY1EiNTS9uhMccMQPPWLOh7n0RtzWXLPyIeiZgZau8ZDXfVMVXS3fNjUepylZpkOo0+LlS0RqOav58S+1N7A89v1mSuWhw6lIuypaK3e5F3nNX2ouKEvuOvSFb8em4+dLzczCX2YOx/5AvAAAAAAAAAAAAAAAxlSuKiUp+RUqvAgv5HxWtX9lXEDJgn8+LT6ySmvZtGfFp9ZJTXs2gUAJ/Pi0+skpr2bRnxafWSU17NoFACfz4tPrJKa9m0Z8Wn1klNezaB6rsnfJ1rzU7jpZBiuT80auH8mF3P4KUfcyl8pMMmXWIv5qivXvMRul3bb8/Y03K064JV8w6GqI1sVqq7SmKIiLjipIVK5ruZubLOQ56nxKW6C2FgxHeMajsIeHpYI5uOnEDYG45LrDsODMPbhEjOixXf5PXD+MC2Iq1LntWkWzLU59ySmXCgw2r/rs30RMePlxMrnxafWSU17NoFACfz4tPrJKa9m0Z8Wn1klNezaBQAn8+LT6ySmvZtGfFp9ZJTXs2gUAJ/Pi0+skpr2bRnxafWSU17NoGC3L0STnqnSU0NhTj3NT2PRHH8sbGSv6sU1UwYsSDHb7fGIuUv74ElErk/C3T5pbMqki+BNQocVz4j8tjVhojFTFqpgqrp07+KCzbqZC3TJqbuWuSaL4hsJXsXJhvVqouDVcuCq3eXSBusE/nxafWSU17Noz4tPrJKa9m0CgBP58Wn1klNezaM+LT6ySmvZtAoAYKDedrRoiQ4VxSivXeTx7NP8AJm2PbEZlw3IrV3lTSB9AAAAAIy4qpMVSpRaTIz32emy7UdOTCLgrUVMpIUNeJyt0q7iRUw0rowFIjq6U+02fZsFKbv8A2mcfkLE4svzkdEVF5XHjcn2yw5SCq+fVJ5joq8bmver3IvKiMajfyREM9MSUK77ujU6dX/p2QRjVhIuDYsVUR3n/AIWNVEyeUDz0S8aT9rfAuWJSoKInmrCjtfivGiorUwLqBKUyYgtjQJaE6E5EVFRrVRUXeVFIKVZM3HlQ7OosjLUVjlYkeLAR3jcnQqw4aIiZPtVdJloCVu24rJi4bqlEpaaFasBIXFoaxcviXDiUCr8nSPMofwJsHk6R5lD+BNhhUvq210tqOKcqMeqfvgM+rd5+urf9IGa8nSPMofwJsHk6R5lD+BNhhc+rd5+urf8ASM+rd5+urf8ASBMtpchXt1t8KclmLLSMBjocPJREV8RcVcqceGCfwe26dzS1pqmzM1AprYM6+G5ctrnNRHJ5yLk45O+nIeG51sm4JxJ91UjS9SamSkaAkRj8ORVRunD2mH8lW1MrkVm96jNS3HDe6Jkr/ciN0gW25zEl63ZMrUJqUhrHdDRHLkN0q1VYq73HhiUfk6R5lD+BNhPSF22pTpJknIzCMlmIjWtSE/BET/E/fPq3efrq3/SBmvJ0jzKH8CbB5OkeZQ/gTYYXPq3efrq3/SM+rd5+urf9IGa8nSPMofwJsHk6R5lD+BNhhc+rd5+urf8ASM+rd5+urf8ASBmvJ0jzKH8CbB5OkeZQ/gTYYXPq3efrq3/SM+rd5+urf9IEhRLdo113zU5itSbIkOC9kCFCVMEY1ERVciJhpVeP2qZLdGtSiS1gRUkZKHAdLNWLBVqImS5unf48d7TvnhuCFYtZqC1JlTjS1RXDKiy/jIbncXnYNwVfaY6BR7KfERa1c09Ow0XFGR3xXN/VMlMQNjW9Dk6lQoE9EkYeXEhscvmN31RFXiMh5OkeZQ/gTYYOHe1tQoaQ4U5gxERERIT0RETeRPNPrPq3efrq3/SBmvJ0jzKH8CbB5OkeZQ/gTYYXPq3efrq3/SM+rd5+urf9IH4XBbs9OR3Ok5uVhSGTpY6UbEXHjVVVcMPZgasbcNSsuoJN0KoQ5mluXCJAZAjQmJ+JiPxa3/FyJ+E21n1bvP11b/pMXW7ht+qtaxlwzEu1uOPiWublY/7lyFXR7MN8DNWjdtJu2Q+1UqPi5PTYvpMXkVP+U0KZ40bUaHQZSeWtWtdkeDWE0or2OVr/AML8GounexXEtLK3R5OsTKUesxIcKsIiei7zIn9irhg78K/yBfAADXFr0ONWLGo0aBEa1Zd8GMuPGiYoqJ7cFPJEmotOty4JmHi2OkeNguHKxqIv8lTuX8H0l2LTLXFR4VcoUelPfkNjMVquRNKY8YGLbMwrTsmBCloGXFbDgwoUNN971RGtT9V0qvFpU/ah2xClovlKsOSZrTvSiuTQzH+iCn9LE9mld9VVTy1GCi3bTac9cqHChx4unjcxrITV/Z7v3KsAAAAAAAAAAAAAAAAAAAAAAAAAAAAAAGLr1vUq4JRZarSbXtXeXDBzfa12+ip7DKACMtOfn6RW32nXZlYrmt8ZKxnelFh7ytfxZbF4+NMD+GK3apl9HkZWvyy4TUCK5qKm/kxGK1yfujV/QAUG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Jbcv4PpLsWlSBM1DhDlPdpr5oRTEzUOEOU92mvmhFMAAAAAAAAAAAAAAAAAAAAAAAAAAAAAAAABq/whvUdvbM7lA8Ib1Hb2zO5QBT7l/B9Jdi0qSW3L+D6S7FpUgTNQ4Q5T3aa+aEUxM1DhDlPdpr5oRTAAAAAAAAAAAAAAAAAAAAAAAAAAAAAAAAAav8Ib1Hb2zO5QPCG9R29szuUAU+5fwfSXYtKklty/g+kuxaVIEzUOEOU92mvmhFMTNQ4Q5T3aa+aEUwAAAAAAAAAAAAAAAAAAAAAAAAAAAAAAAAGr/CG9R29szuUDwhvUdvbM7lAFPuX8H0l2LSpNd2xWotD3PpDIhtcjY0KVjY/wBOMRYTlT2o42BBjQo6KsGK1yIqouCouCpoVF9qcgE7UOEOU92mvmhFMTNQ4Q5T3aa+aEUwAAAAAAAAAAAAAAAAAAAAAAAAAAAAAAAAGr/CG9R29szuUDwhvUdvbM7lAH73bILR/tUrHdkUWd89sXDFJaY0YOfyMc5Gux3kVFxwxMfZV5/YYM42Zlv9ZJuAr2Y+j4/Ihuci8aeMxXFN9FQ2tGhQ48JYUaGjoapgqKmKKnIqGqr63LoyMdULKieKj5Ko6Xx8xyaF/wBP/aqK1rkTexRN4CyqHCHKe7TXzQimNd0WvwqxXKdUInmTXi5mWjw10OhxsGPVjk39Pi3qnKhsQAAAAAAAAAAAAAAAAAAAAAAAAAAAAAAAADV/hDeo7e2Z3KD0btcq+r02VoUtpmY8Zyonshsc5V7k/UAbIAAErdlkyVcjtqcoviK3DVHQ4zU/qb6KRE/qbxcuCqeyg3JBqDvsNRYkvWGf9yC5cF/uhqvpMXicn64KZ4l90STlY9txI0eWY6KxqqxzmoqtXlaq6UX8gKgHG76/WWxHNbV5hGoq/wDlftP5nBW+mJjXP2gdkg42zgrfTExrn7RnBW+mJjXP2gdkg42zgrfTExrn7RnBW+mJjXP2gdkg42zgrfTExrn7RnBW+mJjXP2gdkg42zgrfTExrn7RnBW+mJjXP2gdkg42zgrfTExrn7RnBW+mJjXP2gdkg42zgrfTExrn7RnBW+mJjXP2gdkg42zgrfTExrn7RnBW+mJjXP2gdkg42zgrfTExrn7RnBW+mJjXP2gdkg42zgrfTExrn7RnBW+mJjXP2gdkg42zgrfTExrn7RnBW+mJjXP2gdkmPrNap1ElFmqpNthw05V0qvEjU31VeRDkXOCt9MTGuftNv7g8NlTR85UmJGmm+i+ImW5NPE5cVQC6tiSnazXHXXWJZYSZHi5WC70mQ10ue9OJ714uJEQFi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download.jpg"/>
          <p:cNvPicPr>
            <a:picLocks noChangeAspect="1"/>
          </p:cNvPicPr>
          <p:nvPr/>
        </p:nvPicPr>
        <p:blipFill>
          <a:blip r:embed="rId2" cstate="print"/>
          <a:stretch>
            <a:fillRect/>
          </a:stretch>
        </p:blipFill>
        <p:spPr>
          <a:xfrm>
            <a:off x="457200" y="1447801"/>
            <a:ext cx="1447800" cy="1219200"/>
          </a:xfrm>
          <a:prstGeom prst="rect">
            <a:avLst/>
          </a:prstGeom>
        </p:spPr>
      </p:pic>
      <p:sp>
        <p:nvSpPr>
          <p:cNvPr id="7" name="Rectangle 6"/>
          <p:cNvSpPr/>
          <p:nvPr/>
        </p:nvSpPr>
        <p:spPr>
          <a:xfrm>
            <a:off x="2016728" y="152400"/>
            <a:ext cx="5185971" cy="830997"/>
          </a:xfrm>
          <a:prstGeom prst="rect">
            <a:avLst/>
          </a:prstGeom>
        </p:spPr>
        <p:txBody>
          <a:bodyPr wrap="none">
            <a:spAutoFit/>
          </a:bodyPr>
          <a:lstStyle/>
          <a:p>
            <a:pPr algn="ctr"/>
            <a:r>
              <a:rPr lang="en-US" sz="4800" dirty="0" smtClean="0">
                <a:latin typeface="Boyz R Gross Shadow NF" pitchFamily="18" charset="0"/>
              </a:rPr>
              <a:t>If I Went to the Ocean, </a:t>
            </a:r>
          </a:p>
        </p:txBody>
      </p:sp>
      <p:sp>
        <p:nvSpPr>
          <p:cNvPr id="8" name="Rectangle 7"/>
          <p:cNvSpPr/>
          <p:nvPr/>
        </p:nvSpPr>
        <p:spPr>
          <a:xfrm>
            <a:off x="300852" y="914400"/>
            <a:ext cx="2655920" cy="769441"/>
          </a:xfrm>
          <a:prstGeom prst="rect">
            <a:avLst/>
          </a:prstGeom>
        </p:spPr>
        <p:txBody>
          <a:bodyPr wrap="none">
            <a:spAutoFit/>
          </a:bodyPr>
          <a:lstStyle/>
          <a:p>
            <a:pPr algn="ctr"/>
            <a:r>
              <a:rPr lang="en-US" sz="4400" dirty="0" smtClean="0">
                <a:latin typeface="Boyz R Gross Shadow NF" pitchFamily="18" charset="0"/>
              </a:rPr>
              <a:t>I would pack:</a:t>
            </a:r>
            <a:endParaRPr lang="en-US" sz="4400" dirty="0">
              <a:latin typeface="Boyz R Gross Shadow NF" pitchFamily="18" charset="0"/>
            </a:endParaRPr>
          </a:p>
        </p:txBody>
      </p:sp>
      <p:sp>
        <p:nvSpPr>
          <p:cNvPr id="9" name="Rectangle 8"/>
          <p:cNvSpPr/>
          <p:nvPr/>
        </p:nvSpPr>
        <p:spPr>
          <a:xfrm>
            <a:off x="4953000" y="914400"/>
            <a:ext cx="1861407" cy="769441"/>
          </a:xfrm>
          <a:prstGeom prst="rect">
            <a:avLst/>
          </a:prstGeom>
        </p:spPr>
        <p:txBody>
          <a:bodyPr wrap="none">
            <a:spAutoFit/>
          </a:bodyPr>
          <a:lstStyle/>
          <a:p>
            <a:pPr algn="ctr"/>
            <a:r>
              <a:rPr lang="en-US" sz="4400" dirty="0" smtClean="0">
                <a:latin typeface="Boyz R Gross Shadow NF" pitchFamily="18" charset="0"/>
              </a:rPr>
              <a:t>Because…</a:t>
            </a:r>
            <a:endParaRPr lang="en-US" sz="4400" dirty="0">
              <a:latin typeface="Boyz R Gross Shadow NF" pitchFamily="18" charset="0"/>
            </a:endParaRPr>
          </a:p>
        </p:txBody>
      </p:sp>
      <p:pic>
        <p:nvPicPr>
          <p:cNvPr id="10" name="Picture 9" descr="download.jpg"/>
          <p:cNvPicPr>
            <a:picLocks noChangeAspect="1"/>
          </p:cNvPicPr>
          <p:nvPr/>
        </p:nvPicPr>
        <p:blipFill>
          <a:blip r:embed="rId2" cstate="print"/>
          <a:stretch>
            <a:fillRect/>
          </a:stretch>
        </p:blipFill>
        <p:spPr>
          <a:xfrm>
            <a:off x="457200" y="2819400"/>
            <a:ext cx="1447800" cy="1219200"/>
          </a:xfrm>
          <a:prstGeom prst="rect">
            <a:avLst/>
          </a:prstGeom>
        </p:spPr>
      </p:pic>
      <p:pic>
        <p:nvPicPr>
          <p:cNvPr id="11" name="Picture 10" descr="download.jpg"/>
          <p:cNvPicPr>
            <a:picLocks noChangeAspect="1"/>
          </p:cNvPicPr>
          <p:nvPr/>
        </p:nvPicPr>
        <p:blipFill>
          <a:blip r:embed="rId2" cstate="print"/>
          <a:stretch>
            <a:fillRect/>
          </a:stretch>
        </p:blipFill>
        <p:spPr>
          <a:xfrm>
            <a:off x="457200" y="4114800"/>
            <a:ext cx="1447800" cy="1219200"/>
          </a:xfrm>
          <a:prstGeom prst="rect">
            <a:avLst/>
          </a:prstGeom>
        </p:spPr>
      </p:pic>
      <p:pic>
        <p:nvPicPr>
          <p:cNvPr id="12" name="Picture 11" descr="download.jpg"/>
          <p:cNvPicPr>
            <a:picLocks noChangeAspect="1"/>
          </p:cNvPicPr>
          <p:nvPr/>
        </p:nvPicPr>
        <p:blipFill>
          <a:blip r:embed="rId2" cstate="print"/>
          <a:stretch>
            <a:fillRect/>
          </a:stretch>
        </p:blipFill>
        <p:spPr>
          <a:xfrm>
            <a:off x="457200" y="5459993"/>
            <a:ext cx="1447800" cy="1245607"/>
          </a:xfrm>
          <a:prstGeom prst="rect">
            <a:avLst/>
          </a:prstGeom>
        </p:spPr>
      </p:pic>
      <p:sp>
        <p:nvSpPr>
          <p:cNvPr id="13" name="TextBox 12"/>
          <p:cNvSpPr txBox="1"/>
          <p:nvPr/>
        </p:nvSpPr>
        <p:spPr>
          <a:xfrm>
            <a:off x="2362200" y="16002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4" name="TextBox 13"/>
          <p:cNvSpPr txBox="1"/>
          <p:nvPr/>
        </p:nvSpPr>
        <p:spPr>
          <a:xfrm>
            <a:off x="2362200" y="57150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5" name="TextBox 14"/>
          <p:cNvSpPr txBox="1"/>
          <p:nvPr/>
        </p:nvSpPr>
        <p:spPr>
          <a:xfrm>
            <a:off x="2438400" y="44196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6" name="TextBox 15"/>
          <p:cNvSpPr txBox="1"/>
          <p:nvPr/>
        </p:nvSpPr>
        <p:spPr>
          <a:xfrm>
            <a:off x="2438400" y="3048000"/>
            <a:ext cx="6324600" cy="923330"/>
          </a:xfrm>
          <a:prstGeom prst="rect">
            <a:avLst/>
          </a:prstGeom>
          <a:noFill/>
        </p:spPr>
        <p:txBody>
          <a:bodyPr wrap="square" rtlCol="0">
            <a:spAutoFit/>
          </a:bodyPr>
          <a:lstStyle/>
          <a:p>
            <a:r>
              <a:rPr lang="en-US" dirty="0" smtClean="0">
                <a:latin typeface="Comic Sans MS" pitchFamily="66" charset="0"/>
              </a:rPr>
              <a:t>__________________________________________</a:t>
            </a:r>
          </a:p>
          <a:p>
            <a:endParaRPr lang="en-US" dirty="0" smtClean="0">
              <a:latin typeface="Comic Sans MS" pitchFamily="66" charset="0"/>
            </a:endParaRPr>
          </a:p>
          <a:p>
            <a:r>
              <a:rPr lang="en-US" dirty="0" smtClean="0">
                <a:latin typeface="Comic Sans MS" pitchFamily="66" charset="0"/>
              </a:rPr>
              <a:t>__________________________________________</a:t>
            </a:r>
            <a:endParaRPr lang="en-US" dirty="0">
              <a:latin typeface="Comic Sans MS" pitchFamily="66"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Seaweed1.png"/>
          <p:cNvPicPr>
            <a:picLocks noChangeAspect="1"/>
          </p:cNvPicPr>
          <p:nvPr/>
        </p:nvPicPr>
        <p:blipFill>
          <a:blip r:embed="rId3" cstate="print"/>
          <a:stretch>
            <a:fillRect/>
          </a:stretch>
        </p:blipFill>
        <p:spPr>
          <a:xfrm>
            <a:off x="7467600" y="228600"/>
            <a:ext cx="1267972" cy="1395665"/>
          </a:xfrm>
          <a:prstGeom prst="rect">
            <a:avLst/>
          </a:prstGeom>
        </p:spPr>
      </p:pic>
      <p:pic>
        <p:nvPicPr>
          <p:cNvPr id="20" name="Picture 19" descr="shell.jpg"/>
          <p:cNvPicPr>
            <a:picLocks noChangeAspect="1"/>
          </p:cNvPicPr>
          <p:nvPr/>
        </p:nvPicPr>
        <p:blipFill>
          <a:blip r:embed="rId4" cstate="print"/>
          <a:stretch>
            <a:fillRect/>
          </a:stretch>
        </p:blipFill>
        <p:spPr>
          <a:xfrm rot="20034634">
            <a:off x="99118" y="138846"/>
            <a:ext cx="777624" cy="6309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52400"/>
            <a:ext cx="4572000" cy="1200329"/>
          </a:xfrm>
          <a:prstGeom prst="rect">
            <a:avLst/>
          </a:prstGeom>
        </p:spPr>
        <p:txBody>
          <a:bodyPr>
            <a:spAutoFit/>
          </a:bodyPr>
          <a:lstStyle/>
          <a:p>
            <a:pPr algn="ctr"/>
            <a:r>
              <a:rPr lang="en-US" sz="7200" dirty="0" smtClean="0">
                <a:latin typeface="Boyz R Gross Shadow NF" pitchFamily="18" charset="0"/>
              </a:rPr>
              <a:t>I wonder….</a:t>
            </a:r>
            <a:endParaRPr lang="en-US" sz="7200" dirty="0">
              <a:latin typeface="Boyz R Gross Shadow NF" pitchFamily="18" charset="0"/>
            </a:endParaRPr>
          </a:p>
        </p:txBody>
      </p:sp>
      <p:sp>
        <p:nvSpPr>
          <p:cNvPr id="5" name="Rectangle 4"/>
          <p:cNvSpPr/>
          <p:nvPr/>
        </p:nvSpPr>
        <p:spPr>
          <a:xfrm>
            <a:off x="152400" y="838200"/>
            <a:ext cx="1371600" cy="1323439"/>
          </a:xfrm>
          <a:prstGeom prst="rect">
            <a:avLst/>
          </a:prstGeom>
        </p:spPr>
        <p:txBody>
          <a:bodyPr wrap="square">
            <a:spAutoFit/>
          </a:bodyPr>
          <a:lstStyle/>
          <a:p>
            <a:pPr algn="ctr"/>
            <a:r>
              <a:rPr lang="en-US" sz="8000" b="1" dirty="0" smtClean="0">
                <a:latin typeface="Mickey" pitchFamily="2" charset="0"/>
              </a:rPr>
              <a:t>?</a:t>
            </a:r>
            <a:endParaRPr lang="en-US" sz="8000" b="1" dirty="0">
              <a:latin typeface="Mickey" pitchFamily="2" charset="0"/>
            </a:endParaRPr>
          </a:p>
        </p:txBody>
      </p:sp>
      <p:sp>
        <p:nvSpPr>
          <p:cNvPr id="6" name="Rectangle 5"/>
          <p:cNvSpPr/>
          <p:nvPr/>
        </p:nvSpPr>
        <p:spPr>
          <a:xfrm>
            <a:off x="457200" y="23622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sp>
        <p:nvSpPr>
          <p:cNvPr id="7" name="Rectangle 6"/>
          <p:cNvSpPr/>
          <p:nvPr/>
        </p:nvSpPr>
        <p:spPr>
          <a:xfrm>
            <a:off x="457200" y="38100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sp>
        <p:nvSpPr>
          <p:cNvPr id="8" name="Rectangle 7"/>
          <p:cNvSpPr/>
          <p:nvPr/>
        </p:nvSpPr>
        <p:spPr>
          <a:xfrm>
            <a:off x="457200" y="5181600"/>
            <a:ext cx="748923" cy="1323439"/>
          </a:xfrm>
          <a:prstGeom prst="rect">
            <a:avLst/>
          </a:prstGeom>
        </p:spPr>
        <p:txBody>
          <a:bodyPr wrap="none">
            <a:spAutoFit/>
          </a:bodyPr>
          <a:lstStyle/>
          <a:p>
            <a:pPr algn="ctr"/>
            <a:r>
              <a:rPr lang="en-US" sz="8000" b="1" dirty="0" smtClean="0">
                <a:latin typeface="Mickey" pitchFamily="2" charset="0"/>
              </a:rPr>
              <a:t>?</a:t>
            </a:r>
            <a:endParaRPr lang="en-US" sz="8000" b="1" dirty="0">
              <a:latin typeface="Mickey" pitchFamily="2" charset="0"/>
            </a:endParaRPr>
          </a:p>
        </p:txBody>
      </p:sp>
      <p:cxnSp>
        <p:nvCxnSpPr>
          <p:cNvPr id="10" name="Straight Connector 9"/>
          <p:cNvCxnSpPr/>
          <p:nvPr/>
        </p:nvCxnSpPr>
        <p:spPr>
          <a:xfrm>
            <a:off x="1219200" y="19050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33528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48006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6172200"/>
            <a:ext cx="7239000" cy="76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9976" y="0"/>
            <a:ext cx="6756979" cy="1015663"/>
          </a:xfrm>
          <a:prstGeom prst="rect">
            <a:avLst/>
          </a:prstGeom>
        </p:spPr>
        <p:txBody>
          <a:bodyPr wrap="none">
            <a:spAutoFit/>
          </a:bodyPr>
          <a:lstStyle/>
          <a:p>
            <a:pPr algn="ctr"/>
            <a:r>
              <a:rPr lang="en-US" sz="6000" u="sng" dirty="0" smtClean="0">
                <a:latin typeface="Boyz R Gross Shadow NF" pitchFamily="18" charset="0"/>
              </a:rPr>
              <a:t>Diary of an Ocean Animal:</a:t>
            </a:r>
            <a:endParaRPr lang="en-US" sz="6000" u="sng" dirty="0">
              <a:latin typeface="Boyz R Gross Shadow NF" pitchFamily="18" charset="0"/>
            </a:endParaRPr>
          </a:p>
        </p:txBody>
      </p:sp>
      <p:sp>
        <p:nvSpPr>
          <p:cNvPr id="5" name="TextBox 4"/>
          <p:cNvSpPr txBox="1"/>
          <p:nvPr/>
        </p:nvSpPr>
        <p:spPr>
          <a:xfrm>
            <a:off x="304800" y="762000"/>
            <a:ext cx="8458200" cy="6309420"/>
          </a:xfrm>
          <a:prstGeom prst="rect">
            <a:avLst/>
          </a:prstGeom>
          <a:noFill/>
        </p:spPr>
        <p:txBody>
          <a:bodyPr wrap="square" rtlCol="0">
            <a:spAutoFit/>
          </a:bodyPr>
          <a:lstStyle/>
          <a:p>
            <a:r>
              <a:rPr lang="en-US" sz="3200" dirty="0" smtClean="0">
                <a:latin typeface="Comic Sans MS" pitchFamily="66" charset="0"/>
              </a:rPr>
              <a:t>Dear Diary,</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Sincerely,      </a:t>
            </a:r>
            <a:r>
              <a:rPr lang="en-US" sz="2400" dirty="0" smtClean="0">
                <a:latin typeface="Comic Sans MS" pitchFamily="66" charset="0"/>
              </a:rPr>
              <a:t> 								</a:t>
            </a:r>
            <a:r>
              <a:rPr lang="en-US" dirty="0" smtClean="0"/>
              <a:t>_________________</a:t>
            </a:r>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6118" y="152400"/>
            <a:ext cx="7600029" cy="1015663"/>
          </a:xfrm>
          <a:prstGeom prst="rect">
            <a:avLst/>
          </a:prstGeom>
        </p:spPr>
        <p:txBody>
          <a:bodyPr wrap="none">
            <a:spAutoFit/>
          </a:bodyPr>
          <a:lstStyle/>
          <a:p>
            <a:pPr algn="ctr"/>
            <a:r>
              <a:rPr lang="en-US" sz="6000" u="sng" dirty="0" smtClean="0">
                <a:latin typeface="Boyz R Gross Shadow NF" pitchFamily="18" charset="0"/>
              </a:rPr>
              <a:t>My Shark 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781193" cy="646331"/>
          </a:xfrm>
          <a:prstGeom prst="rect">
            <a:avLst/>
          </a:prstGeom>
        </p:spPr>
        <p:txBody>
          <a:bodyPr wrap="none">
            <a:spAutoFit/>
          </a:bodyPr>
          <a:lstStyle/>
          <a:p>
            <a:r>
              <a:rPr lang="en-US" sz="3600" u="sng" dirty="0" smtClean="0">
                <a:latin typeface="Boyz R Gross Shadow NF" pitchFamily="18" charset="0"/>
              </a:rPr>
              <a:t>The Shark</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762000"/>
            <a:ext cx="4495800" cy="5693866"/>
          </a:xfrm>
          <a:prstGeom prst="rect">
            <a:avLst/>
          </a:prstGeom>
          <a:noFill/>
        </p:spPr>
        <p:txBody>
          <a:bodyPr wrap="square" rtlCol="0">
            <a:spAutoFit/>
          </a:bodyPr>
          <a:lstStyle/>
          <a:p>
            <a:r>
              <a:rPr lang="en-US" sz="1400" dirty="0" smtClean="0">
                <a:latin typeface="Comic Sans MS" pitchFamily="66" charset="0"/>
              </a:rPr>
              <a:t>The shark swims away from its mother as soon as it is born. It does not stay with its mother after birth like most other animals. Sharks are very smart creatures and can learn new things quickly. Sharks live in all of the oceans of the world. Some like to live in cold waters and other like to live in the warmer parts.</a:t>
            </a:r>
          </a:p>
          <a:p>
            <a:endParaRPr lang="en-US" sz="1400" dirty="0" smtClean="0">
              <a:latin typeface="Comic Sans MS" pitchFamily="66" charset="0"/>
            </a:endParaRPr>
          </a:p>
          <a:p>
            <a:r>
              <a:rPr lang="en-US" sz="1400" dirty="0" smtClean="0">
                <a:latin typeface="Comic Sans MS" pitchFamily="66" charset="0"/>
              </a:rPr>
              <a:t>Most sharks are already about 5 feet long when they are born! The largest shark is the whale shark. It can grow to be 12 feet long. Some sharks can be much smaller – about 7 inches long. Most sharks are about the same size as a full grown human</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One of the reasons that sharks are such successful </a:t>
            </a:r>
            <a:r>
              <a:rPr lang="en-US" sz="1400" b="1" dirty="0" smtClean="0">
                <a:latin typeface="Comic Sans MS" pitchFamily="66" charset="0"/>
              </a:rPr>
              <a:t>predators</a:t>
            </a:r>
            <a:r>
              <a:rPr lang="en-US" sz="1400" dirty="0" smtClean="0">
                <a:latin typeface="Comic Sans MS" pitchFamily="66" charset="0"/>
              </a:rPr>
              <a:t> is that they have such super </a:t>
            </a:r>
            <a:r>
              <a:rPr lang="en-US" sz="1400" dirty="0" smtClean="0">
                <a:latin typeface="Comic Sans MS" pitchFamily="66" charset="0"/>
              </a:rPr>
              <a:t>senses. Two-thirds </a:t>
            </a:r>
            <a:r>
              <a:rPr lang="en-US" sz="1400" dirty="0" smtClean="0">
                <a:latin typeface="Comic Sans MS" pitchFamily="66" charset="0"/>
              </a:rPr>
              <a:t>of a shark's brain is dedicated to its keenest sense -- smell</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Some sharks have eyes similar to a cat.  A mirror-like layer in their eyes allows them to see better in the water.  This allows the shark to hunt in clear seas or </a:t>
            </a:r>
            <a:r>
              <a:rPr lang="en-US" sz="1400" b="1" dirty="0" smtClean="0">
                <a:latin typeface="Comic Sans MS" pitchFamily="66" charset="0"/>
              </a:rPr>
              <a:t>murky</a:t>
            </a:r>
            <a:r>
              <a:rPr lang="en-US" sz="1400" dirty="0" smtClean="0">
                <a:latin typeface="Comic Sans MS" pitchFamily="66" charset="0"/>
              </a:rPr>
              <a:t> water</a:t>
            </a:r>
            <a:r>
              <a:rPr lang="en-US" sz="1400" dirty="0" smtClean="0">
                <a:latin typeface="Comic Sans MS" pitchFamily="66" charset="0"/>
              </a:rPr>
              <a:t>.</a:t>
            </a:r>
            <a:endParaRPr lang="en-US" sz="1400" dirty="0" smtClean="0">
              <a:latin typeface="Comic Sans MS" pitchFamily="66" charset="0"/>
            </a:endParaRP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539978"/>
          </a:xfrm>
          <a:prstGeom prst="rect">
            <a:avLst/>
          </a:prstGeom>
          <a:noFill/>
        </p:spPr>
        <p:txBody>
          <a:bodyPr wrap="square" rtlCol="0">
            <a:spAutoFit/>
          </a:bodyPr>
          <a:lstStyle/>
          <a:p>
            <a:r>
              <a:rPr lang="en-US" sz="1400" dirty="0" smtClean="0">
                <a:latin typeface="Comic Sans MS" pitchFamily="66" charset="0"/>
              </a:rPr>
              <a:t>They are </a:t>
            </a:r>
            <a:r>
              <a:rPr lang="en-US" sz="1400" dirty="0" smtClean="0">
                <a:latin typeface="Comic Sans MS" pitchFamily="66" charset="0"/>
              </a:rPr>
              <a:t>able to feel vibrations in the water using a line of </a:t>
            </a:r>
            <a:r>
              <a:rPr lang="en-US" sz="1400" b="1" dirty="0" smtClean="0">
                <a:latin typeface="Comic Sans MS" pitchFamily="66" charset="0"/>
              </a:rPr>
              <a:t>canals</a:t>
            </a:r>
            <a:r>
              <a:rPr lang="en-US" sz="1400" dirty="0" smtClean="0">
                <a:latin typeface="Comic Sans MS" pitchFamily="66" charset="0"/>
              </a:rPr>
              <a:t> that go from its head to its tail.  Called a "</a:t>
            </a:r>
            <a:r>
              <a:rPr lang="en-US" sz="1400" b="1" dirty="0" smtClean="0">
                <a:latin typeface="Comic Sans MS" pitchFamily="66" charset="0"/>
              </a:rPr>
              <a:t>lateral line</a:t>
            </a:r>
            <a:r>
              <a:rPr lang="en-US" sz="1400" dirty="0" smtClean="0">
                <a:latin typeface="Comic Sans MS" pitchFamily="66" charset="0"/>
              </a:rPr>
              <a:t>", these canals are filled with water and contain </a:t>
            </a:r>
            <a:r>
              <a:rPr lang="en-US" sz="1400" b="1" dirty="0" smtClean="0">
                <a:latin typeface="Comic Sans MS" pitchFamily="66" charset="0"/>
              </a:rPr>
              <a:t>sensory cells </a:t>
            </a:r>
            <a:r>
              <a:rPr lang="en-US" sz="1400" dirty="0" smtClean="0">
                <a:latin typeface="Comic Sans MS" pitchFamily="66" charset="0"/>
              </a:rPr>
              <a:t>with hairs growing out of them.  These hairs move when the water vibrates and alerts the shark to potential </a:t>
            </a:r>
            <a:r>
              <a:rPr lang="en-US" sz="1400" dirty="0" smtClean="0">
                <a:latin typeface="Comic Sans MS" pitchFamily="66" charset="0"/>
              </a:rPr>
              <a:t>prey. Sharks </a:t>
            </a:r>
            <a:r>
              <a:rPr lang="en-US" sz="1400" dirty="0" smtClean="0">
                <a:latin typeface="Comic Sans MS" pitchFamily="66" charset="0"/>
              </a:rPr>
              <a:t>also have a sensory organ called the "</a:t>
            </a:r>
            <a:r>
              <a:rPr lang="en-US" sz="1400" b="1" dirty="0" err="1" smtClean="0">
                <a:latin typeface="Comic Sans MS" pitchFamily="66" charset="0"/>
              </a:rPr>
              <a:t>ampullae</a:t>
            </a:r>
            <a:r>
              <a:rPr lang="en-US" sz="1400" b="1" dirty="0" smtClean="0">
                <a:latin typeface="Comic Sans MS" pitchFamily="66" charset="0"/>
              </a:rPr>
              <a:t> of </a:t>
            </a:r>
            <a:r>
              <a:rPr lang="en-US" sz="1400" b="1" dirty="0" err="1" smtClean="0">
                <a:latin typeface="Comic Sans MS" pitchFamily="66" charset="0"/>
              </a:rPr>
              <a:t>Lorenzini</a:t>
            </a:r>
            <a:r>
              <a:rPr lang="en-US" sz="1400" dirty="0" smtClean="0">
                <a:latin typeface="Comic Sans MS" pitchFamily="66" charset="0"/>
              </a:rPr>
              <a:t>" which they use to "feel" the electrical field coming from its prey.</a:t>
            </a:r>
          </a:p>
          <a:p>
            <a:endParaRPr lang="en-US" sz="1400" dirty="0" smtClean="0">
              <a:latin typeface="Comic Sans MS" pitchFamily="66" charset="0"/>
            </a:endParaRPr>
          </a:p>
          <a:p>
            <a:r>
              <a:rPr lang="en-US" sz="1400" dirty="0" smtClean="0">
                <a:latin typeface="Comic Sans MS" pitchFamily="66" charset="0"/>
              </a:rPr>
              <a:t>Most </a:t>
            </a:r>
            <a:r>
              <a:rPr lang="en-US" sz="1400" dirty="0" smtClean="0">
                <a:latin typeface="Comic Sans MS" pitchFamily="66" charset="0"/>
              </a:rPr>
              <a:t>sharks are </a:t>
            </a:r>
            <a:r>
              <a:rPr lang="en-US" sz="1400" b="1" dirty="0" smtClean="0">
                <a:latin typeface="Comic Sans MS" pitchFamily="66" charset="0"/>
              </a:rPr>
              <a:t>carnivorous</a:t>
            </a:r>
            <a:r>
              <a:rPr lang="en-US" sz="1400" dirty="0" smtClean="0">
                <a:latin typeface="Comic Sans MS" pitchFamily="66" charset="0"/>
              </a:rPr>
              <a:t>, which means they eat meat. They like to eat fish and other mammals (sea lions, dolphins, and seals). Some sharks even eat turtles and seagulls. They sometimes even eat other sharks that are smaller than them. </a:t>
            </a:r>
          </a:p>
          <a:p>
            <a:endParaRPr lang="en-US" sz="1400" dirty="0" smtClean="0">
              <a:latin typeface="Comic Sans MS" pitchFamily="66" charset="0"/>
            </a:endParaRPr>
          </a:p>
          <a:p>
            <a:r>
              <a:rPr lang="en-US" sz="1400" dirty="0" smtClean="0">
                <a:latin typeface="Comic Sans MS" pitchFamily="66" charset="0"/>
              </a:rPr>
              <a:t>Sharks </a:t>
            </a:r>
            <a:r>
              <a:rPr lang="en-US" sz="1400" dirty="0" smtClean="0">
                <a:latin typeface="Comic Sans MS" pitchFamily="66" charset="0"/>
              </a:rPr>
              <a:t>have no bones, only </a:t>
            </a:r>
            <a:r>
              <a:rPr lang="en-US" sz="1400" b="1" dirty="0" smtClean="0">
                <a:latin typeface="Comic Sans MS" pitchFamily="66" charset="0"/>
              </a:rPr>
              <a:t>cartilage</a:t>
            </a:r>
            <a:r>
              <a:rPr lang="en-US" sz="1400" dirty="0" smtClean="0">
                <a:latin typeface="Comic Sans MS" pitchFamily="66" charset="0"/>
              </a:rPr>
              <a:t>. Sharks have many teeth. As their teeth fall out, they get new ones. If you look carefully you can find </a:t>
            </a:r>
            <a:r>
              <a:rPr lang="en-US" sz="1400" dirty="0" smtClean="0">
                <a:latin typeface="Comic Sans MS" pitchFamily="66" charset="0"/>
              </a:rPr>
              <a:t>sharks’ teeth </a:t>
            </a:r>
            <a:r>
              <a:rPr lang="en-US" sz="1400" dirty="0" smtClean="0">
                <a:latin typeface="Comic Sans MS" pitchFamily="66" charset="0"/>
              </a:rPr>
              <a:t>in the sand at the beach.</a:t>
            </a:r>
          </a:p>
          <a:p>
            <a:endParaRPr lang="en-US" sz="1400" dirty="0">
              <a:latin typeface="Comic Sans MS" pitchFamily="66" charset="0"/>
            </a:endParaRPr>
          </a:p>
          <a:p>
            <a:r>
              <a:rPr lang="en-US" sz="1400" dirty="0">
                <a:latin typeface="Comic Sans MS" pitchFamily="66" charset="0"/>
              </a:rPr>
              <a:t> </a:t>
            </a:r>
          </a:p>
          <a:p>
            <a:endParaRPr lang="en-US" dirty="0"/>
          </a:p>
        </p:txBody>
      </p:sp>
      <p:sp>
        <p:nvSpPr>
          <p:cNvPr id="12" name="Rectangle 11"/>
          <p:cNvSpPr/>
          <p:nvPr/>
        </p:nvSpPr>
        <p:spPr>
          <a:xfrm>
            <a:off x="6019800" y="228600"/>
            <a:ext cx="1781193" cy="646331"/>
          </a:xfrm>
          <a:prstGeom prst="rect">
            <a:avLst/>
          </a:prstGeom>
        </p:spPr>
        <p:txBody>
          <a:bodyPr wrap="none">
            <a:spAutoFit/>
          </a:bodyPr>
          <a:lstStyle/>
          <a:p>
            <a:r>
              <a:rPr lang="en-US" sz="3600" u="sng" dirty="0" smtClean="0">
                <a:latin typeface="Boyz R Gross Shadow NF" pitchFamily="18" charset="0"/>
              </a:rPr>
              <a:t>The Shark</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791200"/>
            <a:ext cx="610094" cy="1066800"/>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1200"/>
            <a:ext cx="610094" cy="1066800"/>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35" name="Picture 34" descr="shark.png"/>
          <p:cNvPicPr>
            <a:picLocks noChangeAspect="1"/>
          </p:cNvPicPr>
          <p:nvPr/>
        </p:nvPicPr>
        <p:blipFill>
          <a:blip r:embed="rId5" cstate="print"/>
          <a:stretch>
            <a:fillRect/>
          </a:stretch>
        </p:blipFill>
        <p:spPr>
          <a:xfrm flipH="1">
            <a:off x="152400" y="304800"/>
            <a:ext cx="914400" cy="474537"/>
          </a:xfrm>
          <a:prstGeom prst="rect">
            <a:avLst/>
          </a:prstGeom>
        </p:spPr>
      </p:pic>
      <p:pic>
        <p:nvPicPr>
          <p:cNvPr id="36" name="Picture 35" descr="shark.png"/>
          <p:cNvPicPr>
            <a:picLocks noChangeAspect="1"/>
          </p:cNvPicPr>
          <p:nvPr/>
        </p:nvPicPr>
        <p:blipFill>
          <a:blip r:embed="rId5" cstate="print"/>
          <a:stretch>
            <a:fillRect/>
          </a:stretch>
        </p:blipFill>
        <p:spPr>
          <a:xfrm flipH="1">
            <a:off x="4876800" y="304800"/>
            <a:ext cx="914400" cy="474537"/>
          </a:xfrm>
          <a:prstGeom prst="rect">
            <a:avLst/>
          </a:prstGeom>
        </p:spPr>
      </p:pic>
      <p:pic>
        <p:nvPicPr>
          <p:cNvPr id="28" name="Picture 27" descr="blue-shark.jpg"/>
          <p:cNvPicPr>
            <a:picLocks noChangeAspect="1"/>
          </p:cNvPicPr>
          <p:nvPr/>
        </p:nvPicPr>
        <p:blipFill>
          <a:blip r:embed="rId6" cstate="print"/>
          <a:stretch>
            <a:fillRect/>
          </a:stretch>
        </p:blipFill>
        <p:spPr>
          <a:xfrm>
            <a:off x="1219200" y="5947172"/>
            <a:ext cx="1371600" cy="91082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4579" y="152400"/>
            <a:ext cx="2775120" cy="1107996"/>
          </a:xfrm>
          <a:prstGeom prst="rect">
            <a:avLst/>
          </a:prstGeom>
        </p:spPr>
        <p:txBody>
          <a:bodyPr wrap="none">
            <a:spAutoFit/>
          </a:bodyPr>
          <a:lstStyle/>
          <a:p>
            <a:pPr algn="ctr"/>
            <a:r>
              <a:rPr lang="en-US" sz="6600" dirty="0" smtClean="0">
                <a:latin typeface="Boyz R Gross Shadow NF" pitchFamily="18" charset="0"/>
              </a:rPr>
              <a:t>Glossary</a:t>
            </a:r>
            <a:r>
              <a:rPr lang="en-US" sz="4400" b="1" dirty="0" smtClean="0">
                <a:latin typeface="the bubble letters" pitchFamily="2" charset="0"/>
              </a:rPr>
              <a:t>:</a:t>
            </a:r>
          </a:p>
        </p:txBody>
      </p:sp>
      <p:sp>
        <p:nvSpPr>
          <p:cNvPr id="5" name="Rectangle 4"/>
          <p:cNvSpPr/>
          <p:nvPr/>
        </p:nvSpPr>
        <p:spPr>
          <a:xfrm>
            <a:off x="5488518" y="152400"/>
            <a:ext cx="2840842" cy="1107996"/>
          </a:xfrm>
          <a:prstGeom prst="rect">
            <a:avLst/>
          </a:prstGeom>
        </p:spPr>
        <p:txBody>
          <a:bodyPr wrap="none">
            <a:spAutoFit/>
          </a:bodyPr>
          <a:lstStyle/>
          <a:p>
            <a:pPr algn="ctr"/>
            <a:r>
              <a:rPr lang="en-US" sz="6600" dirty="0" smtClean="0">
                <a:latin typeface="Boyz R Gross Shadow NF" pitchFamily="18" charset="0"/>
              </a:rPr>
              <a:t>Glossary:</a:t>
            </a:r>
          </a:p>
        </p:txBody>
      </p:sp>
      <p:sp>
        <p:nvSpPr>
          <p:cNvPr id="6" name="Rectangle 5"/>
          <p:cNvSpPr/>
          <p:nvPr/>
        </p:nvSpPr>
        <p:spPr>
          <a:xfrm>
            <a:off x="1828800" y="12192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7" name="Rounded Rectangle 6"/>
          <p:cNvSpPr/>
          <p:nvPr/>
        </p:nvSpPr>
        <p:spPr>
          <a:xfrm>
            <a:off x="152400" y="1295400"/>
            <a:ext cx="1600200" cy="685800"/>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52400" y="22860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9" name="Rectangle 8"/>
          <p:cNvSpPr/>
          <p:nvPr/>
        </p:nvSpPr>
        <p:spPr>
          <a:xfrm>
            <a:off x="1828800" y="29718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0" name="Rounded Rectangle 9"/>
          <p:cNvSpPr/>
          <p:nvPr/>
        </p:nvSpPr>
        <p:spPr>
          <a:xfrm>
            <a:off x="152400" y="3048000"/>
            <a:ext cx="1600200" cy="685800"/>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52400" y="40386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2" name="Rectangle 11"/>
          <p:cNvSpPr/>
          <p:nvPr/>
        </p:nvSpPr>
        <p:spPr>
          <a:xfrm>
            <a:off x="1905000" y="48006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3" name="Rounded Rectangle 12"/>
          <p:cNvSpPr/>
          <p:nvPr/>
        </p:nvSpPr>
        <p:spPr>
          <a:xfrm>
            <a:off x="152400" y="4876800"/>
            <a:ext cx="1600200" cy="685800"/>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228600" y="58674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5" name="Rectangle 14"/>
          <p:cNvSpPr/>
          <p:nvPr/>
        </p:nvSpPr>
        <p:spPr>
          <a:xfrm>
            <a:off x="6629400" y="13716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6" name="Rounded Rectangle 15"/>
          <p:cNvSpPr/>
          <p:nvPr/>
        </p:nvSpPr>
        <p:spPr>
          <a:xfrm>
            <a:off x="4953000" y="1447800"/>
            <a:ext cx="1600200" cy="685800"/>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4953000" y="24384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18" name="Rectangle 17"/>
          <p:cNvSpPr/>
          <p:nvPr/>
        </p:nvSpPr>
        <p:spPr>
          <a:xfrm>
            <a:off x="6629400" y="31242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19" name="Rounded Rectangle 18"/>
          <p:cNvSpPr/>
          <p:nvPr/>
        </p:nvSpPr>
        <p:spPr>
          <a:xfrm>
            <a:off x="4953000" y="3200400"/>
            <a:ext cx="1600200" cy="685800"/>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p:cNvSpPr/>
          <p:nvPr/>
        </p:nvSpPr>
        <p:spPr>
          <a:xfrm>
            <a:off x="4953000" y="41910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21" name="Rectangle 20"/>
          <p:cNvSpPr/>
          <p:nvPr/>
        </p:nvSpPr>
        <p:spPr>
          <a:xfrm>
            <a:off x="6705600" y="4953000"/>
            <a:ext cx="2362200" cy="923330"/>
          </a:xfrm>
          <a:prstGeom prst="rect">
            <a:avLst/>
          </a:prstGeom>
        </p:spPr>
        <p:txBody>
          <a:bodyPr wrap="square">
            <a:spAutoFit/>
          </a:bodyPr>
          <a:lstStyle/>
          <a:p>
            <a:r>
              <a:rPr lang="en-US" dirty="0" smtClean="0">
                <a:latin typeface="Comic Sans MS" pitchFamily="66" charset="0"/>
              </a:rPr>
              <a:t>_______________</a:t>
            </a:r>
          </a:p>
          <a:p>
            <a:endParaRPr lang="en-US" dirty="0">
              <a:latin typeface="Comic Sans MS" pitchFamily="66" charset="0"/>
            </a:endParaRPr>
          </a:p>
          <a:p>
            <a:r>
              <a:rPr lang="en-US" dirty="0" smtClean="0">
                <a:latin typeface="Comic Sans MS" pitchFamily="66" charset="0"/>
              </a:rPr>
              <a:t>_______________</a:t>
            </a:r>
            <a:endParaRPr lang="en-US" dirty="0">
              <a:latin typeface="Comic Sans MS" pitchFamily="66" charset="0"/>
            </a:endParaRPr>
          </a:p>
        </p:txBody>
      </p:sp>
      <p:sp>
        <p:nvSpPr>
          <p:cNvPr id="22" name="Rounded Rectangle 21"/>
          <p:cNvSpPr/>
          <p:nvPr/>
        </p:nvSpPr>
        <p:spPr>
          <a:xfrm>
            <a:off x="4953000" y="5029200"/>
            <a:ext cx="1600200" cy="685800"/>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5029200" y="6019800"/>
            <a:ext cx="4572000" cy="369332"/>
          </a:xfrm>
          <a:prstGeom prst="rect">
            <a:avLst/>
          </a:prstGeom>
        </p:spPr>
        <p:txBody>
          <a:bodyPr>
            <a:spAutoFit/>
          </a:bodyPr>
          <a:lstStyle/>
          <a:p>
            <a:r>
              <a:rPr lang="en-US" dirty="0" smtClean="0">
                <a:latin typeface="Comic Sans MS" pitchFamily="66" charset="0"/>
              </a:rPr>
              <a:t>___________________________</a:t>
            </a:r>
          </a:p>
        </p:txBody>
      </p:sp>
      <p:sp>
        <p:nvSpPr>
          <p:cNvPr id="24" name="Rounded Rectangle 23"/>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ounded Rectangle 24"/>
          <p:cNvSpPr/>
          <p:nvPr/>
        </p:nvSpPr>
        <p:spPr>
          <a:xfrm>
            <a:off x="3657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crab.png"/>
          <p:cNvPicPr>
            <a:picLocks noChangeAspect="1"/>
          </p:cNvPicPr>
          <p:nvPr/>
        </p:nvPicPr>
        <p:blipFill>
          <a:blip r:embed="rId2" cstate="print"/>
          <a:stretch>
            <a:fillRect/>
          </a:stretch>
        </p:blipFill>
        <p:spPr>
          <a:xfrm>
            <a:off x="533400" y="2209800"/>
            <a:ext cx="2944115" cy="24582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57607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Crab</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339650"/>
          </a:xfrm>
          <a:prstGeom prst="rect">
            <a:avLst/>
          </a:prstGeom>
          <a:noFill/>
        </p:spPr>
        <p:txBody>
          <a:bodyPr wrap="square" rtlCol="0">
            <a:spAutoFit/>
          </a:bodyPr>
          <a:lstStyle/>
          <a:p>
            <a:r>
              <a:rPr lang="en-US" sz="1200" dirty="0" smtClean="0">
                <a:latin typeface="Comic Sans MS" pitchFamily="66" charset="0"/>
              </a:rPr>
              <a:t>A crab is an animal that is generally found in all of the world’s oceans. Many crabs do live in fresh water and on land, mainly in tropical regions.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Crabs are </a:t>
            </a:r>
            <a:r>
              <a:rPr lang="en-US" sz="1200" b="1" dirty="0" smtClean="0">
                <a:latin typeface="Comic Sans MS" pitchFamily="66" charset="0"/>
              </a:rPr>
              <a:t>invertebrates</a:t>
            </a:r>
            <a:r>
              <a:rPr lang="en-US" sz="1200" dirty="0" smtClean="0">
                <a:latin typeface="Comic Sans MS" pitchFamily="66" charset="0"/>
              </a:rPr>
              <a:t>, which mean an animal without a backbone. They have an </a:t>
            </a:r>
            <a:r>
              <a:rPr lang="en-US" sz="1200" b="1" dirty="0" smtClean="0">
                <a:latin typeface="Comic Sans MS" pitchFamily="66" charset="0"/>
              </a:rPr>
              <a:t>exoskeleton</a:t>
            </a:r>
            <a:r>
              <a:rPr lang="en-US" sz="1200" dirty="0" smtClean="0">
                <a:latin typeface="Comic Sans MS" pitchFamily="66" charset="0"/>
              </a:rPr>
              <a:t>. An exoskeleton is an outer shell that both protects them from predators and provides support. They are </a:t>
            </a:r>
            <a:r>
              <a:rPr lang="en-US" sz="1200" b="1" dirty="0" smtClean="0">
                <a:latin typeface="Comic Sans MS" pitchFamily="66" charset="0"/>
              </a:rPr>
              <a:t>crustaceans</a:t>
            </a:r>
            <a:r>
              <a:rPr lang="en-US" sz="1200" dirty="0" smtClean="0">
                <a:latin typeface="Comic Sans MS" pitchFamily="66" charset="0"/>
              </a:rPr>
              <a:t> because of their exoskeleton. They have 10 legs and are known to walk sideways. Two of their legs have large, grasping claws called </a:t>
            </a:r>
            <a:r>
              <a:rPr lang="en-US" sz="1200" b="1" dirty="0" smtClean="0">
                <a:latin typeface="Comic Sans MS" pitchFamily="66" charset="0"/>
              </a:rPr>
              <a:t>pinchers. </a:t>
            </a:r>
            <a:r>
              <a:rPr lang="en-US" sz="1200" dirty="0" smtClean="0">
                <a:latin typeface="Comic Sans MS" pitchFamily="66" charset="0"/>
              </a:rPr>
              <a:t>They have a flattened body, two feelers (</a:t>
            </a:r>
            <a:r>
              <a:rPr lang="en-US" sz="1200" b="1" dirty="0" smtClean="0">
                <a:latin typeface="Comic Sans MS" pitchFamily="66" charset="0"/>
              </a:rPr>
              <a:t>antennae</a:t>
            </a:r>
            <a:r>
              <a:rPr lang="en-US" sz="1200" dirty="0" smtClean="0">
                <a:latin typeface="Comic Sans MS" pitchFamily="66" charset="0"/>
              </a:rPr>
              <a:t>), and two eyes located at the ends of the stalks</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Many crabs are </a:t>
            </a:r>
            <a:r>
              <a:rPr lang="en-US" sz="1200" b="1" dirty="0" smtClean="0">
                <a:latin typeface="Comic Sans MS" pitchFamily="66" charset="0"/>
              </a:rPr>
              <a:t>omnivores</a:t>
            </a:r>
            <a:r>
              <a:rPr lang="en-US" sz="1200" dirty="0" smtClean="0">
                <a:latin typeface="Comic Sans MS" pitchFamily="66" charset="0"/>
              </a:rPr>
              <a:t>, which mean they eat plants and meat. Some crabs are just </a:t>
            </a:r>
            <a:r>
              <a:rPr lang="en-US" sz="1200" b="1" dirty="0" smtClean="0">
                <a:latin typeface="Comic Sans MS" pitchFamily="66" charset="0"/>
              </a:rPr>
              <a:t>carnivores</a:t>
            </a:r>
            <a:r>
              <a:rPr lang="en-US" sz="1200" dirty="0" smtClean="0">
                <a:latin typeface="Comic Sans MS" pitchFamily="66" charset="0"/>
              </a:rPr>
              <a:t>, meat eaters, while others are just </a:t>
            </a:r>
            <a:r>
              <a:rPr lang="en-US" sz="1200" b="1" dirty="0" smtClean="0">
                <a:latin typeface="Comic Sans MS" pitchFamily="66" charset="0"/>
              </a:rPr>
              <a:t>herbivores</a:t>
            </a:r>
            <a:r>
              <a:rPr lang="en-US" sz="1200" dirty="0" smtClean="0">
                <a:latin typeface="Comic Sans MS" pitchFamily="66" charset="0"/>
              </a:rPr>
              <a:t>, plant eaters. Crabs are known to work together to provide food and protection for their family</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Crabs </a:t>
            </a:r>
            <a:r>
              <a:rPr lang="en-US" sz="1200" b="1" dirty="0" smtClean="0">
                <a:latin typeface="Comic Sans MS" pitchFamily="66" charset="0"/>
              </a:rPr>
              <a:t>molt</a:t>
            </a:r>
            <a:r>
              <a:rPr lang="en-US" sz="1200" dirty="0" smtClean="0">
                <a:latin typeface="Comic Sans MS" pitchFamily="66" charset="0"/>
              </a:rPr>
              <a:t>, or shed their shells, as they grow. A new shell forms in several days. While the new shell is forming, the crab is known as a soft-shell crab instead of a hard-shell crab. It is </a:t>
            </a:r>
            <a:r>
              <a:rPr lang="en-US" sz="1200" b="1" dirty="0" smtClean="0">
                <a:latin typeface="Comic Sans MS" pitchFamily="66" charset="0"/>
              </a:rPr>
              <a:t>defenseless</a:t>
            </a:r>
            <a:r>
              <a:rPr lang="en-US" sz="1200" dirty="0" smtClean="0">
                <a:latin typeface="Comic Sans MS" pitchFamily="66" charset="0"/>
              </a:rPr>
              <a:t> when it is a soft-shell crab</a:t>
            </a:r>
            <a:r>
              <a:rPr lang="en-US" sz="1200" dirty="0" smtClean="0">
                <a:latin typeface="Comic Sans MS" pitchFamily="66" charset="0"/>
              </a:rPr>
              <a:t>.</a:t>
            </a:r>
            <a:endParaRPr lang="en-US" sz="1200" dirty="0">
              <a:latin typeface="Comic Sans MS" pitchFamily="66" charset="0"/>
            </a:endParaRPr>
          </a:p>
        </p:txBody>
      </p:sp>
      <p:sp>
        <p:nvSpPr>
          <p:cNvPr id="11" name="TextBox 10"/>
          <p:cNvSpPr txBox="1"/>
          <p:nvPr/>
        </p:nvSpPr>
        <p:spPr>
          <a:xfrm>
            <a:off x="4800600" y="838200"/>
            <a:ext cx="4114800" cy="5170646"/>
          </a:xfrm>
          <a:prstGeom prst="rect">
            <a:avLst/>
          </a:prstGeom>
          <a:noFill/>
        </p:spPr>
        <p:txBody>
          <a:bodyPr wrap="square" rtlCol="0">
            <a:spAutoFit/>
          </a:bodyPr>
          <a:lstStyle/>
          <a:p>
            <a:r>
              <a:rPr lang="en-US" sz="1200" dirty="0" smtClean="0">
                <a:latin typeface="Comic Sans MS" pitchFamily="66" charset="0"/>
              </a:rPr>
              <a:t>All </a:t>
            </a:r>
            <a:r>
              <a:rPr lang="en-US" sz="1200" dirty="0" smtClean="0">
                <a:latin typeface="Comic Sans MS" pitchFamily="66" charset="0"/>
              </a:rPr>
              <a:t>crabs lay their eggs in the water. </a:t>
            </a:r>
          </a:p>
          <a:p>
            <a:endParaRPr lang="en-US" sz="1200" dirty="0" smtClean="0">
              <a:latin typeface="Comic Sans MS" pitchFamily="66" charset="0"/>
            </a:endParaRPr>
          </a:p>
          <a:p>
            <a:r>
              <a:rPr lang="en-US" sz="1200" dirty="0" smtClean="0">
                <a:latin typeface="Comic Sans MS" pitchFamily="66" charset="0"/>
              </a:rPr>
              <a:t>There </a:t>
            </a:r>
            <a:r>
              <a:rPr lang="en-US" sz="1200" dirty="0" smtClean="0">
                <a:latin typeface="Comic Sans MS" pitchFamily="66" charset="0"/>
              </a:rPr>
              <a:t>are almost 5,000 different types of crabs. The 5,000 different types are made up of about 4,500 different kinds of true crabs and then the other 500 known as hermit crabs. </a:t>
            </a:r>
            <a:r>
              <a:rPr lang="en-US" sz="1200" dirty="0" smtClean="0">
                <a:latin typeface="Comic Sans MS" pitchFamily="66" charset="0"/>
              </a:rPr>
              <a:t>Names of different types of crabs include the Beach Crab, Fiddler Crab, Land Crab, Rock Crab, and Spider Crab.</a:t>
            </a:r>
          </a:p>
          <a:p>
            <a:endParaRPr lang="en-US" sz="1200" dirty="0" smtClean="0">
              <a:latin typeface="Comic Sans MS" pitchFamily="66" charset="0"/>
            </a:endParaRPr>
          </a:p>
          <a:p>
            <a:r>
              <a:rPr lang="en-US" sz="1200" dirty="0" smtClean="0">
                <a:latin typeface="Comic Sans MS" pitchFamily="66" charset="0"/>
              </a:rPr>
              <a:t>The biggest crab is the Japanese Spider Crab, which lives on the floor of the Pacific Ocean. It has a 12 foot leg span! The biggest land crab is the Coconut crab, which lives on the islands in the Pacific Ocean and has a leg span of up to 2 ½ </a:t>
            </a:r>
            <a:r>
              <a:rPr lang="en-US" sz="1200" dirty="0" smtClean="0">
                <a:latin typeface="Comic Sans MS" pitchFamily="66" charset="0"/>
              </a:rPr>
              <a:t>feet. The </a:t>
            </a:r>
            <a:r>
              <a:rPr lang="en-US" sz="1200" dirty="0" smtClean="0">
                <a:latin typeface="Comic Sans MS" pitchFamily="66" charset="0"/>
              </a:rPr>
              <a:t>smallest crab is called a Pea Crab. Its leg span only reaches a couple of millimeters. </a:t>
            </a:r>
          </a:p>
          <a:p>
            <a:r>
              <a:rPr lang="en-US" sz="1200" dirty="0" smtClean="0">
                <a:latin typeface="Comic Sans MS" pitchFamily="66" charset="0"/>
              </a:rPr>
              <a:t> </a:t>
            </a:r>
          </a:p>
          <a:p>
            <a:r>
              <a:rPr lang="en-US" sz="1200" dirty="0" smtClean="0">
                <a:latin typeface="Comic Sans MS" pitchFamily="66" charset="0"/>
              </a:rPr>
              <a:t>Crabs have interesting behavior patterns. They can </a:t>
            </a:r>
            <a:r>
              <a:rPr lang="en-US" sz="1200" b="1" dirty="0" smtClean="0">
                <a:latin typeface="Comic Sans MS" pitchFamily="66" charset="0"/>
              </a:rPr>
              <a:t>communicate</a:t>
            </a:r>
            <a:r>
              <a:rPr lang="en-US" sz="1200" dirty="0" smtClean="0">
                <a:latin typeface="Comic Sans MS" pitchFamily="66" charset="0"/>
              </a:rPr>
              <a:t> by drumming or waving their pinchers. They can be </a:t>
            </a:r>
            <a:r>
              <a:rPr lang="en-US" sz="1200" b="1" dirty="0" smtClean="0">
                <a:latin typeface="Comic Sans MS" pitchFamily="66" charset="0"/>
              </a:rPr>
              <a:t>aggressive</a:t>
            </a:r>
            <a:r>
              <a:rPr lang="en-US" sz="1200" dirty="0" smtClean="0">
                <a:latin typeface="Comic Sans MS" pitchFamily="66" charset="0"/>
              </a:rPr>
              <a:t> towards one another. They may fight over hiding holes.</a:t>
            </a:r>
          </a:p>
          <a:p>
            <a:r>
              <a:rPr lang="en-US" sz="1200" dirty="0" smtClean="0">
                <a:latin typeface="Comic Sans MS" pitchFamily="66" charset="0"/>
              </a:rPr>
              <a:t> </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dirty="0">
              <a:latin typeface="Comic Sans MS" pitchFamily="66" charset="0"/>
            </a:endParaRPr>
          </a:p>
        </p:txBody>
      </p:sp>
      <p:sp>
        <p:nvSpPr>
          <p:cNvPr id="12" name="Rectangle 11"/>
          <p:cNvSpPr/>
          <p:nvPr/>
        </p:nvSpPr>
        <p:spPr>
          <a:xfrm>
            <a:off x="6019800" y="228600"/>
            <a:ext cx="157607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Crab</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jpg"/>
          <p:cNvPicPr>
            <a:picLocks noChangeAspect="1"/>
          </p:cNvPicPr>
          <p:nvPr/>
        </p:nvPicPr>
        <p:blipFill>
          <a:blip r:embed="rId5" cstate="print"/>
          <a:stretch>
            <a:fillRect/>
          </a:stretch>
        </p:blipFill>
        <p:spPr>
          <a:xfrm>
            <a:off x="1295400" y="6019800"/>
            <a:ext cx="1332644" cy="838200"/>
          </a:xfrm>
          <a:prstGeom prst="rect">
            <a:avLst/>
          </a:prstGeom>
        </p:spPr>
      </p:pic>
      <p:pic>
        <p:nvPicPr>
          <p:cNvPr id="29" name="Picture 28" descr="crab.png"/>
          <p:cNvPicPr>
            <a:picLocks noChangeAspect="1"/>
          </p:cNvPicPr>
          <p:nvPr/>
        </p:nvPicPr>
        <p:blipFill>
          <a:blip r:embed="rId6" cstate="print"/>
          <a:stretch>
            <a:fillRect/>
          </a:stretch>
        </p:blipFill>
        <p:spPr>
          <a:xfrm>
            <a:off x="228600" y="228600"/>
            <a:ext cx="762000" cy="636239"/>
          </a:xfrm>
          <a:prstGeom prst="rect">
            <a:avLst/>
          </a:prstGeom>
        </p:spPr>
      </p:pic>
      <p:pic>
        <p:nvPicPr>
          <p:cNvPr id="30" name="Picture 29" descr="crab.png"/>
          <p:cNvPicPr>
            <a:picLocks noChangeAspect="1"/>
          </p:cNvPicPr>
          <p:nvPr/>
        </p:nvPicPr>
        <p:blipFill>
          <a:blip r:embed="rId6" cstate="print"/>
          <a:stretch>
            <a:fillRect/>
          </a:stretch>
        </p:blipFill>
        <p:spPr>
          <a:xfrm>
            <a:off x="5105400" y="228600"/>
            <a:ext cx="762000" cy="63623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57607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Crab</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431983"/>
          </a:xfrm>
          <a:prstGeom prst="rect">
            <a:avLst/>
          </a:prstGeom>
          <a:noFill/>
        </p:spPr>
        <p:txBody>
          <a:bodyPr wrap="square" rtlCol="0">
            <a:spAutoFit/>
          </a:bodyPr>
          <a:lstStyle/>
          <a:p>
            <a:r>
              <a:rPr lang="en-US" sz="1200" dirty="0" smtClean="0">
                <a:latin typeface="Comic Sans MS" pitchFamily="66" charset="0"/>
              </a:rPr>
              <a:t>A crab is an animal that </a:t>
            </a:r>
            <a:r>
              <a:rPr lang="en-US" sz="1200" dirty="0" smtClean="0">
                <a:latin typeface="Comic Sans MS" pitchFamily="66" charset="0"/>
              </a:rPr>
              <a:t>lives in all the world’s </a:t>
            </a:r>
            <a:r>
              <a:rPr lang="en-US" sz="1200" dirty="0" smtClean="0">
                <a:latin typeface="Comic Sans MS" pitchFamily="66" charset="0"/>
              </a:rPr>
              <a:t>oceans. Many crabs do live in fresh water and on land, mainly in tropical regions.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Crabs are </a:t>
            </a:r>
            <a:r>
              <a:rPr lang="en-US" sz="1200" b="1" dirty="0" smtClean="0">
                <a:latin typeface="Comic Sans MS" pitchFamily="66" charset="0"/>
              </a:rPr>
              <a:t>invertebrates</a:t>
            </a:r>
            <a:r>
              <a:rPr lang="en-US" sz="1200" dirty="0" smtClean="0">
                <a:latin typeface="Comic Sans MS" pitchFamily="66" charset="0"/>
              </a:rPr>
              <a:t>, which mean an animal without a backbone. They have an </a:t>
            </a:r>
            <a:r>
              <a:rPr lang="en-US" sz="1200" b="1" dirty="0" smtClean="0">
                <a:latin typeface="Comic Sans MS" pitchFamily="66" charset="0"/>
              </a:rPr>
              <a:t>exoskeleton</a:t>
            </a:r>
            <a:r>
              <a:rPr lang="en-US" sz="1200" dirty="0" smtClean="0">
                <a:latin typeface="Comic Sans MS" pitchFamily="66" charset="0"/>
              </a:rPr>
              <a:t>. An exoskeleton is an outer shell that both protects them from predators and provides support. They are </a:t>
            </a:r>
            <a:r>
              <a:rPr lang="en-US" sz="1200" b="1" dirty="0" smtClean="0">
                <a:latin typeface="Comic Sans MS" pitchFamily="66" charset="0"/>
              </a:rPr>
              <a:t>crustaceans</a:t>
            </a:r>
            <a:r>
              <a:rPr lang="en-US" sz="1200" dirty="0" smtClean="0">
                <a:latin typeface="Comic Sans MS" pitchFamily="66" charset="0"/>
              </a:rPr>
              <a:t> because of their exoskeleton. They have 10 legs and are known to walk sideways. Two of their legs have large, grasping claws called </a:t>
            </a:r>
            <a:r>
              <a:rPr lang="en-US" sz="1200" b="1" dirty="0" smtClean="0">
                <a:latin typeface="Comic Sans MS" pitchFamily="66" charset="0"/>
              </a:rPr>
              <a:t>pincers</a:t>
            </a:r>
            <a:r>
              <a:rPr lang="en-US" sz="1200" b="1" dirty="0" smtClean="0">
                <a:latin typeface="Comic Sans MS" pitchFamily="66" charset="0"/>
              </a:rPr>
              <a:t>. </a:t>
            </a:r>
            <a:r>
              <a:rPr lang="en-US" sz="1200" dirty="0" smtClean="0">
                <a:latin typeface="Comic Sans MS" pitchFamily="66" charset="0"/>
              </a:rPr>
              <a:t>They have a flattened body, two feelers (</a:t>
            </a:r>
            <a:r>
              <a:rPr lang="en-US" sz="1200" b="1" dirty="0" smtClean="0">
                <a:latin typeface="Comic Sans MS" pitchFamily="66" charset="0"/>
              </a:rPr>
              <a:t>antennae</a:t>
            </a:r>
            <a:r>
              <a:rPr lang="en-US" sz="1200" dirty="0" smtClean="0">
                <a:latin typeface="Comic Sans MS" pitchFamily="66" charset="0"/>
              </a:rPr>
              <a:t>), and two eyes located at the ends of the stalks</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Many crabs are </a:t>
            </a:r>
            <a:r>
              <a:rPr lang="en-US" sz="1200" b="1" dirty="0" smtClean="0">
                <a:latin typeface="Comic Sans MS" pitchFamily="66" charset="0"/>
              </a:rPr>
              <a:t>omnivores</a:t>
            </a:r>
            <a:r>
              <a:rPr lang="en-US" sz="1200" dirty="0" smtClean="0">
                <a:latin typeface="Comic Sans MS" pitchFamily="66" charset="0"/>
              </a:rPr>
              <a:t>, which mean they eat plants and meat. Some crabs are just </a:t>
            </a:r>
            <a:r>
              <a:rPr lang="en-US" sz="1200" b="1" dirty="0" smtClean="0">
                <a:latin typeface="Comic Sans MS" pitchFamily="66" charset="0"/>
              </a:rPr>
              <a:t>carnivores</a:t>
            </a:r>
            <a:r>
              <a:rPr lang="en-US" sz="1200" dirty="0" smtClean="0">
                <a:latin typeface="Comic Sans MS" pitchFamily="66" charset="0"/>
              </a:rPr>
              <a:t>, meat eaters, while others are just </a:t>
            </a:r>
            <a:r>
              <a:rPr lang="en-US" sz="1200" b="1" dirty="0" smtClean="0">
                <a:latin typeface="Comic Sans MS" pitchFamily="66" charset="0"/>
              </a:rPr>
              <a:t>herbivores</a:t>
            </a:r>
            <a:r>
              <a:rPr lang="en-US" sz="1200" dirty="0" smtClean="0">
                <a:latin typeface="Comic Sans MS" pitchFamily="66" charset="0"/>
              </a:rPr>
              <a:t>, plant eaters. Crabs are known to work together to </a:t>
            </a:r>
            <a:r>
              <a:rPr lang="en-US" sz="1200" dirty="0" smtClean="0">
                <a:latin typeface="Comic Sans MS" pitchFamily="66" charset="0"/>
              </a:rPr>
              <a:t>get </a:t>
            </a:r>
            <a:r>
              <a:rPr lang="en-US" sz="1200" dirty="0" smtClean="0">
                <a:latin typeface="Comic Sans MS" pitchFamily="66" charset="0"/>
              </a:rPr>
              <a:t>food and </a:t>
            </a:r>
            <a:r>
              <a:rPr lang="en-US" sz="1200" dirty="0" smtClean="0">
                <a:latin typeface="Comic Sans MS" pitchFamily="66" charset="0"/>
              </a:rPr>
              <a:t>protect their </a:t>
            </a:r>
            <a:r>
              <a:rPr lang="en-US" sz="1200" dirty="0" smtClean="0">
                <a:latin typeface="Comic Sans MS" pitchFamily="66" charset="0"/>
              </a:rPr>
              <a:t>family</a:t>
            </a:r>
            <a:r>
              <a:rPr lang="en-US" sz="1200" dirty="0" smtClean="0">
                <a:latin typeface="Comic Sans MS" pitchFamily="66" charset="0"/>
              </a:rPr>
              <a:t>. Some crabs eat </a:t>
            </a:r>
            <a:r>
              <a:rPr lang="en-US" sz="1200" dirty="0" smtClean="0">
                <a:latin typeface="Comic Sans MS" pitchFamily="66" charset="0"/>
              </a:rPr>
              <a:t>mollusks, worms, </a:t>
            </a:r>
            <a:r>
              <a:rPr lang="en-US" sz="1200" dirty="0" smtClean="0">
                <a:latin typeface="Comic Sans MS" pitchFamily="66" charset="0"/>
              </a:rPr>
              <a:t>or other crustaceans.</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Crabs </a:t>
            </a:r>
            <a:r>
              <a:rPr lang="en-US" sz="1200" b="1" dirty="0" smtClean="0">
                <a:latin typeface="Comic Sans MS" pitchFamily="66" charset="0"/>
              </a:rPr>
              <a:t>molt</a:t>
            </a:r>
            <a:r>
              <a:rPr lang="en-US" sz="1200" dirty="0" smtClean="0">
                <a:latin typeface="Comic Sans MS" pitchFamily="66" charset="0"/>
              </a:rPr>
              <a:t>, or shed their shells, as they grow. A new shell forms in several days. While the new shell is forming, the crab is known as a soft-shell crab instead of a hard-shell crab. It </a:t>
            </a:r>
            <a:r>
              <a:rPr lang="en-US" sz="1200" dirty="0" smtClean="0">
                <a:latin typeface="Comic Sans MS" pitchFamily="66" charset="0"/>
              </a:rPr>
              <a:t>cannot protect itself when it is a soft-shell </a:t>
            </a:r>
            <a:r>
              <a:rPr lang="en-US" sz="1200" dirty="0" smtClean="0">
                <a:latin typeface="Comic Sans MS" pitchFamily="66" charset="0"/>
              </a:rPr>
              <a:t>crab</a:t>
            </a:r>
            <a:r>
              <a:rPr lang="en-US" sz="1200" dirty="0" smtClean="0">
                <a:latin typeface="Comic Sans MS" pitchFamily="66" charset="0"/>
              </a:rPr>
              <a:t>.</a:t>
            </a:r>
            <a:endParaRPr lang="en-US" sz="1200" dirty="0">
              <a:latin typeface="Comic Sans MS" pitchFamily="66" charset="0"/>
            </a:endParaRPr>
          </a:p>
        </p:txBody>
      </p:sp>
      <p:sp>
        <p:nvSpPr>
          <p:cNvPr id="11" name="TextBox 10"/>
          <p:cNvSpPr txBox="1"/>
          <p:nvPr/>
        </p:nvSpPr>
        <p:spPr>
          <a:xfrm>
            <a:off x="4800600" y="838200"/>
            <a:ext cx="4114800" cy="4247317"/>
          </a:xfrm>
          <a:prstGeom prst="rect">
            <a:avLst/>
          </a:prstGeom>
          <a:noFill/>
        </p:spPr>
        <p:txBody>
          <a:bodyPr wrap="square" rtlCol="0">
            <a:spAutoFit/>
          </a:bodyPr>
          <a:lstStyle/>
          <a:p>
            <a:r>
              <a:rPr lang="en-US" sz="1200" dirty="0" smtClean="0">
                <a:latin typeface="Comic Sans MS" pitchFamily="66" charset="0"/>
              </a:rPr>
              <a:t>There </a:t>
            </a:r>
            <a:r>
              <a:rPr lang="en-US" sz="1200" dirty="0" smtClean="0">
                <a:latin typeface="Comic Sans MS" pitchFamily="66" charset="0"/>
              </a:rPr>
              <a:t>are almost 5,000 different types of crabs. </a:t>
            </a:r>
            <a:r>
              <a:rPr lang="en-US" sz="1200" dirty="0" smtClean="0">
                <a:latin typeface="Comic Sans MS" pitchFamily="66" charset="0"/>
              </a:rPr>
              <a:t>Names </a:t>
            </a:r>
            <a:r>
              <a:rPr lang="en-US" sz="1200" dirty="0" smtClean="0">
                <a:latin typeface="Comic Sans MS" pitchFamily="66" charset="0"/>
              </a:rPr>
              <a:t>of different types of crabs include the Beach Crab, Fiddler Crab, Land Crab, Rock Crab, and Spider Crab.</a:t>
            </a:r>
          </a:p>
          <a:p>
            <a:endParaRPr lang="en-US" sz="1200" dirty="0" smtClean="0">
              <a:latin typeface="Comic Sans MS" pitchFamily="66" charset="0"/>
            </a:endParaRPr>
          </a:p>
          <a:p>
            <a:r>
              <a:rPr lang="en-US" sz="1200" dirty="0" smtClean="0">
                <a:latin typeface="Comic Sans MS" pitchFamily="66" charset="0"/>
              </a:rPr>
              <a:t>The biggest crab is the Japanese Spider Crab, which lives on the floor of the Pacific Ocean. It has a 12 foot leg span! The biggest land crab is the Coconut crab, which lives on the islands in the Pacific Ocean and has a leg span of up to 2 ½ </a:t>
            </a:r>
            <a:r>
              <a:rPr lang="en-US" sz="1200" dirty="0" smtClean="0">
                <a:latin typeface="Comic Sans MS" pitchFamily="66" charset="0"/>
              </a:rPr>
              <a:t>feet. The </a:t>
            </a:r>
            <a:r>
              <a:rPr lang="en-US" sz="1200" dirty="0" smtClean="0">
                <a:latin typeface="Comic Sans MS" pitchFamily="66" charset="0"/>
              </a:rPr>
              <a:t>smallest crab is called a Pea Crab. Its leg span only reaches a couple of millimeters. </a:t>
            </a:r>
          </a:p>
          <a:p>
            <a:r>
              <a:rPr lang="en-US" sz="1200" dirty="0" smtClean="0">
                <a:latin typeface="Comic Sans MS" pitchFamily="66" charset="0"/>
              </a:rPr>
              <a:t> </a:t>
            </a:r>
          </a:p>
          <a:p>
            <a:r>
              <a:rPr lang="en-US" sz="1200" dirty="0" smtClean="0">
                <a:latin typeface="Comic Sans MS" pitchFamily="66" charset="0"/>
              </a:rPr>
              <a:t>Crabs can talk to each other </a:t>
            </a:r>
            <a:r>
              <a:rPr lang="en-US" sz="1200" dirty="0" smtClean="0">
                <a:latin typeface="Comic Sans MS" pitchFamily="66" charset="0"/>
              </a:rPr>
              <a:t>by drumming or waving their </a:t>
            </a:r>
            <a:r>
              <a:rPr lang="en-US" sz="1200" dirty="0" smtClean="0">
                <a:latin typeface="Comic Sans MS" pitchFamily="66" charset="0"/>
              </a:rPr>
              <a:t>pincers</a:t>
            </a:r>
            <a:r>
              <a:rPr lang="en-US" sz="1200" dirty="0" smtClean="0">
                <a:latin typeface="Comic Sans MS" pitchFamily="66" charset="0"/>
              </a:rPr>
              <a:t>. </a:t>
            </a:r>
            <a:r>
              <a:rPr lang="en-US" sz="1200" dirty="0" smtClean="0">
                <a:latin typeface="Comic Sans MS" pitchFamily="66" charset="0"/>
              </a:rPr>
              <a:t>They may even </a:t>
            </a:r>
            <a:r>
              <a:rPr lang="en-US" sz="1200" dirty="0" smtClean="0">
                <a:latin typeface="Comic Sans MS" pitchFamily="66" charset="0"/>
              </a:rPr>
              <a:t>fight over hiding holes</a:t>
            </a:r>
            <a:r>
              <a:rPr lang="en-US" sz="1200" dirty="0" smtClean="0">
                <a:latin typeface="Comic Sans MS" pitchFamily="66" charset="0"/>
              </a:rPr>
              <a:t>. All crabs lay their eggs in the water. </a:t>
            </a:r>
          </a:p>
          <a:p>
            <a:endParaRPr lang="en-US" sz="1200" dirty="0" smtClean="0">
              <a:latin typeface="Comic Sans MS" pitchFamily="66" charset="0"/>
            </a:endParaRPr>
          </a:p>
          <a:p>
            <a:r>
              <a:rPr lang="en-US" sz="1200" dirty="0" smtClean="0">
                <a:latin typeface="Comic Sans MS" pitchFamily="66" charset="0"/>
              </a:rPr>
              <a:t> </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dirty="0">
              <a:latin typeface="Comic Sans MS" pitchFamily="66" charset="0"/>
            </a:endParaRPr>
          </a:p>
        </p:txBody>
      </p:sp>
      <p:sp>
        <p:nvSpPr>
          <p:cNvPr id="12" name="Rectangle 11"/>
          <p:cNvSpPr/>
          <p:nvPr/>
        </p:nvSpPr>
        <p:spPr>
          <a:xfrm>
            <a:off x="6019800" y="228600"/>
            <a:ext cx="157607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Crab</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jpg"/>
          <p:cNvPicPr>
            <a:picLocks noChangeAspect="1"/>
          </p:cNvPicPr>
          <p:nvPr/>
        </p:nvPicPr>
        <p:blipFill>
          <a:blip r:embed="rId5" cstate="print"/>
          <a:stretch>
            <a:fillRect/>
          </a:stretch>
        </p:blipFill>
        <p:spPr>
          <a:xfrm>
            <a:off x="1295400" y="6019800"/>
            <a:ext cx="1332644" cy="838200"/>
          </a:xfrm>
          <a:prstGeom prst="rect">
            <a:avLst/>
          </a:prstGeom>
        </p:spPr>
      </p:pic>
      <p:pic>
        <p:nvPicPr>
          <p:cNvPr id="29" name="Picture 28" descr="crab.png"/>
          <p:cNvPicPr>
            <a:picLocks noChangeAspect="1"/>
          </p:cNvPicPr>
          <p:nvPr/>
        </p:nvPicPr>
        <p:blipFill>
          <a:blip r:embed="rId6" cstate="print"/>
          <a:stretch>
            <a:fillRect/>
          </a:stretch>
        </p:blipFill>
        <p:spPr>
          <a:xfrm>
            <a:off x="228600" y="228600"/>
            <a:ext cx="762000" cy="636239"/>
          </a:xfrm>
          <a:prstGeom prst="rect">
            <a:avLst/>
          </a:prstGeom>
        </p:spPr>
      </p:pic>
      <p:pic>
        <p:nvPicPr>
          <p:cNvPr id="30" name="Picture 29" descr="crab.png"/>
          <p:cNvPicPr>
            <a:picLocks noChangeAspect="1"/>
          </p:cNvPicPr>
          <p:nvPr/>
        </p:nvPicPr>
        <p:blipFill>
          <a:blip r:embed="rId6" cstate="print"/>
          <a:stretch>
            <a:fillRect/>
          </a:stretch>
        </p:blipFill>
        <p:spPr>
          <a:xfrm>
            <a:off x="5105400" y="228600"/>
            <a:ext cx="762000" cy="63623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57607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Crab</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985980"/>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A crab </a:t>
            </a:r>
            <a:r>
              <a:rPr lang="en-US" sz="1600" dirty="0" smtClean="0">
                <a:latin typeface="Comic Sans MS" pitchFamily="66" charset="0"/>
              </a:rPr>
              <a:t>lives in all the oceans, in freshwater, and on land.</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Crabs do not have a backbone.</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Crabs have a hard shell to protect them.</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have 10 legs and </a:t>
            </a:r>
            <a:r>
              <a:rPr lang="en-US" sz="1600" dirty="0" smtClean="0">
                <a:latin typeface="Comic Sans MS" pitchFamily="66" charset="0"/>
              </a:rPr>
              <a:t>like to walk </a:t>
            </a:r>
            <a:r>
              <a:rPr lang="en-US" sz="1600" dirty="0" smtClean="0">
                <a:latin typeface="Comic Sans MS" pitchFamily="66" charset="0"/>
              </a:rPr>
              <a:t>sideways.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Two </a:t>
            </a:r>
            <a:r>
              <a:rPr lang="en-US" sz="1600" dirty="0" smtClean="0">
                <a:latin typeface="Comic Sans MS" pitchFamily="66" charset="0"/>
              </a:rPr>
              <a:t>of their legs have large, grasping claws called </a:t>
            </a:r>
            <a:r>
              <a:rPr lang="en-US" sz="1600" b="1" dirty="0" smtClean="0">
                <a:latin typeface="Comic Sans MS" pitchFamily="66" charset="0"/>
              </a:rPr>
              <a:t>pincers</a:t>
            </a:r>
            <a:r>
              <a:rPr lang="en-US" sz="1600" b="1" dirty="0" smtClean="0">
                <a:latin typeface="Comic Sans MS" pitchFamily="66" charset="0"/>
              </a:rPr>
              <a:t>. </a:t>
            </a:r>
            <a:endParaRPr lang="en-US" sz="1600" b="1" dirty="0" smtClean="0">
              <a:latin typeface="Comic Sans MS" pitchFamily="66" charset="0"/>
            </a:endParaRPr>
          </a:p>
          <a:p>
            <a:pPr>
              <a:buFont typeface="Courier New" pitchFamily="49" charset="0"/>
              <a:buChar char="o"/>
            </a:pPr>
            <a:endParaRPr lang="en-US" sz="1600" b="1"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have a </a:t>
            </a:r>
            <a:r>
              <a:rPr lang="en-US" sz="1600" dirty="0" smtClean="0">
                <a:latin typeface="Comic Sans MS" pitchFamily="66" charset="0"/>
              </a:rPr>
              <a:t>flat body, </a:t>
            </a:r>
            <a:r>
              <a:rPr lang="en-US" sz="1600" dirty="0" smtClean="0">
                <a:latin typeface="Comic Sans MS" pitchFamily="66" charset="0"/>
              </a:rPr>
              <a:t>two feelers (</a:t>
            </a:r>
            <a:r>
              <a:rPr lang="en-US" sz="1600" b="1" dirty="0" smtClean="0">
                <a:latin typeface="Comic Sans MS" pitchFamily="66" charset="0"/>
              </a:rPr>
              <a:t>antennae</a:t>
            </a:r>
            <a:r>
              <a:rPr lang="en-US" sz="1600" dirty="0" smtClean="0">
                <a:latin typeface="Comic Sans MS" pitchFamily="66" charset="0"/>
              </a:rPr>
              <a:t>), and two eyes located at the ends of the stalks</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Some crabs eat </a:t>
            </a:r>
            <a:r>
              <a:rPr lang="en-US" sz="1600" dirty="0" smtClean="0">
                <a:latin typeface="Comic Sans MS" pitchFamily="66" charset="0"/>
              </a:rPr>
              <a:t>mollusks, worms, </a:t>
            </a:r>
            <a:r>
              <a:rPr lang="en-US" sz="1600" dirty="0" smtClean="0">
                <a:latin typeface="Comic Sans MS" pitchFamily="66" charset="0"/>
              </a:rPr>
              <a:t>or other crustaceans. Some eat meat, some eat plants, and some eat both.</a:t>
            </a:r>
            <a:endParaRPr lang="en-US" sz="1600" dirty="0" smtClean="0">
              <a:latin typeface="Comic Sans MS" pitchFamily="66" charset="0"/>
            </a:endParaRPr>
          </a:p>
          <a:p>
            <a:pPr>
              <a:buFont typeface="Courier New" pitchFamily="49" charset="0"/>
              <a:buChar char="o"/>
            </a:pPr>
            <a:endParaRPr lang="en-US" sz="1400" dirty="0" smtClean="0">
              <a:latin typeface="Comic Sans MS" pitchFamily="66" charset="0"/>
            </a:endParaRPr>
          </a:p>
        </p:txBody>
      </p:sp>
      <p:sp>
        <p:nvSpPr>
          <p:cNvPr id="11" name="TextBox 10"/>
          <p:cNvSpPr txBox="1"/>
          <p:nvPr/>
        </p:nvSpPr>
        <p:spPr>
          <a:xfrm>
            <a:off x="4800600" y="838200"/>
            <a:ext cx="4114800" cy="5232202"/>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Crabs </a:t>
            </a:r>
            <a:r>
              <a:rPr lang="en-US" sz="1600" b="1" dirty="0" smtClean="0">
                <a:latin typeface="Comic Sans MS" pitchFamily="66" charset="0"/>
              </a:rPr>
              <a:t>molt</a:t>
            </a:r>
            <a:r>
              <a:rPr lang="en-US" sz="1600" dirty="0" smtClean="0">
                <a:latin typeface="Comic Sans MS" pitchFamily="66" charset="0"/>
              </a:rPr>
              <a:t>, or shed their shells, as they grow.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There </a:t>
            </a:r>
            <a:r>
              <a:rPr lang="en-US" sz="1600" dirty="0" smtClean="0">
                <a:latin typeface="Comic Sans MS" pitchFamily="66" charset="0"/>
              </a:rPr>
              <a:t>are almost 5,000 different types of crabs.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Crabs are usually small (a few inches) but can grow up to 2 ½ feet or even 12 feet!</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Crabs can talk to each other </a:t>
            </a:r>
            <a:r>
              <a:rPr lang="en-US" sz="1600" dirty="0" smtClean="0">
                <a:latin typeface="Comic Sans MS" pitchFamily="66" charset="0"/>
              </a:rPr>
              <a:t>by drumming or waving their </a:t>
            </a:r>
            <a:r>
              <a:rPr lang="en-US" sz="1600" dirty="0" smtClean="0">
                <a:latin typeface="Comic Sans MS" pitchFamily="66" charset="0"/>
              </a:rPr>
              <a:t>pincers</a:t>
            </a:r>
            <a:r>
              <a:rPr lang="en-US" sz="1600" dirty="0" smtClean="0">
                <a:latin typeface="Comic Sans MS" pitchFamily="66" charset="0"/>
              </a:rPr>
              <a: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fight </a:t>
            </a:r>
            <a:r>
              <a:rPr lang="en-US" sz="1600" dirty="0" smtClean="0">
                <a:latin typeface="Comic Sans MS" pitchFamily="66" charset="0"/>
              </a:rPr>
              <a:t>over hiding holes</a:t>
            </a:r>
            <a:r>
              <a:rPr lang="en-US" sz="1600" dirty="0" smtClean="0">
                <a:latin typeface="Comic Sans MS" pitchFamily="66" charset="0"/>
              </a:rPr>
              <a: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All </a:t>
            </a:r>
            <a:r>
              <a:rPr lang="en-US" sz="1600" dirty="0" smtClean="0">
                <a:latin typeface="Comic Sans MS" pitchFamily="66" charset="0"/>
              </a:rPr>
              <a:t>crabs lay their eggs in the water. </a:t>
            </a:r>
          </a:p>
          <a:p>
            <a:endParaRPr lang="en-US" sz="1200" dirty="0" smtClean="0">
              <a:latin typeface="Comic Sans MS" pitchFamily="66" charset="0"/>
            </a:endParaRPr>
          </a:p>
          <a:p>
            <a:r>
              <a:rPr lang="en-US" sz="1200" dirty="0" smtClean="0">
                <a:latin typeface="Comic Sans MS" pitchFamily="66" charset="0"/>
              </a:rPr>
              <a:t> </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dirty="0">
              <a:latin typeface="Comic Sans MS" pitchFamily="66" charset="0"/>
            </a:endParaRPr>
          </a:p>
        </p:txBody>
      </p:sp>
      <p:sp>
        <p:nvSpPr>
          <p:cNvPr id="12" name="Rectangle 11"/>
          <p:cNvSpPr/>
          <p:nvPr/>
        </p:nvSpPr>
        <p:spPr>
          <a:xfrm>
            <a:off x="6019800" y="228600"/>
            <a:ext cx="1576072"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Crab</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jpg"/>
          <p:cNvPicPr>
            <a:picLocks noChangeAspect="1"/>
          </p:cNvPicPr>
          <p:nvPr/>
        </p:nvPicPr>
        <p:blipFill>
          <a:blip r:embed="rId5" cstate="print"/>
          <a:stretch>
            <a:fillRect/>
          </a:stretch>
        </p:blipFill>
        <p:spPr>
          <a:xfrm>
            <a:off x="1295400" y="6019800"/>
            <a:ext cx="1332644" cy="838200"/>
          </a:xfrm>
          <a:prstGeom prst="rect">
            <a:avLst/>
          </a:prstGeom>
        </p:spPr>
      </p:pic>
      <p:pic>
        <p:nvPicPr>
          <p:cNvPr id="29" name="Picture 28" descr="crab.png"/>
          <p:cNvPicPr>
            <a:picLocks noChangeAspect="1"/>
          </p:cNvPicPr>
          <p:nvPr/>
        </p:nvPicPr>
        <p:blipFill>
          <a:blip r:embed="rId6" cstate="print"/>
          <a:stretch>
            <a:fillRect/>
          </a:stretch>
        </p:blipFill>
        <p:spPr>
          <a:xfrm>
            <a:off x="228600" y="228600"/>
            <a:ext cx="762000" cy="636239"/>
          </a:xfrm>
          <a:prstGeom prst="rect">
            <a:avLst/>
          </a:prstGeom>
        </p:spPr>
      </p:pic>
      <p:pic>
        <p:nvPicPr>
          <p:cNvPr id="30" name="Picture 29" descr="crab.png"/>
          <p:cNvPicPr>
            <a:picLocks noChangeAspect="1"/>
          </p:cNvPicPr>
          <p:nvPr/>
        </p:nvPicPr>
        <p:blipFill>
          <a:blip r:embed="rId6" cstate="print"/>
          <a:stretch>
            <a:fillRect/>
          </a:stretch>
        </p:blipFill>
        <p:spPr>
          <a:xfrm>
            <a:off x="5105400" y="228600"/>
            <a:ext cx="762000" cy="63623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rab.jpg"/>
          <p:cNvPicPr>
            <a:picLocks noChangeAspect="1"/>
          </p:cNvPicPr>
          <p:nvPr/>
        </p:nvPicPr>
        <p:blipFill>
          <a:blip r:embed="rId2" cstate="print"/>
          <a:stretch>
            <a:fillRect/>
          </a:stretch>
        </p:blipFill>
        <p:spPr>
          <a:xfrm>
            <a:off x="1219200" y="914400"/>
            <a:ext cx="6138949" cy="5808065"/>
          </a:xfrm>
          <a:prstGeom prst="rect">
            <a:avLst/>
          </a:prstGeom>
        </p:spPr>
      </p:pic>
      <p:sp>
        <p:nvSpPr>
          <p:cNvPr id="4" name="TextBox 3"/>
          <p:cNvSpPr txBox="1"/>
          <p:nvPr/>
        </p:nvSpPr>
        <p:spPr>
          <a:xfrm>
            <a:off x="1752600" y="228600"/>
            <a:ext cx="5152373"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Crab:</a:t>
            </a:r>
            <a:endParaRPr lang="en-US" sz="5400" u="sng" dirty="0">
              <a:latin typeface="Boyz R Gross Shadow NF" pitchFamily="18" charset="0"/>
            </a:endParaRPr>
          </a:p>
        </p:txBody>
      </p:sp>
      <p:sp>
        <p:nvSpPr>
          <p:cNvPr id="7" name="Rounded Rectangle 6"/>
          <p:cNvSpPr/>
          <p:nvPr/>
        </p:nvSpPr>
        <p:spPr>
          <a:xfrm>
            <a:off x="2971800" y="59436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37338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400800" y="57912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629400" y="25908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371600" y="11430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914400" y="3048000"/>
            <a:ext cx="8382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4191000" y="5181600"/>
            <a:ext cx="762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09800" y="1905000"/>
            <a:ext cx="1143000" cy="457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0" idx="1"/>
          </p:cNvCxnSpPr>
          <p:nvPr/>
        </p:nvCxnSpPr>
        <p:spPr>
          <a:xfrm flipH="1" flipV="1">
            <a:off x="5029200" y="4191000"/>
            <a:ext cx="2438400" cy="152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724400" y="2895600"/>
            <a:ext cx="1905000" cy="304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467600" y="39624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2" name="Straight Arrow Connector 31"/>
          <p:cNvCxnSpPr/>
          <p:nvPr/>
        </p:nvCxnSpPr>
        <p:spPr>
          <a:xfrm flipH="1" flipV="1">
            <a:off x="6019800" y="5638800"/>
            <a:ext cx="381000" cy="533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152400"/>
            <a:ext cx="1527982" cy="923330"/>
          </a:xfrm>
          <a:prstGeom prst="rect">
            <a:avLst/>
          </a:prstGeom>
        </p:spPr>
        <p:txBody>
          <a:bodyPr wrap="none">
            <a:spAutoFit/>
          </a:bodyPr>
          <a:lstStyle/>
          <a:p>
            <a:r>
              <a:rPr lang="en-US" sz="5400" u="sng" dirty="0" smtClean="0">
                <a:latin typeface="Boyz R Gross Shadow NF" pitchFamily="18" charset="0"/>
              </a:rPr>
              <a:t>Crabs</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124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Crabs</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crab.png"/>
          <p:cNvPicPr>
            <a:picLocks noChangeAspect="1"/>
          </p:cNvPicPr>
          <p:nvPr/>
        </p:nvPicPr>
        <p:blipFill>
          <a:blip r:embed="rId2" cstate="print"/>
          <a:stretch>
            <a:fillRect/>
          </a:stretch>
        </p:blipFill>
        <p:spPr>
          <a:xfrm>
            <a:off x="0" y="4953000"/>
            <a:ext cx="2281548" cy="1905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28600"/>
            <a:ext cx="5518755"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Crab:</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1824538" cy="1015663"/>
          </a:xfrm>
          <a:prstGeom prst="rect">
            <a:avLst/>
          </a:prstGeom>
        </p:spPr>
        <p:txBody>
          <a:bodyPr wrap="none">
            <a:spAutoFit/>
          </a:bodyPr>
          <a:lstStyle/>
          <a:p>
            <a:r>
              <a:rPr lang="en-US" sz="6000" u="sng" dirty="0" smtClean="0">
                <a:latin typeface="Boyz R Gross Shadow NF" pitchFamily="18" charset="0"/>
              </a:rPr>
              <a:t>Crabs:</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crab.png"/>
          <p:cNvPicPr>
            <a:picLocks noChangeAspect="1"/>
          </p:cNvPicPr>
          <p:nvPr/>
        </p:nvPicPr>
        <p:blipFill>
          <a:blip r:embed="rId5" cstate="print"/>
          <a:stretch>
            <a:fillRect/>
          </a:stretch>
        </p:blipFill>
        <p:spPr>
          <a:xfrm rot="20806026">
            <a:off x="2544177" y="4208065"/>
            <a:ext cx="2211442" cy="18464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781193" cy="646331"/>
          </a:xfrm>
          <a:prstGeom prst="rect">
            <a:avLst/>
          </a:prstGeom>
        </p:spPr>
        <p:txBody>
          <a:bodyPr wrap="none">
            <a:spAutoFit/>
          </a:bodyPr>
          <a:lstStyle/>
          <a:p>
            <a:r>
              <a:rPr lang="en-US" sz="3600" u="sng" dirty="0" smtClean="0">
                <a:latin typeface="Boyz R Gross Shadow NF" pitchFamily="18" charset="0"/>
              </a:rPr>
              <a:t>The Shark</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762000"/>
            <a:ext cx="4495800" cy="5262979"/>
          </a:xfrm>
          <a:prstGeom prst="rect">
            <a:avLst/>
          </a:prstGeom>
          <a:noFill/>
        </p:spPr>
        <p:txBody>
          <a:bodyPr wrap="square" rtlCol="0">
            <a:spAutoFit/>
          </a:bodyPr>
          <a:lstStyle/>
          <a:p>
            <a:r>
              <a:rPr lang="en-US" sz="1400" dirty="0" smtClean="0">
                <a:latin typeface="Comic Sans MS" pitchFamily="66" charset="0"/>
              </a:rPr>
              <a:t>Sharks </a:t>
            </a:r>
            <a:r>
              <a:rPr lang="en-US" sz="1400" dirty="0" smtClean="0">
                <a:latin typeface="Comic Sans MS" pitchFamily="66" charset="0"/>
              </a:rPr>
              <a:t>are very smart creatures and can learn new things quickly. Sharks live in all of the oceans of the world. Some like to live in cold waters and other like to live in the warmer parts.</a:t>
            </a:r>
          </a:p>
          <a:p>
            <a:endParaRPr lang="en-US" sz="1400" dirty="0" smtClean="0">
              <a:latin typeface="Comic Sans MS" pitchFamily="66" charset="0"/>
            </a:endParaRPr>
          </a:p>
          <a:p>
            <a:r>
              <a:rPr lang="en-US" sz="1400" dirty="0" smtClean="0">
                <a:latin typeface="Comic Sans MS" pitchFamily="66" charset="0"/>
              </a:rPr>
              <a:t>Most sharks are already about 5 feet long when they are born! The largest shark is the whale shark. It can grow to be 12 feet long. Some sharks can be much smaller – about 7 inches long. Most sharks are about the same size as a full grown human</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The shark swims away from its mother as soon as it is born. It does not stay with its mother after birth like most other animals.</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S</a:t>
            </a:r>
            <a:r>
              <a:rPr lang="en-US" sz="1400" dirty="0" smtClean="0">
                <a:latin typeface="Comic Sans MS" pitchFamily="66" charset="0"/>
              </a:rPr>
              <a:t>harks </a:t>
            </a:r>
            <a:r>
              <a:rPr lang="en-US" sz="1400" dirty="0" smtClean="0">
                <a:latin typeface="Comic Sans MS" pitchFamily="66" charset="0"/>
              </a:rPr>
              <a:t>are such successful </a:t>
            </a:r>
            <a:r>
              <a:rPr lang="en-US" sz="1400" b="1" dirty="0" smtClean="0">
                <a:latin typeface="Comic Sans MS" pitchFamily="66" charset="0"/>
              </a:rPr>
              <a:t>predators</a:t>
            </a:r>
            <a:r>
              <a:rPr lang="en-US" sz="1400" dirty="0" smtClean="0">
                <a:latin typeface="Comic Sans MS" pitchFamily="66" charset="0"/>
              </a:rPr>
              <a:t> </a:t>
            </a:r>
            <a:r>
              <a:rPr lang="en-US" sz="1400" dirty="0" smtClean="0">
                <a:latin typeface="Comic Sans MS" pitchFamily="66" charset="0"/>
              </a:rPr>
              <a:t>because of their super senses. The strongest sense is </a:t>
            </a:r>
            <a:r>
              <a:rPr lang="en-US" sz="1400" dirty="0" smtClean="0">
                <a:latin typeface="Comic Sans MS" pitchFamily="66" charset="0"/>
              </a:rPr>
              <a:t>smell</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Some sharks have eyes similar to a cat.  A mirror-like layer in their eyes allows them to see better in the water. </a:t>
            </a:r>
            <a:endParaRPr lang="en-US" sz="1400" dirty="0" smtClean="0">
              <a:latin typeface="Comic Sans MS" pitchFamily="66" charset="0"/>
            </a:endParaRP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78204"/>
          </a:xfrm>
          <a:prstGeom prst="rect">
            <a:avLst/>
          </a:prstGeom>
          <a:noFill/>
        </p:spPr>
        <p:txBody>
          <a:bodyPr wrap="square" rtlCol="0">
            <a:spAutoFit/>
          </a:bodyPr>
          <a:lstStyle/>
          <a:p>
            <a:r>
              <a:rPr lang="en-US" sz="1400" dirty="0" smtClean="0">
                <a:latin typeface="Comic Sans MS" pitchFamily="66" charset="0"/>
              </a:rPr>
              <a:t>They are </a:t>
            </a:r>
            <a:r>
              <a:rPr lang="en-US" sz="1400" dirty="0" smtClean="0">
                <a:latin typeface="Comic Sans MS" pitchFamily="66" charset="0"/>
              </a:rPr>
              <a:t>able to feel vibrations in the water using a line of </a:t>
            </a:r>
            <a:r>
              <a:rPr lang="en-US" sz="1400" b="1" dirty="0" smtClean="0">
                <a:latin typeface="Comic Sans MS" pitchFamily="66" charset="0"/>
              </a:rPr>
              <a:t>canals</a:t>
            </a:r>
            <a:r>
              <a:rPr lang="en-US" sz="1400" dirty="0" smtClean="0">
                <a:latin typeface="Comic Sans MS" pitchFamily="66" charset="0"/>
              </a:rPr>
              <a:t> that go from its head to its tail.  </a:t>
            </a:r>
            <a:r>
              <a:rPr lang="en-US" sz="1400" dirty="0" smtClean="0">
                <a:latin typeface="Comic Sans MS" pitchFamily="66" charset="0"/>
              </a:rPr>
              <a:t>The canals have tiny hairs that move </a:t>
            </a:r>
            <a:r>
              <a:rPr lang="en-US" sz="1400" dirty="0" smtClean="0">
                <a:latin typeface="Comic Sans MS" pitchFamily="66" charset="0"/>
              </a:rPr>
              <a:t>when the water </a:t>
            </a:r>
            <a:r>
              <a:rPr lang="en-US" sz="1400" b="1" dirty="0" smtClean="0">
                <a:latin typeface="Comic Sans MS" pitchFamily="66" charset="0"/>
              </a:rPr>
              <a:t>vibrates</a:t>
            </a:r>
            <a:r>
              <a:rPr lang="en-US" sz="1400" dirty="0" smtClean="0">
                <a:latin typeface="Comic Sans MS" pitchFamily="66" charset="0"/>
              </a:rPr>
              <a:t> and alerts the shark to </a:t>
            </a:r>
            <a:r>
              <a:rPr lang="en-US" sz="1400" dirty="0" smtClean="0">
                <a:latin typeface="Comic Sans MS" pitchFamily="66" charset="0"/>
              </a:rPr>
              <a:t>prey. Sharks can also feel the </a:t>
            </a:r>
            <a:r>
              <a:rPr lang="en-US" sz="1400" dirty="0" smtClean="0">
                <a:latin typeface="Comic Sans MS" pitchFamily="66" charset="0"/>
              </a:rPr>
              <a:t>electrical field coming from its prey.</a:t>
            </a:r>
          </a:p>
          <a:p>
            <a:endParaRPr lang="en-US" sz="1400" dirty="0" smtClean="0">
              <a:latin typeface="Comic Sans MS" pitchFamily="66" charset="0"/>
            </a:endParaRPr>
          </a:p>
          <a:p>
            <a:r>
              <a:rPr lang="en-US" sz="1400" dirty="0" smtClean="0">
                <a:latin typeface="Comic Sans MS" pitchFamily="66" charset="0"/>
              </a:rPr>
              <a:t>Most </a:t>
            </a:r>
            <a:r>
              <a:rPr lang="en-US" sz="1400" dirty="0" smtClean="0">
                <a:latin typeface="Comic Sans MS" pitchFamily="66" charset="0"/>
              </a:rPr>
              <a:t>sharks are </a:t>
            </a:r>
            <a:r>
              <a:rPr lang="en-US" sz="1400" b="1" dirty="0" smtClean="0">
                <a:latin typeface="Comic Sans MS" pitchFamily="66" charset="0"/>
              </a:rPr>
              <a:t>carnivorous</a:t>
            </a:r>
            <a:r>
              <a:rPr lang="en-US" sz="1400" dirty="0" smtClean="0">
                <a:latin typeface="Comic Sans MS" pitchFamily="66" charset="0"/>
              </a:rPr>
              <a:t>, which means they eat meat. They like to eat fish and other mammals (sea lions, dolphins, and seals). Some sharks even eat turtles and seagulls. They sometimes even eat other sharks that are smaller than them. </a:t>
            </a:r>
          </a:p>
          <a:p>
            <a:endParaRPr lang="en-US" sz="1400" dirty="0" smtClean="0">
              <a:latin typeface="Comic Sans MS" pitchFamily="66" charset="0"/>
            </a:endParaRPr>
          </a:p>
          <a:p>
            <a:r>
              <a:rPr lang="en-US" sz="1400" dirty="0" smtClean="0">
                <a:latin typeface="Comic Sans MS" pitchFamily="66" charset="0"/>
              </a:rPr>
              <a:t>Sharks </a:t>
            </a:r>
            <a:r>
              <a:rPr lang="en-US" sz="1400" dirty="0" smtClean="0">
                <a:latin typeface="Comic Sans MS" pitchFamily="66" charset="0"/>
              </a:rPr>
              <a:t>have no bones, only </a:t>
            </a:r>
            <a:r>
              <a:rPr lang="en-US" sz="1400" b="1" dirty="0" smtClean="0">
                <a:latin typeface="Comic Sans MS" pitchFamily="66" charset="0"/>
              </a:rPr>
              <a:t>cartilage</a:t>
            </a:r>
            <a:r>
              <a:rPr lang="en-US" sz="1400" dirty="0" smtClean="0">
                <a:latin typeface="Comic Sans MS" pitchFamily="66" charset="0"/>
              </a:rPr>
              <a:t>. Sharks have many teeth. As their teeth fall out, they get new ones. If you look carefully you can find </a:t>
            </a:r>
            <a:r>
              <a:rPr lang="en-US" sz="1400" dirty="0" smtClean="0">
                <a:latin typeface="Comic Sans MS" pitchFamily="66" charset="0"/>
              </a:rPr>
              <a:t>sharks’ teeth </a:t>
            </a:r>
            <a:r>
              <a:rPr lang="en-US" sz="1400" dirty="0" smtClean="0">
                <a:latin typeface="Comic Sans MS" pitchFamily="66" charset="0"/>
              </a:rPr>
              <a:t>in the sand at the beach.</a:t>
            </a:r>
          </a:p>
          <a:p>
            <a:endParaRPr lang="en-US" sz="1400" dirty="0">
              <a:latin typeface="Comic Sans MS" pitchFamily="66" charset="0"/>
            </a:endParaRPr>
          </a:p>
          <a:p>
            <a:r>
              <a:rPr lang="en-US" sz="1400" dirty="0">
                <a:latin typeface="Comic Sans MS" pitchFamily="66" charset="0"/>
              </a:rPr>
              <a:t> </a:t>
            </a:r>
          </a:p>
          <a:p>
            <a:endParaRPr lang="en-US" dirty="0"/>
          </a:p>
        </p:txBody>
      </p:sp>
      <p:sp>
        <p:nvSpPr>
          <p:cNvPr id="12" name="Rectangle 11"/>
          <p:cNvSpPr/>
          <p:nvPr/>
        </p:nvSpPr>
        <p:spPr>
          <a:xfrm>
            <a:off x="6019800" y="228600"/>
            <a:ext cx="1781193" cy="646331"/>
          </a:xfrm>
          <a:prstGeom prst="rect">
            <a:avLst/>
          </a:prstGeom>
        </p:spPr>
        <p:txBody>
          <a:bodyPr wrap="none">
            <a:spAutoFit/>
          </a:bodyPr>
          <a:lstStyle/>
          <a:p>
            <a:r>
              <a:rPr lang="en-US" sz="3600" u="sng" dirty="0" smtClean="0">
                <a:latin typeface="Boyz R Gross Shadow NF" pitchFamily="18" charset="0"/>
              </a:rPr>
              <a:t>The Shark</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791200"/>
            <a:ext cx="610094" cy="1066800"/>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1200"/>
            <a:ext cx="610094" cy="1066800"/>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35" name="Picture 34" descr="shark.png"/>
          <p:cNvPicPr>
            <a:picLocks noChangeAspect="1"/>
          </p:cNvPicPr>
          <p:nvPr/>
        </p:nvPicPr>
        <p:blipFill>
          <a:blip r:embed="rId5" cstate="print"/>
          <a:stretch>
            <a:fillRect/>
          </a:stretch>
        </p:blipFill>
        <p:spPr>
          <a:xfrm flipH="1">
            <a:off x="152400" y="304800"/>
            <a:ext cx="914400" cy="474537"/>
          </a:xfrm>
          <a:prstGeom prst="rect">
            <a:avLst/>
          </a:prstGeom>
        </p:spPr>
      </p:pic>
      <p:pic>
        <p:nvPicPr>
          <p:cNvPr id="36" name="Picture 35" descr="shark.png"/>
          <p:cNvPicPr>
            <a:picLocks noChangeAspect="1"/>
          </p:cNvPicPr>
          <p:nvPr/>
        </p:nvPicPr>
        <p:blipFill>
          <a:blip r:embed="rId5" cstate="print"/>
          <a:stretch>
            <a:fillRect/>
          </a:stretch>
        </p:blipFill>
        <p:spPr>
          <a:xfrm flipH="1">
            <a:off x="4876800" y="304800"/>
            <a:ext cx="914400" cy="474537"/>
          </a:xfrm>
          <a:prstGeom prst="rect">
            <a:avLst/>
          </a:prstGeom>
        </p:spPr>
      </p:pic>
      <p:pic>
        <p:nvPicPr>
          <p:cNvPr id="28" name="Picture 27" descr="blue-shark.jpg"/>
          <p:cNvPicPr>
            <a:picLocks noChangeAspect="1"/>
          </p:cNvPicPr>
          <p:nvPr/>
        </p:nvPicPr>
        <p:blipFill>
          <a:blip r:embed="rId6" cstate="print"/>
          <a:stretch>
            <a:fillRect/>
          </a:stretch>
        </p:blipFill>
        <p:spPr>
          <a:xfrm>
            <a:off x="1219200" y="5947172"/>
            <a:ext cx="1371600" cy="91082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200400" y="0"/>
            <a:ext cx="1680268" cy="1015663"/>
          </a:xfrm>
          <a:prstGeom prst="rect">
            <a:avLst/>
          </a:prstGeom>
        </p:spPr>
        <p:txBody>
          <a:bodyPr wrap="none">
            <a:spAutoFit/>
          </a:bodyPr>
          <a:lstStyle/>
          <a:p>
            <a:r>
              <a:rPr lang="en-US" sz="6000" u="sng" dirty="0" smtClean="0">
                <a:latin typeface="Boyz R Gross Shadow NF" pitchFamily="18" charset="0"/>
              </a:rPr>
              <a:t>Crabs</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crab.png"/>
          <p:cNvPicPr>
            <a:picLocks noChangeAspect="1"/>
          </p:cNvPicPr>
          <p:nvPr/>
        </p:nvPicPr>
        <p:blipFill>
          <a:blip r:embed="rId2" cstate="print"/>
          <a:stretch>
            <a:fillRect/>
          </a:stretch>
        </p:blipFill>
        <p:spPr>
          <a:xfrm>
            <a:off x="1447800" y="152400"/>
            <a:ext cx="762000" cy="636239"/>
          </a:xfrm>
          <a:prstGeom prst="rect">
            <a:avLst/>
          </a:prstGeom>
        </p:spPr>
      </p:pic>
      <p:pic>
        <p:nvPicPr>
          <p:cNvPr id="12" name="Picture 11" descr="crab.png"/>
          <p:cNvPicPr>
            <a:picLocks noChangeAspect="1"/>
          </p:cNvPicPr>
          <p:nvPr/>
        </p:nvPicPr>
        <p:blipFill>
          <a:blip r:embed="rId2" cstate="print"/>
          <a:stretch>
            <a:fillRect/>
          </a:stretch>
        </p:blipFill>
        <p:spPr>
          <a:xfrm>
            <a:off x="7010400" y="152400"/>
            <a:ext cx="762000" cy="63623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0"/>
            <a:ext cx="1527982" cy="923330"/>
          </a:xfrm>
          <a:prstGeom prst="rect">
            <a:avLst/>
          </a:prstGeom>
        </p:spPr>
        <p:txBody>
          <a:bodyPr wrap="none">
            <a:spAutoFit/>
          </a:bodyPr>
          <a:lstStyle/>
          <a:p>
            <a:r>
              <a:rPr lang="en-US" sz="5400" u="sng" dirty="0" smtClean="0">
                <a:latin typeface="Boyz R Gross Shadow NF" pitchFamily="18" charset="0"/>
              </a:rPr>
              <a:t>Crabs</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crab.png"/>
          <p:cNvPicPr>
            <a:picLocks noChangeAspect="1"/>
          </p:cNvPicPr>
          <p:nvPr/>
        </p:nvPicPr>
        <p:blipFill>
          <a:blip r:embed="rId2" cstate="print"/>
          <a:stretch>
            <a:fillRect/>
          </a:stretch>
        </p:blipFill>
        <p:spPr>
          <a:xfrm>
            <a:off x="1447800" y="152400"/>
            <a:ext cx="762000" cy="636239"/>
          </a:xfrm>
          <a:prstGeom prst="rect">
            <a:avLst/>
          </a:prstGeom>
        </p:spPr>
      </p:pic>
      <p:pic>
        <p:nvPicPr>
          <p:cNvPr id="7" name="Picture 6" descr="crab.png"/>
          <p:cNvPicPr>
            <a:picLocks noChangeAspect="1"/>
          </p:cNvPicPr>
          <p:nvPr/>
        </p:nvPicPr>
        <p:blipFill>
          <a:blip r:embed="rId2" cstate="print"/>
          <a:stretch>
            <a:fillRect/>
          </a:stretch>
        </p:blipFill>
        <p:spPr>
          <a:xfrm>
            <a:off x="7162800" y="152400"/>
            <a:ext cx="762000" cy="63623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1289135" cy="923330"/>
          </a:xfrm>
          <a:prstGeom prst="rect">
            <a:avLst/>
          </a:prstGeom>
        </p:spPr>
        <p:txBody>
          <a:bodyPr wrap="none">
            <a:spAutoFit/>
          </a:bodyPr>
          <a:lstStyle/>
          <a:p>
            <a:r>
              <a:rPr lang="en-US" sz="5400" u="sng" dirty="0" smtClean="0">
                <a:latin typeface="Boyz R Gross Shadow NF" pitchFamily="18" charset="0"/>
              </a:rPr>
              <a:t>Crab</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crab.png"/>
          <p:cNvPicPr>
            <a:picLocks noChangeAspect="1"/>
          </p:cNvPicPr>
          <p:nvPr/>
        </p:nvPicPr>
        <p:blipFill>
          <a:blip r:embed="rId2" cstate="print"/>
          <a:stretch>
            <a:fillRect/>
          </a:stretch>
        </p:blipFill>
        <p:spPr>
          <a:xfrm>
            <a:off x="0" y="5535961"/>
            <a:ext cx="1583357" cy="132203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5973" y="152400"/>
            <a:ext cx="7260321"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Crab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dolphin.jpg"/>
          <p:cNvPicPr>
            <a:picLocks noChangeAspect="1"/>
          </p:cNvPicPr>
          <p:nvPr/>
        </p:nvPicPr>
        <p:blipFill>
          <a:blip r:embed="rId2" cstate="print"/>
          <a:stretch>
            <a:fillRect/>
          </a:stretch>
        </p:blipFill>
        <p:spPr>
          <a:xfrm>
            <a:off x="609600" y="2590800"/>
            <a:ext cx="2995767" cy="173895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970411"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Dolphin</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139869"/>
          </a:xfrm>
          <a:prstGeom prst="rect">
            <a:avLst/>
          </a:prstGeom>
          <a:noFill/>
        </p:spPr>
        <p:txBody>
          <a:bodyPr wrap="square" rtlCol="0">
            <a:spAutoFit/>
          </a:bodyPr>
          <a:lstStyle/>
          <a:p>
            <a:r>
              <a:rPr lang="en-US" sz="1200" dirty="0" smtClean="0">
                <a:latin typeface="Comic Sans MS" pitchFamily="66" charset="0"/>
              </a:rPr>
              <a:t>There are over 50 different kinds of dolphins. Dolphins </a:t>
            </a:r>
            <a:r>
              <a:rPr lang="en-US" sz="1200" dirty="0" smtClean="0">
                <a:latin typeface="Comic Sans MS" pitchFamily="66" charset="0"/>
              </a:rPr>
              <a:t>are </a:t>
            </a:r>
            <a:r>
              <a:rPr lang="en-US" sz="1200" b="1" dirty="0" smtClean="0">
                <a:latin typeface="Comic Sans MS" pitchFamily="66" charset="0"/>
              </a:rPr>
              <a:t>mammals</a:t>
            </a:r>
            <a:r>
              <a:rPr lang="en-US" sz="1200" dirty="0" smtClean="0">
                <a:latin typeface="Comic Sans MS" pitchFamily="66" charset="0"/>
              </a:rPr>
              <a:t>, </a:t>
            </a:r>
            <a:r>
              <a:rPr lang="en-US" sz="1200" dirty="0" smtClean="0">
                <a:latin typeface="Comic Sans MS" pitchFamily="66" charset="0"/>
              </a:rPr>
              <a:t>which means they have hair, are born alive, are warm-blooded, and breathe air. All </a:t>
            </a:r>
            <a:r>
              <a:rPr lang="en-US" sz="1200" dirty="0" smtClean="0">
                <a:latin typeface="Comic Sans MS" pitchFamily="66" charset="0"/>
              </a:rPr>
              <a:t>dolphins </a:t>
            </a:r>
            <a:r>
              <a:rPr lang="en-US" sz="1200" dirty="0" smtClean="0">
                <a:latin typeface="Comic Sans MS" pitchFamily="66" charset="0"/>
              </a:rPr>
              <a:t>have a nose that is shaped like a beak and they all have small, sharp teeth</a:t>
            </a:r>
            <a:r>
              <a:rPr lang="en-US" sz="1200" dirty="0" smtClean="0">
                <a:latin typeface="Comic Sans MS" pitchFamily="66" charset="0"/>
              </a:rPr>
              <a:t>. </a:t>
            </a:r>
            <a:r>
              <a:rPr lang="en-US" sz="1200" dirty="0" smtClean="0">
                <a:latin typeface="Comic Sans MS" pitchFamily="66" charset="0"/>
              </a:rPr>
              <a:t>Dolphins use a blowhole on top of their heads to breathe</a:t>
            </a:r>
            <a:r>
              <a:rPr lang="en-US" sz="1200" dirty="0" smtClean="0">
                <a:latin typeface="Comic Sans MS" pitchFamily="66" charset="0"/>
              </a:rPr>
              <a:t>. </a:t>
            </a:r>
            <a:r>
              <a:rPr lang="en-US" sz="1200" dirty="0" smtClean="0">
                <a:latin typeface="Comic Sans MS" pitchFamily="66" charset="0"/>
              </a:rPr>
              <a:t>Dolphins can hold their breath for several minutes and they can dive down as far as 1,000 feet!</a:t>
            </a:r>
          </a:p>
          <a:p>
            <a:endParaRPr lang="en-US" sz="1200" dirty="0" smtClean="0">
              <a:latin typeface="Comic Sans MS" pitchFamily="66" charset="0"/>
            </a:endParaRPr>
          </a:p>
          <a:p>
            <a:r>
              <a:rPr lang="en-US" sz="1200" dirty="0" smtClean="0">
                <a:latin typeface="Comic Sans MS" pitchFamily="66" charset="0"/>
              </a:rPr>
              <a:t>Most dolphins are about 6 feet long. One of the largest dolphins is called a bottle-nosed dolphin and it can be 9 feet long! The smallest dolphin is the </a:t>
            </a:r>
            <a:r>
              <a:rPr lang="en-US" sz="1200" dirty="0" err="1" smtClean="0">
                <a:latin typeface="Comic Sans MS" pitchFamily="66" charset="0"/>
              </a:rPr>
              <a:t>Buffeo</a:t>
            </a:r>
            <a:r>
              <a:rPr lang="en-US" sz="1200" dirty="0" smtClean="0">
                <a:latin typeface="Comic Sans MS" pitchFamily="66" charset="0"/>
              </a:rPr>
              <a:t> and it is between 3-4 feet long.</a:t>
            </a:r>
          </a:p>
          <a:p>
            <a:endParaRPr lang="en-US" sz="1200" dirty="0" smtClean="0">
              <a:latin typeface="Comic Sans MS" pitchFamily="66" charset="0"/>
            </a:endParaRPr>
          </a:p>
          <a:p>
            <a:r>
              <a:rPr lang="en-US" sz="1200" dirty="0" smtClean="0">
                <a:latin typeface="Comic Sans MS" pitchFamily="66" charset="0"/>
              </a:rPr>
              <a:t>Dolphins mainly eat live fish. Dolphins are </a:t>
            </a:r>
            <a:r>
              <a:rPr lang="en-US" sz="1200" b="1" dirty="0" smtClean="0">
                <a:latin typeface="Comic Sans MS" pitchFamily="66" charset="0"/>
              </a:rPr>
              <a:t>predators</a:t>
            </a:r>
            <a:r>
              <a:rPr lang="en-US" sz="1200" dirty="0" smtClean="0">
                <a:latin typeface="Comic Sans MS" pitchFamily="66" charset="0"/>
              </a:rPr>
              <a:t>. Dolphins eat herring, mackerel, and sardines. Some dolphins eat shrimp and squid</a:t>
            </a:r>
            <a:r>
              <a:rPr lang="en-US" sz="1200" dirty="0" smtClean="0">
                <a:latin typeface="Comic Sans MS" pitchFamily="66" charset="0"/>
              </a:rPr>
              <a:t>.</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Female dolphins are called </a:t>
            </a:r>
            <a:r>
              <a:rPr lang="en-US" sz="1200" b="1" dirty="0" smtClean="0">
                <a:latin typeface="Comic Sans MS" pitchFamily="66" charset="0"/>
              </a:rPr>
              <a:t>cows</a:t>
            </a:r>
            <a:r>
              <a:rPr lang="en-US" sz="1200" dirty="0" smtClean="0">
                <a:latin typeface="Comic Sans MS" pitchFamily="66" charset="0"/>
              </a:rPr>
              <a:t>, males are called </a:t>
            </a:r>
            <a:r>
              <a:rPr lang="en-US" sz="1200" b="1" dirty="0" smtClean="0">
                <a:latin typeface="Comic Sans MS" pitchFamily="66" charset="0"/>
              </a:rPr>
              <a:t>bulls</a:t>
            </a:r>
            <a:r>
              <a:rPr lang="en-US" sz="1200" dirty="0" smtClean="0">
                <a:latin typeface="Comic Sans MS" pitchFamily="66" charset="0"/>
              </a:rPr>
              <a:t> and young dolphins are called </a:t>
            </a:r>
            <a:r>
              <a:rPr lang="en-US" sz="1200" b="1" dirty="0" smtClean="0">
                <a:latin typeface="Comic Sans MS" pitchFamily="66" charset="0"/>
              </a:rPr>
              <a:t>calves</a:t>
            </a:r>
            <a:r>
              <a:rPr lang="en-US" sz="1200" dirty="0" smtClean="0">
                <a:latin typeface="Comic Sans MS" pitchFamily="66" charset="0"/>
              </a:rPr>
              <a:t>. Dolphins are mammals so they must have hair, right? Well, it is true that they are mammals, but dolphins only have hair when they are first born. This hair is found on the top of the </a:t>
            </a:r>
            <a:r>
              <a:rPr lang="en-US" sz="1200" b="1" dirty="0" smtClean="0">
                <a:latin typeface="Comic Sans MS" pitchFamily="66" charset="0"/>
              </a:rPr>
              <a:t>rostrum</a:t>
            </a:r>
            <a:r>
              <a:rPr lang="en-US" sz="1200" dirty="0" smtClean="0">
                <a:latin typeface="Comic Sans MS" pitchFamily="66" charset="0"/>
              </a:rPr>
              <a:t>, which is the dolphin’s snout, and falls out within two weeks. Dolphins do not grow any other hair for the rest of their lives.</a:t>
            </a: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124206"/>
          </a:xfrm>
          <a:prstGeom prst="rect">
            <a:avLst/>
          </a:prstGeom>
          <a:noFill/>
        </p:spPr>
        <p:txBody>
          <a:bodyPr wrap="square" rtlCol="0">
            <a:spAutoFit/>
          </a:bodyPr>
          <a:lstStyle/>
          <a:p>
            <a:endParaRPr lang="en-US" sz="1200" dirty="0" smtClean="0">
              <a:latin typeface="Comic Sans MS" pitchFamily="66" charset="0"/>
            </a:endParaRPr>
          </a:p>
          <a:p>
            <a:r>
              <a:rPr lang="en-US" sz="1200" dirty="0" smtClean="0">
                <a:latin typeface="Comic Sans MS" pitchFamily="66" charset="0"/>
              </a:rPr>
              <a:t>Dolphins have excellent eyesight and hearing as well as the ability to use </a:t>
            </a:r>
            <a:r>
              <a:rPr lang="en-US" sz="1200" b="1" dirty="0" smtClean="0">
                <a:latin typeface="Comic Sans MS" pitchFamily="66" charset="0"/>
              </a:rPr>
              <a:t>echolocation</a:t>
            </a:r>
            <a:r>
              <a:rPr lang="en-US" sz="1200" dirty="0" smtClean="0">
                <a:latin typeface="Comic Sans MS" pitchFamily="66" charset="0"/>
              </a:rPr>
              <a:t> for finding the exact location of </a:t>
            </a:r>
            <a:r>
              <a:rPr lang="en-US" sz="1200" dirty="0" smtClean="0">
                <a:latin typeface="Comic Sans MS" pitchFamily="66" charset="0"/>
              </a:rPr>
              <a:t>objects. </a:t>
            </a:r>
            <a:r>
              <a:rPr lang="en-US" sz="1200" dirty="0" smtClean="0">
                <a:latin typeface="Comic Sans MS" pitchFamily="66" charset="0"/>
              </a:rPr>
              <a:t>Bottlenose dolphins have excellent vision both above and below the water. When dolphins look at objects under the water, they produce and oily substance that covers their eyes to protect them. Dolphins can also see very well at night, just like cats and dogs</a:t>
            </a:r>
            <a:r>
              <a:rPr lang="en-US" sz="1200" dirty="0" smtClean="0">
                <a:latin typeface="Comic Sans MS" pitchFamily="66" charset="0"/>
              </a:rPr>
              <a:t>. However, they cannot see in color. Dolphins </a:t>
            </a:r>
            <a:r>
              <a:rPr lang="en-US" sz="1200" b="1" dirty="0" smtClean="0">
                <a:latin typeface="Comic Sans MS" pitchFamily="66" charset="0"/>
              </a:rPr>
              <a:t>communicate</a:t>
            </a:r>
            <a:r>
              <a:rPr lang="en-US" sz="1200" dirty="0" smtClean="0">
                <a:latin typeface="Comic Sans MS" pitchFamily="66" charset="0"/>
              </a:rPr>
              <a:t> with each other by clicking, whistling and other sounds</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Dolphins often display a playful attitude which makes them popular in human culture. They can be seen jumping out of the water, riding waves, play fighting and occasionally interacting with humans swimming in the water.</a:t>
            </a:r>
          </a:p>
          <a:p>
            <a:endParaRPr lang="en-US" sz="1200" dirty="0" smtClean="0">
              <a:latin typeface="Comic Sans MS" pitchFamily="66" charset="0"/>
            </a:endParaRPr>
          </a:p>
          <a:p>
            <a:endParaRPr lang="en-US" sz="1400" dirty="0" smtClean="0"/>
          </a:p>
          <a:p>
            <a:r>
              <a:rPr lang="en-US" sz="1400" dirty="0">
                <a:latin typeface="Comic Sans MS" pitchFamily="66" charset="0"/>
              </a:rPr>
              <a:t> </a:t>
            </a:r>
          </a:p>
          <a:p>
            <a:endParaRPr lang="en-US" dirty="0"/>
          </a:p>
        </p:txBody>
      </p:sp>
      <p:sp>
        <p:nvSpPr>
          <p:cNvPr id="12" name="Rectangle 11"/>
          <p:cNvSpPr/>
          <p:nvPr/>
        </p:nvSpPr>
        <p:spPr>
          <a:xfrm>
            <a:off x="6019800" y="228600"/>
            <a:ext cx="1970411"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Dolphin</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3).jpg"/>
          <p:cNvPicPr>
            <a:picLocks noChangeAspect="1"/>
          </p:cNvPicPr>
          <p:nvPr/>
        </p:nvPicPr>
        <p:blipFill>
          <a:blip r:embed="rId5" cstate="print"/>
          <a:stretch>
            <a:fillRect/>
          </a:stretch>
        </p:blipFill>
        <p:spPr>
          <a:xfrm>
            <a:off x="1447800" y="5700712"/>
            <a:ext cx="990600" cy="1157288"/>
          </a:xfrm>
          <a:prstGeom prst="rect">
            <a:avLst/>
          </a:prstGeom>
        </p:spPr>
      </p:pic>
      <p:pic>
        <p:nvPicPr>
          <p:cNvPr id="29" name="Picture 28" descr="dolphin.jpg"/>
          <p:cNvPicPr>
            <a:picLocks noChangeAspect="1"/>
          </p:cNvPicPr>
          <p:nvPr/>
        </p:nvPicPr>
        <p:blipFill>
          <a:blip r:embed="rId6" cstate="print"/>
          <a:stretch>
            <a:fillRect/>
          </a:stretch>
        </p:blipFill>
        <p:spPr>
          <a:xfrm>
            <a:off x="152400" y="152400"/>
            <a:ext cx="990600" cy="575014"/>
          </a:xfrm>
          <a:prstGeom prst="rect">
            <a:avLst/>
          </a:prstGeom>
        </p:spPr>
      </p:pic>
      <p:pic>
        <p:nvPicPr>
          <p:cNvPr id="30" name="Picture 29" descr="dolphin.jpg"/>
          <p:cNvPicPr>
            <a:picLocks noChangeAspect="1"/>
          </p:cNvPicPr>
          <p:nvPr/>
        </p:nvPicPr>
        <p:blipFill>
          <a:blip r:embed="rId6" cstate="print"/>
          <a:stretch>
            <a:fillRect/>
          </a:stretch>
        </p:blipFill>
        <p:spPr>
          <a:xfrm>
            <a:off x="5029200" y="152400"/>
            <a:ext cx="990600" cy="57501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970411"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Dolphin</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555093"/>
          </a:xfrm>
          <a:prstGeom prst="rect">
            <a:avLst/>
          </a:prstGeom>
          <a:noFill/>
        </p:spPr>
        <p:txBody>
          <a:bodyPr wrap="square" rtlCol="0">
            <a:spAutoFit/>
          </a:bodyPr>
          <a:lstStyle/>
          <a:p>
            <a:r>
              <a:rPr lang="en-US" sz="1400" dirty="0" smtClean="0">
                <a:latin typeface="Comic Sans MS" pitchFamily="66" charset="0"/>
              </a:rPr>
              <a:t>There are over 50 different kinds of dolphins. Dolphins </a:t>
            </a:r>
            <a:r>
              <a:rPr lang="en-US" sz="1400" dirty="0" smtClean="0">
                <a:latin typeface="Comic Sans MS" pitchFamily="66" charset="0"/>
              </a:rPr>
              <a:t>are </a:t>
            </a:r>
            <a:r>
              <a:rPr lang="en-US" sz="1400" b="1" dirty="0" smtClean="0">
                <a:latin typeface="Comic Sans MS" pitchFamily="66" charset="0"/>
              </a:rPr>
              <a:t>mammals</a:t>
            </a:r>
            <a:r>
              <a:rPr lang="en-US" sz="1400" dirty="0" smtClean="0">
                <a:latin typeface="Comic Sans MS" pitchFamily="66" charset="0"/>
              </a:rPr>
              <a:t>, </a:t>
            </a:r>
            <a:r>
              <a:rPr lang="en-US" sz="1400" dirty="0" smtClean="0">
                <a:latin typeface="Comic Sans MS" pitchFamily="66" charset="0"/>
              </a:rPr>
              <a:t>which means they have hair, are born alive, are warm-blooded, and breathe air. All </a:t>
            </a:r>
            <a:r>
              <a:rPr lang="en-US" sz="1400" dirty="0" smtClean="0">
                <a:latin typeface="Comic Sans MS" pitchFamily="66" charset="0"/>
              </a:rPr>
              <a:t>dolphins </a:t>
            </a:r>
            <a:r>
              <a:rPr lang="en-US" sz="1400" dirty="0" smtClean="0">
                <a:latin typeface="Comic Sans MS" pitchFamily="66" charset="0"/>
              </a:rPr>
              <a:t>have a nose that is shaped like a beak and they all have small, sharp teeth</a:t>
            </a:r>
            <a:r>
              <a:rPr lang="en-US" sz="1400" dirty="0" smtClean="0">
                <a:latin typeface="Comic Sans MS" pitchFamily="66" charset="0"/>
              </a:rPr>
              <a:t>. </a:t>
            </a:r>
            <a:r>
              <a:rPr lang="en-US" sz="1400" dirty="0" smtClean="0">
                <a:latin typeface="Comic Sans MS" pitchFamily="66" charset="0"/>
              </a:rPr>
              <a:t>Dolphins use a blowhole on top of their heads to breathe</a:t>
            </a:r>
            <a:r>
              <a:rPr lang="en-US" sz="1400" dirty="0" smtClean="0">
                <a:latin typeface="Comic Sans MS" pitchFamily="66" charset="0"/>
              </a:rPr>
              <a:t>. </a:t>
            </a:r>
            <a:r>
              <a:rPr lang="en-US" sz="1400" dirty="0" smtClean="0">
                <a:latin typeface="Comic Sans MS" pitchFamily="66" charset="0"/>
              </a:rPr>
              <a:t>Dolphins can hold their breath for several minutes and they can dive down as far as 1,000 feet!</a:t>
            </a:r>
          </a:p>
          <a:p>
            <a:endParaRPr lang="en-US" sz="1400" dirty="0" smtClean="0">
              <a:latin typeface="Comic Sans MS" pitchFamily="66" charset="0"/>
            </a:endParaRPr>
          </a:p>
          <a:p>
            <a:r>
              <a:rPr lang="en-US" sz="1400" dirty="0" smtClean="0">
                <a:latin typeface="Comic Sans MS" pitchFamily="66" charset="0"/>
              </a:rPr>
              <a:t>Most dolphins are about 6 feet long. One of the largest dolphins is called a bottle-nosed dolphin and it can be 9 feet long! The smallest dolphin is the </a:t>
            </a:r>
            <a:r>
              <a:rPr lang="en-US" sz="1400" dirty="0" err="1" smtClean="0">
                <a:latin typeface="Comic Sans MS" pitchFamily="66" charset="0"/>
              </a:rPr>
              <a:t>Buffeo</a:t>
            </a:r>
            <a:r>
              <a:rPr lang="en-US" sz="1400" dirty="0" smtClean="0">
                <a:latin typeface="Comic Sans MS" pitchFamily="66" charset="0"/>
              </a:rPr>
              <a:t> and it is between 3-4 feet long.</a:t>
            </a:r>
          </a:p>
          <a:p>
            <a:endParaRPr lang="en-US" sz="1400" dirty="0" smtClean="0">
              <a:latin typeface="Comic Sans MS" pitchFamily="66" charset="0"/>
            </a:endParaRPr>
          </a:p>
          <a:p>
            <a:r>
              <a:rPr lang="en-US" sz="1400" dirty="0" smtClean="0">
                <a:latin typeface="Comic Sans MS" pitchFamily="66" charset="0"/>
              </a:rPr>
              <a:t>Dolphins mainly eat live fish. Dolphins are </a:t>
            </a:r>
            <a:r>
              <a:rPr lang="en-US" sz="1400" b="1" dirty="0" smtClean="0">
                <a:latin typeface="Comic Sans MS" pitchFamily="66" charset="0"/>
              </a:rPr>
              <a:t>predators</a:t>
            </a:r>
            <a:r>
              <a:rPr lang="en-US" sz="1400" dirty="0" smtClean="0">
                <a:latin typeface="Comic Sans MS" pitchFamily="66" charset="0"/>
              </a:rPr>
              <a:t>. Dolphins eat herring, mackerel, and sardines. Some dolphins eat shrimp and squid</a:t>
            </a:r>
            <a:r>
              <a:rPr lang="en-US" sz="1400" dirty="0" smtClean="0">
                <a:latin typeface="Comic Sans MS" pitchFamily="66" charset="0"/>
              </a:rPr>
              <a:t>.</a:t>
            </a:r>
            <a:endParaRPr lang="en-US" sz="14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724644"/>
          </a:xfrm>
          <a:prstGeom prst="rect">
            <a:avLst/>
          </a:prstGeom>
          <a:noFill/>
        </p:spPr>
        <p:txBody>
          <a:bodyPr wrap="square" rtlCol="0">
            <a:spAutoFit/>
          </a:bodyPr>
          <a:lstStyle/>
          <a:p>
            <a:r>
              <a:rPr lang="en-US" sz="1400" dirty="0" smtClean="0">
                <a:latin typeface="Comic Sans MS" pitchFamily="66" charset="0"/>
              </a:rPr>
              <a:t>Female dolphins are called </a:t>
            </a:r>
            <a:r>
              <a:rPr lang="en-US" sz="1400" b="1" dirty="0" smtClean="0">
                <a:latin typeface="Comic Sans MS" pitchFamily="66" charset="0"/>
              </a:rPr>
              <a:t>cows</a:t>
            </a:r>
            <a:r>
              <a:rPr lang="en-US" sz="1400" dirty="0" smtClean="0">
                <a:latin typeface="Comic Sans MS" pitchFamily="66" charset="0"/>
              </a:rPr>
              <a:t>, males are called </a:t>
            </a:r>
            <a:r>
              <a:rPr lang="en-US" sz="1400" b="1" dirty="0" smtClean="0">
                <a:latin typeface="Comic Sans MS" pitchFamily="66" charset="0"/>
              </a:rPr>
              <a:t>bulls</a:t>
            </a:r>
            <a:r>
              <a:rPr lang="en-US" sz="1400" dirty="0" smtClean="0">
                <a:latin typeface="Comic Sans MS" pitchFamily="66" charset="0"/>
              </a:rPr>
              <a:t> and young dolphins are called </a:t>
            </a:r>
            <a:r>
              <a:rPr lang="en-US" sz="1400" b="1" dirty="0" smtClean="0">
                <a:latin typeface="Comic Sans MS" pitchFamily="66" charset="0"/>
              </a:rPr>
              <a:t>calves</a:t>
            </a:r>
            <a:r>
              <a:rPr lang="en-US" sz="1400" dirty="0" smtClean="0">
                <a:latin typeface="Comic Sans MS" pitchFamily="66" charset="0"/>
              </a:rPr>
              <a:t>. Dolphins only have hair when they are first born. This hair is found on the top of the </a:t>
            </a:r>
            <a:r>
              <a:rPr lang="en-US" sz="1400" b="1" dirty="0" smtClean="0">
                <a:latin typeface="Comic Sans MS" pitchFamily="66" charset="0"/>
              </a:rPr>
              <a:t>rostrum</a:t>
            </a:r>
            <a:r>
              <a:rPr lang="en-US" sz="1400" dirty="0" smtClean="0">
                <a:latin typeface="Comic Sans MS" pitchFamily="66" charset="0"/>
              </a:rPr>
              <a:t>, which is the dolphin’s snout, and falls out within two weeks. Dolphins do not grow any other hair for the rest of their lives.</a:t>
            </a:r>
          </a:p>
          <a:p>
            <a:endParaRPr lang="en-US" sz="1400" dirty="0" smtClean="0">
              <a:latin typeface="Comic Sans MS" pitchFamily="66" charset="0"/>
            </a:endParaRPr>
          </a:p>
          <a:p>
            <a:r>
              <a:rPr lang="en-US" sz="1400" dirty="0" smtClean="0">
                <a:latin typeface="Comic Sans MS" pitchFamily="66" charset="0"/>
              </a:rPr>
              <a:t>Dolphins have excellent eyesight and hearing as well as the ability to use </a:t>
            </a:r>
            <a:r>
              <a:rPr lang="en-US" sz="1400" b="1" dirty="0" smtClean="0">
                <a:latin typeface="Comic Sans MS" pitchFamily="66" charset="0"/>
              </a:rPr>
              <a:t>echolocation</a:t>
            </a:r>
            <a:r>
              <a:rPr lang="en-US" sz="1400" dirty="0" smtClean="0">
                <a:latin typeface="Comic Sans MS" pitchFamily="66" charset="0"/>
              </a:rPr>
              <a:t> for finding the exact location of </a:t>
            </a:r>
            <a:r>
              <a:rPr lang="en-US" sz="1400" dirty="0" smtClean="0">
                <a:latin typeface="Comic Sans MS" pitchFamily="66" charset="0"/>
              </a:rPr>
              <a:t>objects. When </a:t>
            </a:r>
            <a:r>
              <a:rPr lang="en-US" sz="1400" dirty="0" smtClean="0">
                <a:latin typeface="Comic Sans MS" pitchFamily="66" charset="0"/>
              </a:rPr>
              <a:t>dolphins look at objects under the water, they produce and oily substance that covers their eyes to protect them. Dolphins can also see very well at night, just like cats and </a:t>
            </a:r>
            <a:r>
              <a:rPr lang="en-US" sz="1400" dirty="0" smtClean="0">
                <a:latin typeface="Comic Sans MS" pitchFamily="66" charset="0"/>
              </a:rPr>
              <a:t>dogs, but, they cannot see in color. Dolphins talk with </a:t>
            </a:r>
            <a:r>
              <a:rPr lang="en-US" sz="1400" dirty="0" smtClean="0">
                <a:latin typeface="Comic Sans MS" pitchFamily="66" charset="0"/>
              </a:rPr>
              <a:t>each other by clicking, whistling and other sounds</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Dolphins </a:t>
            </a:r>
            <a:r>
              <a:rPr lang="en-US" sz="1400" dirty="0" smtClean="0">
                <a:latin typeface="Comic Sans MS" pitchFamily="66" charset="0"/>
              </a:rPr>
              <a:t>can </a:t>
            </a:r>
            <a:r>
              <a:rPr lang="en-US" sz="1400" dirty="0" smtClean="0">
                <a:latin typeface="Comic Sans MS" pitchFamily="66" charset="0"/>
              </a:rPr>
              <a:t>be seen jumping out of the water, riding waves, play </a:t>
            </a:r>
            <a:r>
              <a:rPr lang="en-US" sz="1400" dirty="0" smtClean="0">
                <a:latin typeface="Comic Sans MS" pitchFamily="66" charset="0"/>
              </a:rPr>
              <a:t>fighting, </a:t>
            </a:r>
            <a:r>
              <a:rPr lang="en-US" sz="1400" dirty="0" smtClean="0">
                <a:latin typeface="Comic Sans MS" pitchFamily="66" charset="0"/>
              </a:rPr>
              <a:t>and </a:t>
            </a:r>
            <a:r>
              <a:rPr lang="en-US" sz="1400" dirty="0" smtClean="0">
                <a:latin typeface="Comic Sans MS" pitchFamily="66" charset="0"/>
              </a:rPr>
              <a:t>sometimes swimming </a:t>
            </a:r>
            <a:r>
              <a:rPr lang="en-US" sz="1400" dirty="0" smtClean="0">
                <a:latin typeface="Comic Sans MS" pitchFamily="66" charset="0"/>
              </a:rPr>
              <a:t>in the </a:t>
            </a:r>
            <a:r>
              <a:rPr lang="en-US" sz="1400" dirty="0" smtClean="0">
                <a:latin typeface="Comic Sans MS" pitchFamily="66" charset="0"/>
              </a:rPr>
              <a:t>water with humans.</a:t>
            </a:r>
            <a:endParaRPr lang="en-US" sz="1400" dirty="0" smtClean="0">
              <a:latin typeface="Comic Sans MS" pitchFamily="66" charset="0"/>
            </a:endParaRPr>
          </a:p>
          <a:p>
            <a:endParaRPr lang="en-US" sz="1200" dirty="0" smtClean="0">
              <a:latin typeface="Comic Sans MS" pitchFamily="66" charset="0"/>
            </a:endParaRPr>
          </a:p>
          <a:p>
            <a:endParaRPr lang="en-US" sz="1400" dirty="0" smtClean="0"/>
          </a:p>
          <a:p>
            <a:r>
              <a:rPr lang="en-US" sz="1400" dirty="0">
                <a:latin typeface="Comic Sans MS" pitchFamily="66" charset="0"/>
              </a:rPr>
              <a:t> </a:t>
            </a:r>
          </a:p>
          <a:p>
            <a:endParaRPr lang="en-US" dirty="0"/>
          </a:p>
        </p:txBody>
      </p:sp>
      <p:sp>
        <p:nvSpPr>
          <p:cNvPr id="12" name="Rectangle 11"/>
          <p:cNvSpPr/>
          <p:nvPr/>
        </p:nvSpPr>
        <p:spPr>
          <a:xfrm>
            <a:off x="6019800" y="228600"/>
            <a:ext cx="1970411"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Dolphin</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3).jpg"/>
          <p:cNvPicPr>
            <a:picLocks noChangeAspect="1"/>
          </p:cNvPicPr>
          <p:nvPr/>
        </p:nvPicPr>
        <p:blipFill>
          <a:blip r:embed="rId5" cstate="print"/>
          <a:stretch>
            <a:fillRect/>
          </a:stretch>
        </p:blipFill>
        <p:spPr>
          <a:xfrm>
            <a:off x="1447800" y="5700712"/>
            <a:ext cx="990600" cy="1157288"/>
          </a:xfrm>
          <a:prstGeom prst="rect">
            <a:avLst/>
          </a:prstGeom>
        </p:spPr>
      </p:pic>
      <p:pic>
        <p:nvPicPr>
          <p:cNvPr id="29" name="Picture 28" descr="dolphin.jpg"/>
          <p:cNvPicPr>
            <a:picLocks noChangeAspect="1"/>
          </p:cNvPicPr>
          <p:nvPr/>
        </p:nvPicPr>
        <p:blipFill>
          <a:blip r:embed="rId6" cstate="print"/>
          <a:stretch>
            <a:fillRect/>
          </a:stretch>
        </p:blipFill>
        <p:spPr>
          <a:xfrm>
            <a:off x="152400" y="152400"/>
            <a:ext cx="990600" cy="575014"/>
          </a:xfrm>
          <a:prstGeom prst="rect">
            <a:avLst/>
          </a:prstGeom>
        </p:spPr>
      </p:pic>
      <p:pic>
        <p:nvPicPr>
          <p:cNvPr id="30" name="Picture 29" descr="dolphin.jpg"/>
          <p:cNvPicPr>
            <a:picLocks noChangeAspect="1"/>
          </p:cNvPicPr>
          <p:nvPr/>
        </p:nvPicPr>
        <p:blipFill>
          <a:blip r:embed="rId6" cstate="print"/>
          <a:stretch>
            <a:fillRect/>
          </a:stretch>
        </p:blipFill>
        <p:spPr>
          <a:xfrm>
            <a:off x="5029200" y="152400"/>
            <a:ext cx="990600" cy="57501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970411"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Dolphin</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078313"/>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Dolphins are </a:t>
            </a:r>
            <a:r>
              <a:rPr lang="en-US" sz="1600" b="1" dirty="0" smtClean="0">
                <a:latin typeface="Comic Sans MS" pitchFamily="66" charset="0"/>
              </a:rPr>
              <a:t>mammals</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All dolphins </a:t>
            </a:r>
            <a:r>
              <a:rPr lang="en-US" sz="1600" dirty="0" smtClean="0">
                <a:latin typeface="Comic Sans MS" pitchFamily="66" charset="0"/>
              </a:rPr>
              <a:t>have a nose that is shaped like a </a:t>
            </a:r>
            <a:r>
              <a:rPr lang="en-US" sz="1600" dirty="0" smtClean="0">
                <a:latin typeface="Comic Sans MS" pitchFamily="66" charset="0"/>
              </a:rPr>
              <a:t>beak.</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All dolphins have </a:t>
            </a:r>
            <a:r>
              <a:rPr lang="en-US" sz="1600" dirty="0" smtClean="0">
                <a:latin typeface="Comic Sans MS" pitchFamily="66" charset="0"/>
              </a:rPr>
              <a:t>small, sharp teeth</a:t>
            </a:r>
            <a:r>
              <a:rPr lang="en-US" sz="1600" dirty="0" smtClean="0">
                <a:latin typeface="Comic Sans MS" pitchFamily="66" charset="0"/>
              </a:rPr>
              <a:t>.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Dolphins </a:t>
            </a:r>
            <a:r>
              <a:rPr lang="en-US" sz="1600" dirty="0" smtClean="0">
                <a:latin typeface="Comic Sans MS" pitchFamily="66" charset="0"/>
              </a:rPr>
              <a:t>use a blowhole on top of their heads to breathe</a:t>
            </a:r>
            <a:r>
              <a:rPr lang="en-US" sz="1600" dirty="0" smtClean="0">
                <a:latin typeface="Comic Sans MS" pitchFamily="66" charset="0"/>
              </a:rPr>
              <a: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dive 1000 feet under the water.</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Most </a:t>
            </a:r>
            <a:r>
              <a:rPr lang="en-US" sz="1600" dirty="0" smtClean="0">
                <a:latin typeface="Comic Sans MS" pitchFamily="66" charset="0"/>
              </a:rPr>
              <a:t>dolphins </a:t>
            </a:r>
            <a:r>
              <a:rPr lang="en-US" sz="1600" dirty="0" smtClean="0">
                <a:latin typeface="Comic Sans MS" pitchFamily="66" charset="0"/>
              </a:rPr>
              <a:t>are about 6 feet long.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Dolphins mainly eat live fish. </a:t>
            </a:r>
            <a:r>
              <a:rPr lang="en-US" sz="1600" dirty="0" smtClean="0">
                <a:latin typeface="Comic Sans MS" pitchFamily="66" charset="0"/>
              </a:rPr>
              <a:t>They </a:t>
            </a:r>
            <a:r>
              <a:rPr lang="en-US" sz="1600" dirty="0" smtClean="0">
                <a:latin typeface="Comic Sans MS" pitchFamily="66" charset="0"/>
              </a:rPr>
              <a:t>eat </a:t>
            </a:r>
            <a:r>
              <a:rPr lang="en-US" sz="1600" dirty="0" smtClean="0">
                <a:latin typeface="Comic Sans MS" pitchFamily="66" charset="0"/>
              </a:rPr>
              <a:t>herring, mackerel, and sardines. Some dolphins eat shrimp and squid</a:t>
            </a:r>
            <a:r>
              <a:rPr lang="en-US" sz="1600" dirty="0" smtClean="0">
                <a:latin typeface="Comic Sans MS" pitchFamily="66" charset="0"/>
              </a:rPr>
              <a:t>.</a:t>
            </a:r>
            <a:endParaRPr lang="en-US" sz="1600" dirty="0" smtClean="0">
              <a:latin typeface="Comic Sans MS" pitchFamily="66" charset="0"/>
            </a:endParaRPr>
          </a:p>
          <a:p>
            <a:endParaRPr lang="en-US" sz="1200" dirty="0" smtClean="0">
              <a:latin typeface="Comic Sans MS" pitchFamily="66" charset="0"/>
            </a:endParaRPr>
          </a:p>
          <a:p>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663089"/>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Female dolphins are called </a:t>
            </a:r>
            <a:r>
              <a:rPr lang="en-US" sz="1600" b="1" dirty="0" smtClean="0">
                <a:latin typeface="Comic Sans MS" pitchFamily="66" charset="0"/>
              </a:rPr>
              <a:t>cows</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M</a:t>
            </a:r>
            <a:r>
              <a:rPr lang="en-US" sz="1600" dirty="0" smtClean="0">
                <a:latin typeface="Comic Sans MS" pitchFamily="66" charset="0"/>
              </a:rPr>
              <a:t>ales </a:t>
            </a:r>
            <a:r>
              <a:rPr lang="en-US" sz="1600" dirty="0" smtClean="0">
                <a:latin typeface="Comic Sans MS" pitchFamily="66" charset="0"/>
              </a:rPr>
              <a:t>are called </a:t>
            </a:r>
            <a:r>
              <a:rPr lang="en-US" sz="1600" b="1" dirty="0" smtClean="0">
                <a:latin typeface="Comic Sans MS" pitchFamily="66" charset="0"/>
              </a:rPr>
              <a:t>bulls</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Baby dolphins </a:t>
            </a:r>
            <a:r>
              <a:rPr lang="en-US" sz="1600" dirty="0" smtClean="0">
                <a:latin typeface="Comic Sans MS" pitchFamily="66" charset="0"/>
              </a:rPr>
              <a:t>are called </a:t>
            </a:r>
            <a:r>
              <a:rPr lang="en-US" sz="1600" b="1" dirty="0" smtClean="0">
                <a:latin typeface="Comic Sans MS" pitchFamily="66" charset="0"/>
              </a:rPr>
              <a:t>calves</a:t>
            </a:r>
            <a:r>
              <a:rPr lang="en-US" sz="1600" dirty="0" smtClean="0">
                <a:latin typeface="Comic Sans MS" pitchFamily="66" charset="0"/>
              </a:rPr>
              <a:t>.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Dolphins </a:t>
            </a:r>
            <a:r>
              <a:rPr lang="en-US" sz="1600" dirty="0" smtClean="0">
                <a:latin typeface="Comic Sans MS" pitchFamily="66" charset="0"/>
              </a:rPr>
              <a:t>only have hair when they are first born. </a:t>
            </a:r>
            <a:r>
              <a:rPr lang="en-US" sz="1600" dirty="0" smtClean="0">
                <a:latin typeface="Comic Sans MS" pitchFamily="66" charset="0"/>
              </a:rPr>
              <a:t>Then the hair falls out.</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Dolphins </a:t>
            </a:r>
            <a:r>
              <a:rPr lang="en-US" sz="1600" dirty="0" smtClean="0">
                <a:latin typeface="Comic Sans MS" pitchFamily="66" charset="0"/>
              </a:rPr>
              <a:t>can see and hear well.</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Dolphins can see at night, but cannot see in color.</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Dolphins talk with </a:t>
            </a:r>
            <a:r>
              <a:rPr lang="en-US" sz="1600" dirty="0" smtClean="0">
                <a:latin typeface="Comic Sans MS" pitchFamily="66" charset="0"/>
              </a:rPr>
              <a:t>each other by </a:t>
            </a:r>
            <a:r>
              <a:rPr lang="en-US" sz="1600" dirty="0" smtClean="0">
                <a:latin typeface="Comic Sans MS" pitchFamily="66" charset="0"/>
              </a:rPr>
              <a:t>clicking, and whistling.</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Dolphins </a:t>
            </a:r>
            <a:r>
              <a:rPr lang="en-US" sz="1600" dirty="0" smtClean="0">
                <a:latin typeface="Comic Sans MS" pitchFamily="66" charset="0"/>
              </a:rPr>
              <a:t>like to jump, play fight, swim, and ride waves.</a:t>
            </a:r>
            <a:endParaRPr lang="en-US" sz="1600" dirty="0" smtClean="0">
              <a:latin typeface="Comic Sans MS" pitchFamily="66" charset="0"/>
            </a:endParaRPr>
          </a:p>
          <a:p>
            <a:endParaRPr lang="en-US" sz="1200" dirty="0" smtClean="0">
              <a:latin typeface="Comic Sans MS" pitchFamily="66" charset="0"/>
            </a:endParaRPr>
          </a:p>
          <a:p>
            <a:endParaRPr lang="en-US" sz="1400" dirty="0" smtClean="0"/>
          </a:p>
          <a:p>
            <a:r>
              <a:rPr lang="en-US" sz="1400" dirty="0">
                <a:latin typeface="Comic Sans MS" pitchFamily="66" charset="0"/>
              </a:rPr>
              <a:t> </a:t>
            </a:r>
          </a:p>
          <a:p>
            <a:endParaRPr lang="en-US" dirty="0"/>
          </a:p>
        </p:txBody>
      </p:sp>
      <p:sp>
        <p:nvSpPr>
          <p:cNvPr id="12" name="Rectangle 11"/>
          <p:cNvSpPr/>
          <p:nvPr/>
        </p:nvSpPr>
        <p:spPr>
          <a:xfrm>
            <a:off x="6019800" y="228600"/>
            <a:ext cx="1970411"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Dolphin</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3).jpg"/>
          <p:cNvPicPr>
            <a:picLocks noChangeAspect="1"/>
          </p:cNvPicPr>
          <p:nvPr/>
        </p:nvPicPr>
        <p:blipFill>
          <a:blip r:embed="rId5" cstate="print"/>
          <a:stretch>
            <a:fillRect/>
          </a:stretch>
        </p:blipFill>
        <p:spPr>
          <a:xfrm>
            <a:off x="1447800" y="5700712"/>
            <a:ext cx="990600" cy="1157288"/>
          </a:xfrm>
          <a:prstGeom prst="rect">
            <a:avLst/>
          </a:prstGeom>
        </p:spPr>
      </p:pic>
      <p:pic>
        <p:nvPicPr>
          <p:cNvPr id="29" name="Picture 28" descr="dolphin.jpg"/>
          <p:cNvPicPr>
            <a:picLocks noChangeAspect="1"/>
          </p:cNvPicPr>
          <p:nvPr/>
        </p:nvPicPr>
        <p:blipFill>
          <a:blip r:embed="rId6" cstate="print"/>
          <a:stretch>
            <a:fillRect/>
          </a:stretch>
        </p:blipFill>
        <p:spPr>
          <a:xfrm>
            <a:off x="152400" y="152400"/>
            <a:ext cx="990600" cy="575014"/>
          </a:xfrm>
          <a:prstGeom prst="rect">
            <a:avLst/>
          </a:prstGeom>
        </p:spPr>
      </p:pic>
      <p:pic>
        <p:nvPicPr>
          <p:cNvPr id="30" name="Picture 29" descr="dolphin.jpg"/>
          <p:cNvPicPr>
            <a:picLocks noChangeAspect="1"/>
          </p:cNvPicPr>
          <p:nvPr/>
        </p:nvPicPr>
        <p:blipFill>
          <a:blip r:embed="rId6" cstate="print"/>
          <a:stretch>
            <a:fillRect/>
          </a:stretch>
        </p:blipFill>
        <p:spPr>
          <a:xfrm>
            <a:off x="5029200" y="152400"/>
            <a:ext cx="990600" cy="57501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lphin-1-coloring-page.gif"/>
          <p:cNvPicPr>
            <a:picLocks noChangeAspect="1"/>
          </p:cNvPicPr>
          <p:nvPr/>
        </p:nvPicPr>
        <p:blipFill>
          <a:blip r:embed="rId2" cstate="print"/>
          <a:stretch>
            <a:fillRect/>
          </a:stretch>
        </p:blipFill>
        <p:spPr>
          <a:xfrm>
            <a:off x="1219200" y="1447800"/>
            <a:ext cx="5715000" cy="4238625"/>
          </a:xfrm>
          <a:prstGeom prst="rect">
            <a:avLst/>
          </a:prstGeom>
        </p:spPr>
      </p:pic>
      <p:sp>
        <p:nvSpPr>
          <p:cNvPr id="4" name="TextBox 3"/>
          <p:cNvSpPr txBox="1"/>
          <p:nvPr/>
        </p:nvSpPr>
        <p:spPr>
          <a:xfrm>
            <a:off x="1447800" y="228600"/>
            <a:ext cx="5747086"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Dolphin:</a:t>
            </a:r>
            <a:endParaRPr lang="en-US" sz="5400" u="sng" dirty="0">
              <a:latin typeface="Boyz R Gross Shadow NF" pitchFamily="18" charset="0"/>
            </a:endParaRPr>
          </a:p>
        </p:txBody>
      </p:sp>
      <p:sp>
        <p:nvSpPr>
          <p:cNvPr id="7" name="Rounded Rectangle 6"/>
          <p:cNvSpPr/>
          <p:nvPr/>
        </p:nvSpPr>
        <p:spPr>
          <a:xfrm>
            <a:off x="1600200" y="56388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152400" y="40386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629400" y="6096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315200" y="26670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362200" y="12954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143000" y="3352800"/>
            <a:ext cx="457200" cy="685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819400" y="3657600"/>
            <a:ext cx="990600" cy="1981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p:cNvCxnSpPr>
          <p:nvPr/>
        </p:nvCxnSpPr>
        <p:spPr>
          <a:xfrm>
            <a:off x="3048000" y="2057400"/>
            <a:ext cx="1600200" cy="609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781800" y="5638800"/>
            <a:ext cx="609600" cy="457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257800" y="1295400"/>
            <a:ext cx="838200" cy="304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629400" y="3124200"/>
            <a:ext cx="685800" cy="228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620000" y="4572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6400800" y="4343400"/>
            <a:ext cx="1219200" cy="609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105400" y="4953000"/>
            <a:ext cx="762000" cy="914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152400"/>
            <a:ext cx="2122697" cy="923330"/>
          </a:xfrm>
          <a:prstGeom prst="rect">
            <a:avLst/>
          </a:prstGeom>
        </p:spPr>
        <p:txBody>
          <a:bodyPr wrap="none">
            <a:spAutoFit/>
          </a:bodyPr>
          <a:lstStyle/>
          <a:p>
            <a:r>
              <a:rPr lang="en-US" sz="5400" u="sng" dirty="0" smtClean="0">
                <a:latin typeface="Boyz R Gross Shadow NF" pitchFamily="18" charset="0"/>
              </a:rPr>
              <a:t>Dolphins</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1781193" cy="646331"/>
          </a:xfrm>
          <a:prstGeom prst="rect">
            <a:avLst/>
          </a:prstGeom>
        </p:spPr>
        <p:txBody>
          <a:bodyPr wrap="none">
            <a:spAutoFit/>
          </a:bodyPr>
          <a:lstStyle/>
          <a:p>
            <a:r>
              <a:rPr lang="en-US" sz="3600" u="sng" dirty="0" smtClean="0">
                <a:latin typeface="Boyz R Gross Shadow NF" pitchFamily="18" charset="0"/>
              </a:rPr>
              <a:t>The Shark</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762000"/>
            <a:ext cx="4495800" cy="5724644"/>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Sharks </a:t>
            </a:r>
            <a:r>
              <a:rPr lang="en-US" dirty="0" smtClean="0">
                <a:latin typeface="Comic Sans MS" pitchFamily="66" charset="0"/>
              </a:rPr>
              <a:t>live in all of the oceans of the world. Some like to live in cold waters and other like to live in the warmer parts.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Sharks can be 7 inches to 12 feet long. Most are 5 feet long.</a:t>
            </a:r>
          </a:p>
          <a:p>
            <a:pPr>
              <a:buFont typeface="Courier New" pitchFamily="49" charset="0"/>
              <a:buChar char="o"/>
            </a:pP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Sharks are very smart!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When a shark is born, it leaves its mother.</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can smell their food from far away.</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Sharks can see very well. They have eyes like a cat.</a:t>
            </a:r>
            <a:endParaRPr lang="en-US" dirty="0" smtClean="0">
              <a:latin typeface="Comic Sans MS" pitchFamily="66" charset="0"/>
            </a:endParaRPr>
          </a:p>
          <a:p>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678204"/>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Sharks have tiny hairs that help them feel when their prey is coming.</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Sharks like </a:t>
            </a:r>
            <a:r>
              <a:rPr lang="en-US" dirty="0" smtClean="0">
                <a:latin typeface="Comic Sans MS" pitchFamily="66" charset="0"/>
              </a:rPr>
              <a:t>to eat </a:t>
            </a:r>
            <a:r>
              <a:rPr lang="en-US" dirty="0" smtClean="0">
                <a:latin typeface="Comic Sans MS" pitchFamily="66" charset="0"/>
              </a:rPr>
              <a:t>fish, sea </a:t>
            </a:r>
            <a:r>
              <a:rPr lang="en-US" dirty="0" smtClean="0">
                <a:latin typeface="Comic Sans MS" pitchFamily="66" charset="0"/>
              </a:rPr>
              <a:t>lions, dolphins, and </a:t>
            </a:r>
            <a:r>
              <a:rPr lang="en-US" dirty="0" smtClean="0">
                <a:latin typeface="Comic Sans MS" pitchFamily="66" charset="0"/>
              </a:rPr>
              <a:t>seals.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Some </a:t>
            </a:r>
            <a:r>
              <a:rPr lang="en-US" dirty="0" smtClean="0">
                <a:latin typeface="Comic Sans MS" pitchFamily="66" charset="0"/>
              </a:rPr>
              <a:t>sharks even eat </a:t>
            </a:r>
            <a:r>
              <a:rPr lang="en-US" dirty="0" smtClean="0">
                <a:latin typeface="Comic Sans MS" pitchFamily="66" charset="0"/>
              </a:rPr>
              <a:t>turtles, smaller sharks, </a:t>
            </a:r>
            <a:r>
              <a:rPr lang="en-US" dirty="0" smtClean="0">
                <a:latin typeface="Comic Sans MS" pitchFamily="66" charset="0"/>
              </a:rPr>
              <a:t>and seagulls.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Sharks </a:t>
            </a:r>
            <a:r>
              <a:rPr lang="en-US" dirty="0" smtClean="0">
                <a:latin typeface="Comic Sans MS" pitchFamily="66" charset="0"/>
              </a:rPr>
              <a:t>have no bones, only </a:t>
            </a:r>
            <a:r>
              <a:rPr lang="en-US" b="1" dirty="0" smtClean="0">
                <a:latin typeface="Comic Sans MS" pitchFamily="66" charset="0"/>
              </a:rPr>
              <a:t>cartilage</a:t>
            </a:r>
            <a:r>
              <a:rPr lang="en-US" dirty="0" smtClean="0">
                <a:latin typeface="Comic Sans MS" pitchFamily="66" charset="0"/>
              </a:rPr>
              <a:t>.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Sharks </a:t>
            </a:r>
            <a:r>
              <a:rPr lang="en-US" dirty="0" smtClean="0">
                <a:latin typeface="Comic Sans MS" pitchFamily="66" charset="0"/>
              </a:rPr>
              <a:t>have many teeth. As their teeth fall out, they get new ones. </a:t>
            </a:r>
          </a:p>
          <a:p>
            <a:endParaRPr lang="en-US" sz="1400" dirty="0">
              <a:latin typeface="Comic Sans MS" pitchFamily="66" charset="0"/>
            </a:endParaRPr>
          </a:p>
          <a:p>
            <a:r>
              <a:rPr lang="en-US" sz="1400" dirty="0">
                <a:latin typeface="Comic Sans MS" pitchFamily="66" charset="0"/>
              </a:rPr>
              <a:t> </a:t>
            </a:r>
          </a:p>
          <a:p>
            <a:endParaRPr lang="en-US" dirty="0"/>
          </a:p>
        </p:txBody>
      </p:sp>
      <p:sp>
        <p:nvSpPr>
          <p:cNvPr id="12" name="Rectangle 11"/>
          <p:cNvSpPr/>
          <p:nvPr/>
        </p:nvSpPr>
        <p:spPr>
          <a:xfrm>
            <a:off x="6019800" y="228600"/>
            <a:ext cx="1781193" cy="646331"/>
          </a:xfrm>
          <a:prstGeom prst="rect">
            <a:avLst/>
          </a:prstGeom>
        </p:spPr>
        <p:txBody>
          <a:bodyPr wrap="none">
            <a:spAutoFit/>
          </a:bodyPr>
          <a:lstStyle/>
          <a:p>
            <a:r>
              <a:rPr lang="en-US" sz="3600" u="sng" dirty="0" smtClean="0">
                <a:latin typeface="Boyz R Gross Shadow NF" pitchFamily="18" charset="0"/>
              </a:rPr>
              <a:t>The Shark</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791200"/>
            <a:ext cx="610094" cy="1066800"/>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1200"/>
            <a:ext cx="610094" cy="1066800"/>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35" name="Picture 34" descr="shark.png"/>
          <p:cNvPicPr>
            <a:picLocks noChangeAspect="1"/>
          </p:cNvPicPr>
          <p:nvPr/>
        </p:nvPicPr>
        <p:blipFill>
          <a:blip r:embed="rId5" cstate="print"/>
          <a:stretch>
            <a:fillRect/>
          </a:stretch>
        </p:blipFill>
        <p:spPr>
          <a:xfrm flipH="1">
            <a:off x="152400" y="304800"/>
            <a:ext cx="914400" cy="474537"/>
          </a:xfrm>
          <a:prstGeom prst="rect">
            <a:avLst/>
          </a:prstGeom>
        </p:spPr>
      </p:pic>
      <p:pic>
        <p:nvPicPr>
          <p:cNvPr id="36" name="Picture 35" descr="shark.png"/>
          <p:cNvPicPr>
            <a:picLocks noChangeAspect="1"/>
          </p:cNvPicPr>
          <p:nvPr/>
        </p:nvPicPr>
        <p:blipFill>
          <a:blip r:embed="rId5" cstate="print"/>
          <a:stretch>
            <a:fillRect/>
          </a:stretch>
        </p:blipFill>
        <p:spPr>
          <a:xfrm flipH="1">
            <a:off x="4876800" y="304800"/>
            <a:ext cx="914400" cy="474537"/>
          </a:xfrm>
          <a:prstGeom prst="rect">
            <a:avLst/>
          </a:prstGeom>
        </p:spPr>
      </p:pic>
      <p:pic>
        <p:nvPicPr>
          <p:cNvPr id="28" name="Picture 27" descr="blue-shark.jpg"/>
          <p:cNvPicPr>
            <a:picLocks noChangeAspect="1"/>
          </p:cNvPicPr>
          <p:nvPr/>
        </p:nvPicPr>
        <p:blipFill>
          <a:blip r:embed="rId6" cstate="print"/>
          <a:stretch>
            <a:fillRect/>
          </a:stretch>
        </p:blipFill>
        <p:spPr>
          <a:xfrm>
            <a:off x="1219200" y="5947172"/>
            <a:ext cx="1371600" cy="91082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667000" y="2057400"/>
            <a:ext cx="35814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Dolphins</a:t>
            </a:r>
            <a:endParaRPr lang="en-US" sz="6600" dirty="0">
              <a:latin typeface="Boyz R Gross Shadow NF" pitchFamily="18" charset="0"/>
            </a:endParaRPr>
          </a:p>
        </p:txBody>
      </p:sp>
      <p:pic>
        <p:nvPicPr>
          <p:cNvPr id="7" name="Picture 6" descr="shark.png"/>
          <p:cNvPicPr>
            <a:picLocks noChangeAspect="1"/>
          </p:cNvPicPr>
          <p:nvPr/>
        </p:nvPicPr>
        <p:blipFill>
          <a:blip r:embed="rId2" cstate="print"/>
          <a:stretch>
            <a:fillRect/>
          </a:stretch>
        </p:blipFill>
        <p:spPr>
          <a:xfrm flipH="1">
            <a:off x="0" y="5321805"/>
            <a:ext cx="2754858" cy="1536195"/>
          </a:xfrm>
          <a:prstGeom prst="rect">
            <a:avLst/>
          </a:prstGeom>
        </p:spPr>
      </p:pic>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28600"/>
            <a:ext cx="6113468"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Dolphin:</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481770" cy="1015663"/>
          </a:xfrm>
          <a:prstGeom prst="rect">
            <a:avLst/>
          </a:prstGeom>
        </p:spPr>
        <p:txBody>
          <a:bodyPr wrap="none">
            <a:spAutoFit/>
          </a:bodyPr>
          <a:lstStyle/>
          <a:p>
            <a:r>
              <a:rPr lang="en-US" sz="6000" u="sng" dirty="0" smtClean="0">
                <a:latin typeface="Boyz R Gross Shadow NF" pitchFamily="18" charset="0"/>
              </a:rPr>
              <a:t>Dolphins</a:t>
            </a:r>
            <a:r>
              <a:rPr lang="en-US" sz="6000" u="sng" dirty="0" smtClean="0">
                <a:latin typeface="Boyz R Gross Shadow NF" pitchFamily="18" charset="0"/>
              </a:rPr>
              <a:t>:</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dolphin.jpg"/>
          <p:cNvPicPr>
            <a:picLocks noChangeAspect="1"/>
          </p:cNvPicPr>
          <p:nvPr/>
        </p:nvPicPr>
        <p:blipFill>
          <a:blip r:embed="rId5" cstate="print"/>
          <a:stretch>
            <a:fillRect/>
          </a:stretch>
        </p:blipFill>
        <p:spPr>
          <a:xfrm rot="19534558">
            <a:off x="2426618" y="4009753"/>
            <a:ext cx="2833777" cy="164492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048000" y="0"/>
            <a:ext cx="2337499" cy="1015663"/>
          </a:xfrm>
          <a:prstGeom prst="rect">
            <a:avLst/>
          </a:prstGeom>
        </p:spPr>
        <p:txBody>
          <a:bodyPr wrap="none">
            <a:spAutoFit/>
          </a:bodyPr>
          <a:lstStyle/>
          <a:p>
            <a:r>
              <a:rPr lang="en-US" sz="6000" u="sng" dirty="0" smtClean="0">
                <a:latin typeface="Boyz R Gross Shadow NF" pitchFamily="18" charset="0"/>
              </a:rPr>
              <a:t>Dolphins</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olphin.jpg"/>
          <p:cNvPicPr>
            <a:picLocks noChangeAspect="1"/>
          </p:cNvPicPr>
          <p:nvPr/>
        </p:nvPicPr>
        <p:blipFill>
          <a:blip r:embed="rId2" cstate="print"/>
          <a:stretch>
            <a:fillRect/>
          </a:stretch>
        </p:blipFill>
        <p:spPr>
          <a:xfrm>
            <a:off x="1143000" y="152400"/>
            <a:ext cx="990600" cy="575014"/>
          </a:xfrm>
          <a:prstGeom prst="rect">
            <a:avLst/>
          </a:prstGeom>
        </p:spPr>
      </p:pic>
      <p:pic>
        <p:nvPicPr>
          <p:cNvPr id="12" name="Picture 11" descr="dolphin.jpg"/>
          <p:cNvPicPr>
            <a:picLocks noChangeAspect="1"/>
          </p:cNvPicPr>
          <p:nvPr/>
        </p:nvPicPr>
        <p:blipFill>
          <a:blip r:embed="rId2" cstate="print"/>
          <a:stretch>
            <a:fillRect/>
          </a:stretch>
        </p:blipFill>
        <p:spPr>
          <a:xfrm flipH="1">
            <a:off x="6934200" y="228600"/>
            <a:ext cx="990600" cy="57501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0"/>
            <a:ext cx="2122697" cy="923330"/>
          </a:xfrm>
          <a:prstGeom prst="rect">
            <a:avLst/>
          </a:prstGeom>
        </p:spPr>
        <p:txBody>
          <a:bodyPr wrap="none">
            <a:spAutoFit/>
          </a:bodyPr>
          <a:lstStyle/>
          <a:p>
            <a:r>
              <a:rPr lang="en-US" sz="5400" u="sng" dirty="0" smtClean="0">
                <a:latin typeface="Boyz R Gross Shadow NF" pitchFamily="18" charset="0"/>
              </a:rPr>
              <a:t>Dolphins</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dolphin.jpg"/>
          <p:cNvPicPr>
            <a:picLocks noChangeAspect="1"/>
          </p:cNvPicPr>
          <p:nvPr/>
        </p:nvPicPr>
        <p:blipFill>
          <a:blip r:embed="rId2" cstate="print"/>
          <a:stretch>
            <a:fillRect/>
          </a:stretch>
        </p:blipFill>
        <p:spPr>
          <a:xfrm>
            <a:off x="1143000" y="152400"/>
            <a:ext cx="990600" cy="575014"/>
          </a:xfrm>
          <a:prstGeom prst="rect">
            <a:avLst/>
          </a:prstGeom>
        </p:spPr>
      </p:pic>
      <p:pic>
        <p:nvPicPr>
          <p:cNvPr id="7" name="Picture 6" descr="dolphin.jpg"/>
          <p:cNvPicPr>
            <a:picLocks noChangeAspect="1"/>
          </p:cNvPicPr>
          <p:nvPr/>
        </p:nvPicPr>
        <p:blipFill>
          <a:blip r:embed="rId2" cstate="print"/>
          <a:stretch>
            <a:fillRect/>
          </a:stretch>
        </p:blipFill>
        <p:spPr>
          <a:xfrm flipH="1">
            <a:off x="7086600" y="152400"/>
            <a:ext cx="914400" cy="57501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1883849" cy="923330"/>
          </a:xfrm>
          <a:prstGeom prst="rect">
            <a:avLst/>
          </a:prstGeom>
        </p:spPr>
        <p:txBody>
          <a:bodyPr wrap="none">
            <a:spAutoFit/>
          </a:bodyPr>
          <a:lstStyle/>
          <a:p>
            <a:r>
              <a:rPr lang="en-US" sz="5400" u="sng" dirty="0" smtClean="0">
                <a:latin typeface="Boyz R Gross Shadow NF" pitchFamily="18" charset="0"/>
              </a:rPr>
              <a:t>Dolphin</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dolphin.jpg"/>
          <p:cNvPicPr>
            <a:picLocks noChangeAspect="1"/>
          </p:cNvPicPr>
          <p:nvPr/>
        </p:nvPicPr>
        <p:blipFill>
          <a:blip r:embed="rId2" cstate="print"/>
          <a:stretch>
            <a:fillRect/>
          </a:stretch>
        </p:blipFill>
        <p:spPr>
          <a:xfrm>
            <a:off x="0" y="5663740"/>
            <a:ext cx="2057400" cy="119426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357" y="152400"/>
            <a:ext cx="7917553"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Dolphin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eahorse.jpg"/>
          <p:cNvPicPr>
            <a:picLocks noChangeAspect="1"/>
          </p:cNvPicPr>
          <p:nvPr/>
        </p:nvPicPr>
        <p:blipFill>
          <a:blip r:embed="rId2" cstate="print"/>
          <a:stretch>
            <a:fillRect/>
          </a:stretch>
        </p:blipFill>
        <p:spPr>
          <a:xfrm>
            <a:off x="1447800" y="2057400"/>
            <a:ext cx="1657700" cy="291541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012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Seahorse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3847207"/>
          </a:xfrm>
          <a:prstGeom prst="rect">
            <a:avLst/>
          </a:prstGeom>
          <a:noFill/>
        </p:spPr>
        <p:txBody>
          <a:bodyPr wrap="square" rtlCol="0">
            <a:spAutoFit/>
          </a:bodyPr>
          <a:lstStyle/>
          <a:p>
            <a:r>
              <a:rPr lang="en-US" sz="1200" dirty="0" smtClean="0">
                <a:latin typeface="Comic Sans MS" pitchFamily="66" charset="0"/>
              </a:rPr>
              <a:t>A seahorse is a very interesting looking creature! They have eyes, a snout, body, and tail. </a:t>
            </a:r>
            <a:r>
              <a:rPr lang="en-US" sz="1200" dirty="0" smtClean="0">
                <a:latin typeface="Comic Sans MS" pitchFamily="66" charset="0"/>
              </a:rPr>
              <a:t>A seahorse </a:t>
            </a:r>
            <a:r>
              <a:rPr lang="en-US" sz="1200" dirty="0" smtClean="0">
                <a:latin typeface="Comic Sans MS" pitchFamily="66" charset="0"/>
              </a:rPr>
              <a:t>can move its eyes in opposite directions at the same time. So it can look for food with one eye and watch out for </a:t>
            </a:r>
            <a:r>
              <a:rPr lang="en-US" sz="1200" b="1" dirty="0" smtClean="0">
                <a:latin typeface="Comic Sans MS" pitchFamily="66" charset="0"/>
              </a:rPr>
              <a:t>predators</a:t>
            </a:r>
            <a:r>
              <a:rPr lang="en-US" sz="1200" dirty="0" smtClean="0">
                <a:latin typeface="Comic Sans MS" pitchFamily="66" charset="0"/>
              </a:rPr>
              <a:t> with the other. </a:t>
            </a:r>
            <a:endParaRPr lang="en-US" sz="12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A seahorses’ size can range from about a half an inch (smaller than a thumbnail) to a little over 1 foot (about 14 inches). </a:t>
            </a:r>
          </a:p>
          <a:p>
            <a:endParaRPr lang="en-US" sz="1200" dirty="0" smtClean="0">
              <a:latin typeface="Comic Sans MS" pitchFamily="66" charset="0"/>
            </a:endParaRPr>
          </a:p>
          <a:p>
            <a:r>
              <a:rPr lang="en-US" sz="1200" dirty="0" smtClean="0">
                <a:latin typeface="Comic Sans MS" pitchFamily="66" charset="0"/>
              </a:rPr>
              <a:t>A seahorse uses its </a:t>
            </a:r>
            <a:r>
              <a:rPr lang="en-US" sz="1200" b="1" dirty="0" smtClean="0">
                <a:latin typeface="Comic Sans MS" pitchFamily="66" charset="0"/>
              </a:rPr>
              <a:t>snout</a:t>
            </a:r>
            <a:r>
              <a:rPr lang="en-US" sz="1200" dirty="0" smtClean="0">
                <a:latin typeface="Comic Sans MS" pitchFamily="66" charset="0"/>
              </a:rPr>
              <a:t> as a straw to suck up tiny animals. A seahorse has no teeth, so it just swallows food whole — as many as 3,000 tiny creatures in a day. Talk about eating like a </a:t>
            </a:r>
            <a:r>
              <a:rPr lang="en-US" sz="1200" dirty="0" smtClean="0">
                <a:latin typeface="Comic Sans MS" pitchFamily="66" charset="0"/>
              </a:rPr>
              <a:t>horse! </a:t>
            </a:r>
            <a:r>
              <a:rPr lang="en-US" sz="1200" dirty="0" smtClean="0">
                <a:latin typeface="Comic Sans MS" pitchFamily="66" charset="0"/>
              </a:rPr>
              <a:t>Seahorses </a:t>
            </a:r>
            <a:r>
              <a:rPr lang="en-US" sz="1200" dirty="0" smtClean="0">
                <a:latin typeface="Comic Sans MS" pitchFamily="66" charset="0"/>
              </a:rPr>
              <a:t>feed on small living animals such as daphnia, Cyclops, larvae of water insects, or </a:t>
            </a:r>
            <a:r>
              <a:rPr lang="en-US" sz="1200" dirty="0" err="1" smtClean="0">
                <a:latin typeface="Comic Sans MS" pitchFamily="66" charset="0"/>
              </a:rPr>
              <a:t>mysids</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The daddy seahorse has a </a:t>
            </a:r>
            <a:r>
              <a:rPr lang="en-US" sz="1200" b="1" dirty="0" smtClean="0">
                <a:latin typeface="Comic Sans MS" pitchFamily="66" charset="0"/>
              </a:rPr>
              <a:t>pouch</a:t>
            </a:r>
            <a:r>
              <a:rPr lang="en-US" sz="1200" dirty="0" smtClean="0">
                <a:latin typeface="Comic Sans MS" pitchFamily="66" charset="0"/>
              </a:rPr>
              <a:t> on the front of its body. It uses this pouch to keep its eggs inside until they are ready to hatch. </a:t>
            </a:r>
            <a:r>
              <a:rPr lang="en-US" sz="1200" dirty="0" smtClean="0">
                <a:latin typeface="Comic Sans MS" pitchFamily="66" charset="0"/>
              </a:rPr>
              <a:t>He hatches about 100 to 200 babies at a time.</a:t>
            </a:r>
            <a:endParaRPr lang="en-US" sz="12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4339650"/>
          </a:xfrm>
          <a:prstGeom prst="rect">
            <a:avLst/>
          </a:prstGeom>
          <a:noFill/>
        </p:spPr>
        <p:txBody>
          <a:bodyPr wrap="square" rtlCol="0">
            <a:spAutoFit/>
          </a:bodyPr>
          <a:lstStyle/>
          <a:p>
            <a:r>
              <a:rPr lang="en-US" sz="1200" dirty="0" smtClean="0">
                <a:latin typeface="Comic Sans MS" pitchFamily="66" charset="0"/>
              </a:rPr>
              <a:t>Seahorses are no racehorses: they’re the slowest of all fish. It would take more than a minute for some kinds to swim from your elbow to your fingertips. Since they’re such weak swimmers, seahorses spend most of their time just hanging on to things. That’s where those unusual “</a:t>
            </a:r>
            <a:r>
              <a:rPr lang="en-US" sz="1200" b="1" dirty="0" smtClean="0">
                <a:latin typeface="Comic Sans MS" pitchFamily="66" charset="0"/>
              </a:rPr>
              <a:t>monkey tails</a:t>
            </a:r>
            <a:r>
              <a:rPr lang="en-US" sz="1200" dirty="0" smtClean="0">
                <a:latin typeface="Comic Sans MS" pitchFamily="66" charset="0"/>
              </a:rPr>
              <a:t>” come in. The tails work as hands. Seahorses can curl them around coral, plants, or other things and hold on tight</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A seahorse’s body is unusual for a fish. It’s covered with </a:t>
            </a:r>
            <a:r>
              <a:rPr lang="en-US" sz="1200" b="1" dirty="0" smtClean="0">
                <a:latin typeface="Comic Sans MS" pitchFamily="66" charset="0"/>
              </a:rPr>
              <a:t>bony plates</a:t>
            </a:r>
            <a:r>
              <a:rPr lang="en-US" sz="1200" dirty="0" smtClean="0">
                <a:latin typeface="Comic Sans MS" pitchFamily="66" charset="0"/>
              </a:rPr>
              <a:t>, kind of like a suit of armor. Stretched over the plates is thin skin that has no scales. Since seahorses are mostly skin and bones, they have few predators. But some crabs, fish, birds, and other creatures don’t mind a crunchy meal. To stay safe from these predators, and to hide from prey, seahorses have a trick: They disappear! Most can change color to blend in with whatever they are </a:t>
            </a:r>
            <a:r>
              <a:rPr lang="en-US" sz="1200" b="1" dirty="0" smtClean="0">
                <a:latin typeface="Comic Sans MS" pitchFamily="66" charset="0"/>
              </a:rPr>
              <a:t>clinging</a:t>
            </a:r>
            <a:r>
              <a:rPr lang="en-US" sz="1200" dirty="0" smtClean="0">
                <a:latin typeface="Comic Sans MS" pitchFamily="66" charset="0"/>
              </a:rPr>
              <a:t> to. And some seahorses have spines, bumps, or other growths that help them match their “</a:t>
            </a:r>
            <a:r>
              <a:rPr lang="en-US" sz="1200" b="1" dirty="0" smtClean="0">
                <a:latin typeface="Comic Sans MS" pitchFamily="66" charset="0"/>
              </a:rPr>
              <a:t>hitching posts</a:t>
            </a:r>
            <a:r>
              <a:rPr lang="en-US" sz="1200" dirty="0" smtClean="0">
                <a:latin typeface="Comic Sans MS" pitchFamily="66" charset="0"/>
              </a:rPr>
              <a:t>,” as well.</a:t>
            </a:r>
            <a:endParaRPr lang="en-US" sz="1200" dirty="0">
              <a:latin typeface="Comic Sans MS" pitchFamily="66" charset="0"/>
            </a:endParaRPr>
          </a:p>
          <a:p>
            <a:r>
              <a:rPr lang="en-US" sz="1200" dirty="0">
                <a:latin typeface="Comic Sans MS" pitchFamily="66" charset="0"/>
              </a:rPr>
              <a:t> </a:t>
            </a:r>
          </a:p>
          <a:p>
            <a:endParaRPr lang="en-US" sz="1200" dirty="0"/>
          </a:p>
        </p:txBody>
      </p:sp>
      <p:sp>
        <p:nvSpPr>
          <p:cNvPr id="12" name="Rectangle 11"/>
          <p:cNvSpPr/>
          <p:nvPr/>
        </p:nvSpPr>
        <p:spPr>
          <a:xfrm>
            <a:off x="6019800" y="228600"/>
            <a:ext cx="22012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Seahorse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2064"/>
            <a:ext cx="609600" cy="1065936"/>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5).jpg"/>
          <p:cNvPicPr>
            <a:picLocks noChangeAspect="1"/>
          </p:cNvPicPr>
          <p:nvPr/>
        </p:nvPicPr>
        <p:blipFill>
          <a:blip r:embed="rId5" cstate="print"/>
          <a:stretch>
            <a:fillRect/>
          </a:stretch>
        </p:blipFill>
        <p:spPr>
          <a:xfrm>
            <a:off x="1447800" y="5535497"/>
            <a:ext cx="990600" cy="1322503"/>
          </a:xfrm>
          <a:prstGeom prst="rect">
            <a:avLst/>
          </a:prstGeom>
        </p:spPr>
      </p:pic>
      <p:pic>
        <p:nvPicPr>
          <p:cNvPr id="29" name="Picture 28" descr="seahorse.jpg"/>
          <p:cNvPicPr>
            <a:picLocks noChangeAspect="1"/>
          </p:cNvPicPr>
          <p:nvPr/>
        </p:nvPicPr>
        <p:blipFill>
          <a:blip r:embed="rId6" cstate="print"/>
          <a:stretch>
            <a:fillRect/>
          </a:stretch>
        </p:blipFill>
        <p:spPr>
          <a:xfrm>
            <a:off x="381000" y="0"/>
            <a:ext cx="457200" cy="804082"/>
          </a:xfrm>
          <a:prstGeom prst="rect">
            <a:avLst/>
          </a:prstGeom>
        </p:spPr>
      </p:pic>
      <p:pic>
        <p:nvPicPr>
          <p:cNvPr id="30" name="Picture 29" descr="seahorse.jpg"/>
          <p:cNvPicPr>
            <a:picLocks noChangeAspect="1"/>
          </p:cNvPicPr>
          <p:nvPr/>
        </p:nvPicPr>
        <p:blipFill>
          <a:blip r:embed="rId6" cstate="print"/>
          <a:stretch>
            <a:fillRect/>
          </a:stretch>
        </p:blipFill>
        <p:spPr>
          <a:xfrm>
            <a:off x="5334000" y="0"/>
            <a:ext cx="457200" cy="80408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012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Seahorse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616648"/>
          </a:xfrm>
          <a:prstGeom prst="rect">
            <a:avLst/>
          </a:prstGeom>
          <a:noFill/>
        </p:spPr>
        <p:txBody>
          <a:bodyPr wrap="square" rtlCol="0">
            <a:spAutoFit/>
          </a:bodyPr>
          <a:lstStyle/>
          <a:p>
            <a:r>
              <a:rPr lang="en-US" sz="1400" dirty="0" smtClean="0">
                <a:latin typeface="Comic Sans MS" pitchFamily="66" charset="0"/>
              </a:rPr>
              <a:t>A </a:t>
            </a:r>
            <a:r>
              <a:rPr lang="en-US" sz="1400" dirty="0" smtClean="0">
                <a:latin typeface="Comic Sans MS" pitchFamily="66" charset="0"/>
              </a:rPr>
              <a:t>seahorse has </a:t>
            </a:r>
            <a:r>
              <a:rPr lang="en-US" sz="1400" dirty="0" smtClean="0">
                <a:latin typeface="Comic Sans MS" pitchFamily="66" charset="0"/>
              </a:rPr>
              <a:t>eyes, a snout, body, and tail. </a:t>
            </a:r>
            <a:r>
              <a:rPr lang="en-US" sz="1400" dirty="0" smtClean="0">
                <a:latin typeface="Comic Sans MS" pitchFamily="66" charset="0"/>
              </a:rPr>
              <a:t>A seahorse </a:t>
            </a:r>
            <a:r>
              <a:rPr lang="en-US" sz="1400" dirty="0" smtClean="0">
                <a:latin typeface="Comic Sans MS" pitchFamily="66" charset="0"/>
              </a:rPr>
              <a:t>can move its eyes in opposite directions at the same time. So it can look for food with one eye and watch out for </a:t>
            </a:r>
            <a:r>
              <a:rPr lang="en-US" sz="1400" b="1" dirty="0" smtClean="0">
                <a:latin typeface="Comic Sans MS" pitchFamily="66" charset="0"/>
              </a:rPr>
              <a:t>predators</a:t>
            </a:r>
            <a:r>
              <a:rPr lang="en-US" sz="1400" dirty="0" smtClean="0">
                <a:latin typeface="Comic Sans MS" pitchFamily="66" charset="0"/>
              </a:rPr>
              <a:t> with the other. </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A seahorses’ size can range from about a half an inch (smaller than a thumbnail) to a little over 1 foot (about 14 inches). </a:t>
            </a:r>
          </a:p>
          <a:p>
            <a:endParaRPr lang="en-US" sz="1400" dirty="0" smtClean="0">
              <a:latin typeface="Comic Sans MS" pitchFamily="66" charset="0"/>
            </a:endParaRPr>
          </a:p>
          <a:p>
            <a:r>
              <a:rPr lang="en-US" sz="1400" dirty="0" smtClean="0">
                <a:latin typeface="Comic Sans MS" pitchFamily="66" charset="0"/>
              </a:rPr>
              <a:t>A seahorse uses its </a:t>
            </a:r>
            <a:r>
              <a:rPr lang="en-US" sz="1400" b="1" dirty="0" smtClean="0">
                <a:latin typeface="Comic Sans MS" pitchFamily="66" charset="0"/>
              </a:rPr>
              <a:t>snout</a:t>
            </a:r>
            <a:r>
              <a:rPr lang="en-US" sz="1400" dirty="0" smtClean="0">
                <a:latin typeface="Comic Sans MS" pitchFamily="66" charset="0"/>
              </a:rPr>
              <a:t> as a straw to suck up tiny animals. A seahorse has no teeth, so it just swallows food </a:t>
            </a:r>
            <a:r>
              <a:rPr lang="en-US" sz="1400" dirty="0" smtClean="0">
                <a:latin typeface="Comic Sans MS" pitchFamily="66" charset="0"/>
              </a:rPr>
              <a:t>whole. </a:t>
            </a:r>
            <a:r>
              <a:rPr lang="en-US" sz="1400" dirty="0" smtClean="0">
                <a:latin typeface="Comic Sans MS" pitchFamily="66" charset="0"/>
              </a:rPr>
              <a:t>Seahorses </a:t>
            </a:r>
            <a:r>
              <a:rPr lang="en-US" sz="1400" dirty="0" smtClean="0">
                <a:latin typeface="Comic Sans MS" pitchFamily="66" charset="0"/>
              </a:rPr>
              <a:t>feed </a:t>
            </a:r>
            <a:r>
              <a:rPr lang="en-US" sz="1400" dirty="0" smtClean="0">
                <a:latin typeface="Comic Sans MS" pitchFamily="66" charset="0"/>
              </a:rPr>
              <a:t>on 3,000 </a:t>
            </a:r>
            <a:r>
              <a:rPr lang="en-US" sz="1400" dirty="0" smtClean="0">
                <a:latin typeface="Comic Sans MS" pitchFamily="66" charset="0"/>
              </a:rPr>
              <a:t>small living </a:t>
            </a:r>
            <a:r>
              <a:rPr lang="en-US" sz="1400" dirty="0" smtClean="0">
                <a:latin typeface="Comic Sans MS" pitchFamily="66" charset="0"/>
              </a:rPr>
              <a:t>animals a day </a:t>
            </a:r>
            <a:r>
              <a:rPr lang="en-US" sz="1400" dirty="0" smtClean="0">
                <a:latin typeface="Comic Sans MS" pitchFamily="66" charset="0"/>
              </a:rPr>
              <a:t>such as daphnia, Cyclops, larvae of water insects, or </a:t>
            </a:r>
            <a:r>
              <a:rPr lang="en-US" sz="1400" dirty="0" err="1" smtClean="0">
                <a:latin typeface="Comic Sans MS" pitchFamily="66" charset="0"/>
              </a:rPr>
              <a:t>mysids</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The daddy seahorse has a </a:t>
            </a:r>
            <a:r>
              <a:rPr lang="en-US" sz="1400" b="1" dirty="0" smtClean="0">
                <a:latin typeface="Comic Sans MS" pitchFamily="66" charset="0"/>
              </a:rPr>
              <a:t>pouch</a:t>
            </a:r>
            <a:r>
              <a:rPr lang="en-US" sz="1400" dirty="0" smtClean="0">
                <a:latin typeface="Comic Sans MS" pitchFamily="66" charset="0"/>
              </a:rPr>
              <a:t> on the front of its body. It uses this pouch to keep its eggs inside until they are ready to hatch. </a:t>
            </a:r>
            <a:r>
              <a:rPr lang="en-US" sz="1400" dirty="0" smtClean="0">
                <a:latin typeface="Comic Sans MS" pitchFamily="66" charset="0"/>
              </a:rPr>
              <a:t>He hatches about 100 to 200 babies at a time.</a:t>
            </a:r>
            <a:endParaRPr lang="en-US" sz="1400"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3477875"/>
          </a:xfrm>
          <a:prstGeom prst="rect">
            <a:avLst/>
          </a:prstGeom>
          <a:noFill/>
        </p:spPr>
        <p:txBody>
          <a:bodyPr wrap="square" rtlCol="0">
            <a:spAutoFit/>
          </a:bodyPr>
          <a:lstStyle/>
          <a:p>
            <a:r>
              <a:rPr lang="en-US" sz="1400" dirty="0" smtClean="0">
                <a:latin typeface="Comic Sans MS" pitchFamily="66" charset="0"/>
              </a:rPr>
              <a:t>Seahorses </a:t>
            </a:r>
            <a:r>
              <a:rPr lang="en-US" sz="1400" dirty="0" smtClean="0">
                <a:latin typeface="Comic Sans MS" pitchFamily="66" charset="0"/>
              </a:rPr>
              <a:t>are very slow and are not good swimmers. </a:t>
            </a:r>
            <a:r>
              <a:rPr lang="en-US" sz="1400" dirty="0" smtClean="0">
                <a:latin typeface="Comic Sans MS" pitchFamily="66" charset="0"/>
              </a:rPr>
              <a:t>S</a:t>
            </a:r>
            <a:r>
              <a:rPr lang="en-US" sz="1400" dirty="0" smtClean="0">
                <a:latin typeface="Comic Sans MS" pitchFamily="66" charset="0"/>
              </a:rPr>
              <a:t>eahorses </a:t>
            </a:r>
            <a:r>
              <a:rPr lang="en-US" sz="1400" dirty="0" smtClean="0">
                <a:latin typeface="Comic Sans MS" pitchFamily="66" charset="0"/>
              </a:rPr>
              <a:t>spend most of their time just hanging on to things. </a:t>
            </a:r>
            <a:r>
              <a:rPr lang="en-US" sz="1400" dirty="0" smtClean="0">
                <a:latin typeface="Comic Sans MS" pitchFamily="66" charset="0"/>
              </a:rPr>
              <a:t>Their tails </a:t>
            </a:r>
            <a:r>
              <a:rPr lang="en-US" sz="1400" dirty="0" smtClean="0">
                <a:latin typeface="Comic Sans MS" pitchFamily="66" charset="0"/>
              </a:rPr>
              <a:t>work as hands. Seahorses can curl them around coral, plants, or other things and hold on tight</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A seahorse’s body is unusual for a fish. It’s covered with </a:t>
            </a:r>
            <a:r>
              <a:rPr lang="en-US" sz="1400" b="1" dirty="0" smtClean="0">
                <a:latin typeface="Comic Sans MS" pitchFamily="66" charset="0"/>
              </a:rPr>
              <a:t>bony </a:t>
            </a:r>
            <a:r>
              <a:rPr lang="en-US" sz="1400" b="1" dirty="0" smtClean="0">
                <a:latin typeface="Comic Sans MS" pitchFamily="66" charset="0"/>
              </a:rPr>
              <a:t>plates</a:t>
            </a:r>
            <a:r>
              <a:rPr lang="en-US" sz="1400" dirty="0" smtClean="0">
                <a:latin typeface="Comic Sans MS" pitchFamily="66" charset="0"/>
              </a:rPr>
              <a:t> </a:t>
            </a:r>
            <a:r>
              <a:rPr lang="en-US" sz="1400" dirty="0" smtClean="0">
                <a:latin typeface="Comic Sans MS" pitchFamily="66" charset="0"/>
              </a:rPr>
              <a:t>and skin. They have some predators like crabs</a:t>
            </a:r>
            <a:r>
              <a:rPr lang="en-US" sz="1400" dirty="0" smtClean="0">
                <a:latin typeface="Comic Sans MS" pitchFamily="66" charset="0"/>
              </a:rPr>
              <a:t>, fish, </a:t>
            </a:r>
            <a:r>
              <a:rPr lang="en-US" sz="1400" dirty="0" smtClean="0">
                <a:latin typeface="Comic Sans MS" pitchFamily="66" charset="0"/>
              </a:rPr>
              <a:t>and birds</a:t>
            </a:r>
            <a:r>
              <a:rPr lang="en-US" sz="1400" dirty="0" smtClean="0">
                <a:latin typeface="Comic Sans MS" pitchFamily="66" charset="0"/>
              </a:rPr>
              <a:t>.</a:t>
            </a:r>
            <a:r>
              <a:rPr lang="en-US" sz="1400" dirty="0" smtClean="0">
                <a:latin typeface="Comic Sans MS" pitchFamily="66" charset="0"/>
              </a:rPr>
              <a:t> Seahorses can </a:t>
            </a:r>
            <a:r>
              <a:rPr lang="en-US" sz="1400" dirty="0" smtClean="0">
                <a:latin typeface="Comic Sans MS" pitchFamily="66" charset="0"/>
              </a:rPr>
              <a:t>change color to blend in with whatever they are </a:t>
            </a:r>
            <a:r>
              <a:rPr lang="en-US" sz="1400" b="1" dirty="0" smtClean="0">
                <a:latin typeface="Comic Sans MS" pitchFamily="66" charset="0"/>
              </a:rPr>
              <a:t>clinging</a:t>
            </a:r>
            <a:r>
              <a:rPr lang="en-US" sz="1400" dirty="0" smtClean="0">
                <a:latin typeface="Comic Sans MS" pitchFamily="66" charset="0"/>
              </a:rPr>
              <a:t> to. And some seahorses have spines, bumps, or other growths that help them match their “</a:t>
            </a:r>
            <a:r>
              <a:rPr lang="en-US" sz="1400" b="1" dirty="0" smtClean="0">
                <a:latin typeface="Comic Sans MS" pitchFamily="66" charset="0"/>
              </a:rPr>
              <a:t>hitching posts</a:t>
            </a:r>
            <a:r>
              <a:rPr lang="en-US" sz="1400" dirty="0" smtClean="0">
                <a:latin typeface="Comic Sans MS" pitchFamily="66" charset="0"/>
              </a:rPr>
              <a:t>,” as well.</a:t>
            </a:r>
            <a:endParaRPr lang="en-US" sz="1400" dirty="0">
              <a:latin typeface="Comic Sans MS" pitchFamily="66" charset="0"/>
            </a:endParaRPr>
          </a:p>
          <a:p>
            <a:r>
              <a:rPr lang="en-US" sz="1200" dirty="0">
                <a:latin typeface="Comic Sans MS" pitchFamily="66" charset="0"/>
              </a:rPr>
              <a:t> </a:t>
            </a:r>
          </a:p>
          <a:p>
            <a:endParaRPr lang="en-US" sz="1200" dirty="0"/>
          </a:p>
        </p:txBody>
      </p:sp>
      <p:sp>
        <p:nvSpPr>
          <p:cNvPr id="12" name="Rectangle 11"/>
          <p:cNvSpPr/>
          <p:nvPr/>
        </p:nvSpPr>
        <p:spPr>
          <a:xfrm>
            <a:off x="6019800" y="228600"/>
            <a:ext cx="22012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Seahorse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2064"/>
            <a:ext cx="609600" cy="1065936"/>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5).jpg"/>
          <p:cNvPicPr>
            <a:picLocks noChangeAspect="1"/>
          </p:cNvPicPr>
          <p:nvPr/>
        </p:nvPicPr>
        <p:blipFill>
          <a:blip r:embed="rId5" cstate="print"/>
          <a:stretch>
            <a:fillRect/>
          </a:stretch>
        </p:blipFill>
        <p:spPr>
          <a:xfrm>
            <a:off x="1447800" y="5535497"/>
            <a:ext cx="990600" cy="1322503"/>
          </a:xfrm>
          <a:prstGeom prst="rect">
            <a:avLst/>
          </a:prstGeom>
        </p:spPr>
      </p:pic>
      <p:pic>
        <p:nvPicPr>
          <p:cNvPr id="29" name="Picture 28" descr="seahorse.jpg"/>
          <p:cNvPicPr>
            <a:picLocks noChangeAspect="1"/>
          </p:cNvPicPr>
          <p:nvPr/>
        </p:nvPicPr>
        <p:blipFill>
          <a:blip r:embed="rId6" cstate="print"/>
          <a:stretch>
            <a:fillRect/>
          </a:stretch>
        </p:blipFill>
        <p:spPr>
          <a:xfrm>
            <a:off x="381000" y="0"/>
            <a:ext cx="457200" cy="804082"/>
          </a:xfrm>
          <a:prstGeom prst="rect">
            <a:avLst/>
          </a:prstGeom>
        </p:spPr>
      </p:pic>
      <p:pic>
        <p:nvPicPr>
          <p:cNvPr id="30" name="Picture 29" descr="seahorse.jpg"/>
          <p:cNvPicPr>
            <a:picLocks noChangeAspect="1"/>
          </p:cNvPicPr>
          <p:nvPr/>
        </p:nvPicPr>
        <p:blipFill>
          <a:blip r:embed="rId6" cstate="print"/>
          <a:stretch>
            <a:fillRect/>
          </a:stretch>
        </p:blipFill>
        <p:spPr>
          <a:xfrm>
            <a:off x="5334000" y="0"/>
            <a:ext cx="457200" cy="8040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1).jpg"/>
          <p:cNvPicPr>
            <a:picLocks noChangeAspect="1"/>
          </p:cNvPicPr>
          <p:nvPr/>
        </p:nvPicPr>
        <p:blipFill>
          <a:blip r:embed="rId2" cstate="print"/>
          <a:stretch>
            <a:fillRect/>
          </a:stretch>
        </p:blipFill>
        <p:spPr>
          <a:xfrm>
            <a:off x="914400" y="2362200"/>
            <a:ext cx="6948022" cy="2814638"/>
          </a:xfrm>
          <a:prstGeom prst="rect">
            <a:avLst/>
          </a:prstGeom>
        </p:spPr>
      </p:pic>
      <p:sp>
        <p:nvSpPr>
          <p:cNvPr id="4" name="TextBox 3"/>
          <p:cNvSpPr txBox="1"/>
          <p:nvPr/>
        </p:nvSpPr>
        <p:spPr>
          <a:xfrm>
            <a:off x="1219200" y="228600"/>
            <a:ext cx="5460021" cy="923330"/>
          </a:xfrm>
          <a:prstGeom prst="rect">
            <a:avLst/>
          </a:prstGeom>
          <a:noFill/>
        </p:spPr>
        <p:txBody>
          <a:bodyPr wrap="none" rtlCol="0">
            <a:spAutoFit/>
          </a:bodyPr>
          <a:lstStyle/>
          <a:p>
            <a:r>
              <a:rPr lang="en-US" sz="5400" u="sng" dirty="0" smtClean="0">
                <a:latin typeface="Boyz R Gross Shadow NF" pitchFamily="18" charset="0"/>
              </a:rPr>
              <a:t>Diagram of the Shark:</a:t>
            </a:r>
            <a:endParaRPr lang="en-US" sz="5400" u="sng" dirty="0">
              <a:latin typeface="Boyz R Gross Shadow NF" pitchFamily="18" charset="0"/>
            </a:endParaRPr>
          </a:p>
        </p:txBody>
      </p:sp>
      <p:sp>
        <p:nvSpPr>
          <p:cNvPr id="7" name="Rounded Rectangle 6"/>
          <p:cNvSpPr/>
          <p:nvPr/>
        </p:nvSpPr>
        <p:spPr>
          <a:xfrm>
            <a:off x="0" y="57912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14478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3352800" y="57912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572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696200" y="29718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362200" y="12954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a:stCxn id="8" idx="2"/>
          </p:cNvCxnSpPr>
          <p:nvPr/>
        </p:nvCxnSpPr>
        <p:spPr>
          <a:xfrm>
            <a:off x="914400" y="2133600"/>
            <a:ext cx="685800" cy="1371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219200" y="3886200"/>
            <a:ext cx="457200" cy="1905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819400" y="2057400"/>
            <a:ext cx="228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29200" y="4191000"/>
            <a:ext cx="609600" cy="457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267200" y="1143000"/>
            <a:ext cx="1828800" cy="1676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010400" y="3505200"/>
            <a:ext cx="685800" cy="228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553200" y="58674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flipV="1">
            <a:off x="3810000" y="3733800"/>
            <a:ext cx="2743200" cy="2438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581400" y="5029200"/>
            <a:ext cx="6096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012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Seahorse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955203"/>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A </a:t>
            </a:r>
            <a:r>
              <a:rPr lang="en-US" dirty="0" smtClean="0">
                <a:latin typeface="Comic Sans MS" pitchFamily="66" charset="0"/>
              </a:rPr>
              <a:t>seahorse has </a:t>
            </a:r>
            <a:r>
              <a:rPr lang="en-US" dirty="0" smtClean="0">
                <a:latin typeface="Comic Sans MS" pitchFamily="66" charset="0"/>
              </a:rPr>
              <a:t>eyes, a snout, body, and tail.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a:t>
            </a:r>
            <a:r>
              <a:rPr lang="en-US" dirty="0" smtClean="0">
                <a:latin typeface="Comic Sans MS" pitchFamily="66" charset="0"/>
              </a:rPr>
              <a:t>seahorses</a:t>
            </a:r>
            <a:r>
              <a:rPr lang="en-US" dirty="0" smtClean="0">
                <a:latin typeface="Comic Sans MS" pitchFamily="66" charset="0"/>
              </a:rPr>
              <a:t> </a:t>
            </a:r>
            <a:r>
              <a:rPr lang="en-US" dirty="0" smtClean="0">
                <a:latin typeface="Comic Sans MS" pitchFamily="66" charset="0"/>
              </a:rPr>
              <a:t>is small (1 inch to 14 inches long).</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seahorse uses its </a:t>
            </a:r>
            <a:r>
              <a:rPr lang="en-US" b="1" dirty="0" smtClean="0">
                <a:latin typeface="Comic Sans MS" pitchFamily="66" charset="0"/>
              </a:rPr>
              <a:t>snout</a:t>
            </a:r>
            <a:r>
              <a:rPr lang="en-US" dirty="0" smtClean="0">
                <a:latin typeface="Comic Sans MS" pitchFamily="66" charset="0"/>
              </a:rPr>
              <a:t> as a straw to suck up tiny animals. </a:t>
            </a:r>
            <a:endParaRPr lang="en-US" dirty="0" smtClean="0">
              <a:latin typeface="Comic Sans MS" pitchFamily="66" charset="0"/>
            </a:endParaRP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a:t>
            </a:r>
            <a:r>
              <a:rPr lang="en-US" dirty="0" smtClean="0">
                <a:latin typeface="Comic Sans MS" pitchFamily="66" charset="0"/>
              </a:rPr>
              <a:t>seahorse has no </a:t>
            </a:r>
            <a:r>
              <a:rPr lang="en-US" dirty="0" smtClean="0">
                <a:latin typeface="Comic Sans MS" pitchFamily="66" charset="0"/>
              </a:rPr>
              <a:t>teeth.</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They eat </a:t>
            </a:r>
            <a:r>
              <a:rPr lang="en-US" dirty="0" smtClean="0">
                <a:latin typeface="Comic Sans MS" pitchFamily="66" charset="0"/>
              </a:rPr>
              <a:t>daphnia</a:t>
            </a:r>
            <a:r>
              <a:rPr lang="en-US" dirty="0" smtClean="0">
                <a:latin typeface="Comic Sans MS" pitchFamily="66" charset="0"/>
              </a:rPr>
              <a:t>, Cyclops, larvae of water insects, or </a:t>
            </a:r>
            <a:r>
              <a:rPr lang="en-US" dirty="0" err="1" smtClean="0">
                <a:latin typeface="Comic Sans MS" pitchFamily="66" charset="0"/>
              </a:rPr>
              <a:t>mysids</a:t>
            </a:r>
            <a:r>
              <a:rPr lang="en-US" dirty="0" smtClean="0">
                <a:latin typeface="Comic Sans MS" pitchFamily="66" charset="0"/>
              </a:rPr>
              <a: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The daddy seahorse </a:t>
            </a:r>
            <a:r>
              <a:rPr lang="en-US" dirty="0" smtClean="0">
                <a:latin typeface="Comic Sans MS" pitchFamily="66" charset="0"/>
              </a:rPr>
              <a:t>hatches babies from his pouch.</a:t>
            </a:r>
            <a:endParaRPr lang="en-US" dirty="0" smtClean="0">
              <a:latin typeface="Comic Sans MS" pitchFamily="66" charset="0"/>
            </a:endParaRP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838200"/>
            <a:ext cx="4114800" cy="5170646"/>
          </a:xfrm>
          <a:prstGeom prst="rect">
            <a:avLst/>
          </a:prstGeom>
          <a:noFill/>
        </p:spPr>
        <p:txBody>
          <a:bodyPr wrap="square" rtlCol="0">
            <a:spAutoFit/>
          </a:bodyPr>
          <a:lstStyle/>
          <a:p>
            <a:pPr>
              <a:buFont typeface="Courier New" pitchFamily="49" charset="0"/>
              <a:buChar char="o"/>
            </a:pPr>
            <a:r>
              <a:rPr lang="en-US" dirty="0" smtClean="0">
                <a:latin typeface="Comic Sans MS" pitchFamily="66" charset="0"/>
              </a:rPr>
              <a:t>Seahorses </a:t>
            </a:r>
            <a:r>
              <a:rPr lang="en-US" dirty="0" smtClean="0">
                <a:latin typeface="Comic Sans MS" pitchFamily="66" charset="0"/>
              </a:rPr>
              <a:t>are very slow and are not good swimmers.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Seahorses </a:t>
            </a:r>
            <a:r>
              <a:rPr lang="en-US" dirty="0" smtClean="0">
                <a:latin typeface="Comic Sans MS" pitchFamily="66" charset="0"/>
              </a:rPr>
              <a:t>can curl </a:t>
            </a:r>
            <a:r>
              <a:rPr lang="en-US" dirty="0" smtClean="0">
                <a:latin typeface="Comic Sans MS" pitchFamily="66" charset="0"/>
              </a:rPr>
              <a:t>their tail </a:t>
            </a:r>
            <a:r>
              <a:rPr lang="en-US" dirty="0" smtClean="0">
                <a:latin typeface="Comic Sans MS" pitchFamily="66" charset="0"/>
              </a:rPr>
              <a:t>around coral, plants, or other things and hold on tight</a:t>
            </a:r>
            <a:r>
              <a:rPr lang="en-US" dirty="0" smtClean="0">
                <a:latin typeface="Comic Sans MS" pitchFamily="66" charset="0"/>
              </a:rPr>
              <a:t>.</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A seahorse’s </a:t>
            </a:r>
            <a:r>
              <a:rPr lang="en-US" dirty="0" smtClean="0">
                <a:latin typeface="Comic Sans MS" pitchFamily="66" charset="0"/>
              </a:rPr>
              <a:t>body has </a:t>
            </a:r>
            <a:r>
              <a:rPr lang="en-US" b="1" dirty="0" smtClean="0">
                <a:latin typeface="Comic Sans MS" pitchFamily="66" charset="0"/>
              </a:rPr>
              <a:t>bony plates</a:t>
            </a:r>
            <a:r>
              <a:rPr lang="en-US" dirty="0" smtClean="0">
                <a:latin typeface="Comic Sans MS" pitchFamily="66" charset="0"/>
              </a:rPr>
              <a:t> </a:t>
            </a:r>
            <a:r>
              <a:rPr lang="en-US" dirty="0" smtClean="0">
                <a:latin typeface="Comic Sans MS" pitchFamily="66" charset="0"/>
              </a:rPr>
              <a:t>and skin.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Crabs, </a:t>
            </a:r>
            <a:r>
              <a:rPr lang="en-US" dirty="0" smtClean="0">
                <a:latin typeface="Comic Sans MS" pitchFamily="66" charset="0"/>
              </a:rPr>
              <a:t>fish, </a:t>
            </a:r>
            <a:r>
              <a:rPr lang="en-US" dirty="0" smtClean="0">
                <a:latin typeface="Comic Sans MS" pitchFamily="66" charset="0"/>
              </a:rPr>
              <a:t>and birds like to eat seahorses.</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Seahorses can </a:t>
            </a:r>
            <a:r>
              <a:rPr lang="en-US" dirty="0" smtClean="0">
                <a:latin typeface="Comic Sans MS" pitchFamily="66" charset="0"/>
              </a:rPr>
              <a:t>change </a:t>
            </a:r>
            <a:r>
              <a:rPr lang="en-US" dirty="0" smtClean="0">
                <a:latin typeface="Comic Sans MS" pitchFamily="66" charset="0"/>
              </a:rPr>
              <a:t>colors. </a:t>
            </a:r>
          </a:p>
          <a:p>
            <a:pPr>
              <a:buFont typeface="Courier New" pitchFamily="49" charset="0"/>
              <a:buChar char="o"/>
            </a:pPr>
            <a:endParaRPr lang="en-US" dirty="0" smtClean="0">
              <a:latin typeface="Comic Sans MS" pitchFamily="66" charset="0"/>
            </a:endParaRPr>
          </a:p>
          <a:p>
            <a:pPr>
              <a:buFont typeface="Courier New" pitchFamily="49" charset="0"/>
              <a:buChar char="o"/>
            </a:pPr>
            <a:r>
              <a:rPr lang="en-US" dirty="0" smtClean="0">
                <a:latin typeface="Comic Sans MS" pitchFamily="66" charset="0"/>
              </a:rPr>
              <a:t>Some seahorses </a:t>
            </a:r>
            <a:r>
              <a:rPr lang="en-US" dirty="0" smtClean="0">
                <a:latin typeface="Comic Sans MS" pitchFamily="66" charset="0"/>
              </a:rPr>
              <a:t>have </a:t>
            </a:r>
            <a:r>
              <a:rPr lang="en-US" dirty="0" smtClean="0">
                <a:latin typeface="Comic Sans MS" pitchFamily="66" charset="0"/>
              </a:rPr>
              <a:t>spines and bumps</a:t>
            </a:r>
            <a:r>
              <a:rPr lang="en-US" dirty="0" smtClean="0">
                <a:latin typeface="Comic Sans MS" pitchFamily="66" charset="0"/>
              </a:rPr>
              <a:t>.</a:t>
            </a:r>
            <a:endParaRPr lang="en-US" dirty="0">
              <a:latin typeface="Comic Sans MS" pitchFamily="66" charset="0"/>
            </a:endParaRPr>
          </a:p>
          <a:p>
            <a:r>
              <a:rPr lang="en-US" sz="1200" dirty="0">
                <a:latin typeface="Comic Sans MS" pitchFamily="66" charset="0"/>
              </a:rPr>
              <a:t> </a:t>
            </a:r>
          </a:p>
          <a:p>
            <a:endParaRPr lang="en-US" sz="1200" dirty="0"/>
          </a:p>
        </p:txBody>
      </p:sp>
      <p:sp>
        <p:nvSpPr>
          <p:cNvPr id="12" name="Rectangle 11"/>
          <p:cNvSpPr/>
          <p:nvPr/>
        </p:nvSpPr>
        <p:spPr>
          <a:xfrm>
            <a:off x="6019800" y="228600"/>
            <a:ext cx="2201244"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Seahorse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792064"/>
            <a:ext cx="609600" cy="1065936"/>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5).jpg"/>
          <p:cNvPicPr>
            <a:picLocks noChangeAspect="1"/>
          </p:cNvPicPr>
          <p:nvPr/>
        </p:nvPicPr>
        <p:blipFill>
          <a:blip r:embed="rId5" cstate="print"/>
          <a:stretch>
            <a:fillRect/>
          </a:stretch>
        </p:blipFill>
        <p:spPr>
          <a:xfrm>
            <a:off x="1447800" y="5535497"/>
            <a:ext cx="990600" cy="1322503"/>
          </a:xfrm>
          <a:prstGeom prst="rect">
            <a:avLst/>
          </a:prstGeom>
        </p:spPr>
      </p:pic>
      <p:pic>
        <p:nvPicPr>
          <p:cNvPr id="29" name="Picture 28" descr="seahorse.jpg"/>
          <p:cNvPicPr>
            <a:picLocks noChangeAspect="1"/>
          </p:cNvPicPr>
          <p:nvPr/>
        </p:nvPicPr>
        <p:blipFill>
          <a:blip r:embed="rId6" cstate="print"/>
          <a:stretch>
            <a:fillRect/>
          </a:stretch>
        </p:blipFill>
        <p:spPr>
          <a:xfrm>
            <a:off x="381000" y="0"/>
            <a:ext cx="457200" cy="804082"/>
          </a:xfrm>
          <a:prstGeom prst="rect">
            <a:avLst/>
          </a:prstGeom>
        </p:spPr>
      </p:pic>
      <p:pic>
        <p:nvPicPr>
          <p:cNvPr id="30" name="Picture 29" descr="seahorse.jpg"/>
          <p:cNvPicPr>
            <a:picLocks noChangeAspect="1"/>
          </p:cNvPicPr>
          <p:nvPr/>
        </p:nvPicPr>
        <p:blipFill>
          <a:blip r:embed="rId6" cstate="print"/>
          <a:stretch>
            <a:fillRect/>
          </a:stretch>
        </p:blipFill>
        <p:spPr>
          <a:xfrm>
            <a:off x="5334000" y="0"/>
            <a:ext cx="457200" cy="80408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500px-Outline-Step-5-41.jpg"/>
          <p:cNvPicPr>
            <a:picLocks noChangeAspect="1"/>
          </p:cNvPicPr>
          <p:nvPr/>
        </p:nvPicPr>
        <p:blipFill>
          <a:blip r:embed="rId2" cstate="print"/>
          <a:stretch>
            <a:fillRect/>
          </a:stretch>
        </p:blipFill>
        <p:spPr>
          <a:xfrm>
            <a:off x="2057400" y="1295400"/>
            <a:ext cx="4724400" cy="4724400"/>
          </a:xfrm>
          <a:prstGeom prst="rect">
            <a:avLst/>
          </a:prstGeom>
        </p:spPr>
      </p:pic>
      <p:sp>
        <p:nvSpPr>
          <p:cNvPr id="4" name="TextBox 3"/>
          <p:cNvSpPr txBox="1"/>
          <p:nvPr/>
        </p:nvSpPr>
        <p:spPr>
          <a:xfrm>
            <a:off x="1447800" y="228600"/>
            <a:ext cx="6088526"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Seahorse:</a:t>
            </a:r>
            <a:endParaRPr lang="en-US" sz="5400" u="sng" dirty="0">
              <a:latin typeface="Boyz R Gross Shadow NF" pitchFamily="18" charset="0"/>
            </a:endParaRPr>
          </a:p>
        </p:txBody>
      </p:sp>
      <p:sp>
        <p:nvSpPr>
          <p:cNvPr id="7" name="Rounded Rectangle 6"/>
          <p:cNvSpPr/>
          <p:nvPr/>
        </p:nvSpPr>
        <p:spPr>
          <a:xfrm>
            <a:off x="1143000" y="57912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23622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5562600" y="57912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638800" y="4572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295400" y="11430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flipV="1">
            <a:off x="1981200" y="2667000"/>
            <a:ext cx="1600200" cy="381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2362200" y="4114800"/>
            <a:ext cx="1371600" cy="1676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1676400"/>
            <a:ext cx="1371600" cy="457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29200" y="4191000"/>
            <a:ext cx="609600" cy="457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876800" y="1143000"/>
            <a:ext cx="1219200" cy="609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4495800" y="5867400"/>
            <a:ext cx="1066800" cy="381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152400"/>
            <a:ext cx="2464136" cy="923330"/>
          </a:xfrm>
          <a:prstGeom prst="rect">
            <a:avLst/>
          </a:prstGeom>
        </p:spPr>
        <p:txBody>
          <a:bodyPr wrap="none">
            <a:spAutoFit/>
          </a:bodyPr>
          <a:lstStyle/>
          <a:p>
            <a:r>
              <a:rPr lang="en-US" sz="5400" u="sng" dirty="0" smtClean="0">
                <a:latin typeface="Boyz R Gross Shadow NF" pitchFamily="18" charset="0"/>
              </a:rPr>
              <a:t>Seahorses</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286000" y="2209800"/>
            <a:ext cx="4343400" cy="20574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Seahorses</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seahorse.jpg"/>
          <p:cNvPicPr>
            <a:picLocks noChangeAspect="1"/>
          </p:cNvPicPr>
          <p:nvPr/>
        </p:nvPicPr>
        <p:blipFill>
          <a:blip r:embed="rId2" cstate="print"/>
          <a:stretch>
            <a:fillRect/>
          </a:stretch>
        </p:blipFill>
        <p:spPr>
          <a:xfrm>
            <a:off x="0" y="4311740"/>
            <a:ext cx="1447800" cy="254626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454909"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Seahorse:</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863284" cy="1015663"/>
          </a:xfrm>
          <a:prstGeom prst="rect">
            <a:avLst/>
          </a:prstGeom>
        </p:spPr>
        <p:txBody>
          <a:bodyPr wrap="none">
            <a:spAutoFit/>
          </a:bodyPr>
          <a:lstStyle/>
          <a:p>
            <a:r>
              <a:rPr lang="en-US" sz="6000" u="sng" dirty="0" smtClean="0">
                <a:latin typeface="Boyz R Gross Shadow NF" pitchFamily="18" charset="0"/>
              </a:rPr>
              <a:t>Seahorses</a:t>
            </a:r>
            <a:r>
              <a:rPr lang="en-US" sz="6000" u="sng" dirty="0" smtClean="0">
                <a:latin typeface="Boyz R Gross Shadow NF" pitchFamily="18" charset="0"/>
              </a:rPr>
              <a:t>:</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seahorse.jpg"/>
          <p:cNvPicPr>
            <a:picLocks noChangeAspect="1"/>
          </p:cNvPicPr>
          <p:nvPr/>
        </p:nvPicPr>
        <p:blipFill>
          <a:blip r:embed="rId5" cstate="print"/>
          <a:stretch>
            <a:fillRect/>
          </a:stretch>
        </p:blipFill>
        <p:spPr>
          <a:xfrm rot="902859">
            <a:off x="2896510" y="4167454"/>
            <a:ext cx="1447800" cy="254626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200400" y="0"/>
            <a:ext cx="2719014" cy="1015663"/>
          </a:xfrm>
          <a:prstGeom prst="rect">
            <a:avLst/>
          </a:prstGeom>
        </p:spPr>
        <p:txBody>
          <a:bodyPr wrap="none">
            <a:spAutoFit/>
          </a:bodyPr>
          <a:lstStyle/>
          <a:p>
            <a:r>
              <a:rPr lang="en-US" sz="6000" u="sng" dirty="0" smtClean="0">
                <a:latin typeface="Boyz R Gross Shadow NF" pitchFamily="18" charset="0"/>
              </a:rPr>
              <a:t>Seahorses</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seahorse.jpg"/>
          <p:cNvPicPr>
            <a:picLocks noChangeAspect="1"/>
          </p:cNvPicPr>
          <p:nvPr/>
        </p:nvPicPr>
        <p:blipFill>
          <a:blip r:embed="rId2" cstate="print"/>
          <a:stretch>
            <a:fillRect/>
          </a:stretch>
        </p:blipFill>
        <p:spPr>
          <a:xfrm>
            <a:off x="1600200" y="0"/>
            <a:ext cx="389945" cy="685800"/>
          </a:xfrm>
          <a:prstGeom prst="rect">
            <a:avLst/>
          </a:prstGeom>
        </p:spPr>
      </p:pic>
      <p:pic>
        <p:nvPicPr>
          <p:cNvPr id="12" name="Picture 11" descr="seahorse.jpg"/>
          <p:cNvPicPr>
            <a:picLocks noChangeAspect="1"/>
          </p:cNvPicPr>
          <p:nvPr/>
        </p:nvPicPr>
        <p:blipFill>
          <a:blip r:embed="rId2" cstate="print"/>
          <a:stretch>
            <a:fillRect/>
          </a:stretch>
        </p:blipFill>
        <p:spPr>
          <a:xfrm flipH="1">
            <a:off x="7391400" y="0"/>
            <a:ext cx="448255" cy="6858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0"/>
            <a:ext cx="2464136" cy="923330"/>
          </a:xfrm>
          <a:prstGeom prst="rect">
            <a:avLst/>
          </a:prstGeom>
        </p:spPr>
        <p:txBody>
          <a:bodyPr wrap="none">
            <a:spAutoFit/>
          </a:bodyPr>
          <a:lstStyle/>
          <a:p>
            <a:r>
              <a:rPr lang="en-US" sz="5400" u="sng" dirty="0" smtClean="0">
                <a:latin typeface="Boyz R Gross Shadow NF" pitchFamily="18" charset="0"/>
              </a:rPr>
              <a:t>Seahorses</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seahorse.jpg"/>
          <p:cNvPicPr>
            <a:picLocks noChangeAspect="1"/>
          </p:cNvPicPr>
          <p:nvPr/>
        </p:nvPicPr>
        <p:blipFill>
          <a:blip r:embed="rId2" cstate="print"/>
          <a:stretch>
            <a:fillRect/>
          </a:stretch>
        </p:blipFill>
        <p:spPr>
          <a:xfrm>
            <a:off x="1600200" y="0"/>
            <a:ext cx="389945" cy="685800"/>
          </a:xfrm>
          <a:prstGeom prst="rect">
            <a:avLst/>
          </a:prstGeom>
        </p:spPr>
      </p:pic>
      <p:pic>
        <p:nvPicPr>
          <p:cNvPr id="7" name="Picture 6" descr="seahorse.jpg"/>
          <p:cNvPicPr>
            <a:picLocks noChangeAspect="1"/>
          </p:cNvPicPr>
          <p:nvPr/>
        </p:nvPicPr>
        <p:blipFill>
          <a:blip r:embed="rId2" cstate="print"/>
          <a:stretch>
            <a:fillRect/>
          </a:stretch>
        </p:blipFill>
        <p:spPr>
          <a:xfrm flipH="1">
            <a:off x="7086600" y="0"/>
            <a:ext cx="372055" cy="6858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225289" cy="923330"/>
          </a:xfrm>
          <a:prstGeom prst="rect">
            <a:avLst/>
          </a:prstGeom>
        </p:spPr>
        <p:txBody>
          <a:bodyPr wrap="none">
            <a:spAutoFit/>
          </a:bodyPr>
          <a:lstStyle/>
          <a:p>
            <a:r>
              <a:rPr lang="en-US" sz="5400" u="sng" dirty="0" smtClean="0">
                <a:latin typeface="Boyz R Gross Shadow NF" pitchFamily="18" charset="0"/>
              </a:rPr>
              <a:t>Seahorse</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eahorse.jpg"/>
          <p:cNvPicPr>
            <a:picLocks noChangeAspect="1"/>
          </p:cNvPicPr>
          <p:nvPr/>
        </p:nvPicPr>
        <p:blipFill>
          <a:blip r:embed="rId2" cstate="print"/>
          <a:stretch>
            <a:fillRect/>
          </a:stretch>
        </p:blipFill>
        <p:spPr>
          <a:xfrm>
            <a:off x="0" y="4800600"/>
            <a:ext cx="1169835" cy="20574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599" y="152400"/>
            <a:ext cx="8299068"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Seahorse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152400"/>
            <a:ext cx="1835631" cy="923330"/>
          </a:xfrm>
          <a:prstGeom prst="rect">
            <a:avLst/>
          </a:prstGeom>
        </p:spPr>
        <p:txBody>
          <a:bodyPr wrap="none">
            <a:spAutoFit/>
          </a:bodyPr>
          <a:lstStyle/>
          <a:p>
            <a:r>
              <a:rPr lang="en-US" sz="5400" u="sng" dirty="0" smtClean="0">
                <a:latin typeface="Boyz R Gross Shadow NF" pitchFamily="18" charset="0"/>
              </a:rPr>
              <a:t>Sharks</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turtle.png"/>
          <p:cNvPicPr>
            <a:picLocks noChangeAspect="1"/>
          </p:cNvPicPr>
          <p:nvPr/>
        </p:nvPicPr>
        <p:blipFill>
          <a:blip r:embed="rId2" cstate="print"/>
          <a:stretch>
            <a:fillRect/>
          </a:stretch>
        </p:blipFill>
        <p:spPr>
          <a:xfrm>
            <a:off x="685800" y="2743200"/>
            <a:ext cx="2971800" cy="182839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56153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 Turtle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339650"/>
          </a:xfrm>
          <a:prstGeom prst="rect">
            <a:avLst/>
          </a:prstGeom>
          <a:noFill/>
        </p:spPr>
        <p:txBody>
          <a:bodyPr wrap="square" rtlCol="0">
            <a:spAutoFit/>
          </a:bodyPr>
          <a:lstStyle/>
          <a:p>
            <a:r>
              <a:rPr lang="en-US" sz="1200" dirty="0" smtClean="0">
                <a:latin typeface="Comic Sans MS" pitchFamily="66" charset="0"/>
              </a:rPr>
              <a:t>Sea turtles are one of Earth’s most </a:t>
            </a:r>
            <a:r>
              <a:rPr lang="en-US" sz="1200" b="1" dirty="0" smtClean="0">
                <a:latin typeface="Comic Sans MS" pitchFamily="66" charset="0"/>
              </a:rPr>
              <a:t>ancient </a:t>
            </a:r>
            <a:r>
              <a:rPr lang="en-US" sz="1200" dirty="0" smtClean="0">
                <a:latin typeface="Comic Sans MS" pitchFamily="66" charset="0"/>
              </a:rPr>
              <a:t>creatures. The seven species that can be found today have been around for 110 million years, since the time of dinosaurs. The sea turtle’s shell is streamlined for swimming through the water. Unlike other turtles, sea turtles cannot </a:t>
            </a:r>
            <a:r>
              <a:rPr lang="en-US" sz="1200" b="1" dirty="0" smtClean="0">
                <a:latin typeface="Comic Sans MS" pitchFamily="66" charset="0"/>
              </a:rPr>
              <a:t>retract</a:t>
            </a:r>
            <a:r>
              <a:rPr lang="en-US" sz="1200" dirty="0" smtClean="0">
                <a:latin typeface="Comic Sans MS" pitchFamily="66" charset="0"/>
              </a:rPr>
              <a:t> their legs and heads into their shells. </a:t>
            </a:r>
          </a:p>
          <a:p>
            <a:r>
              <a:rPr lang="en-US" sz="1200" dirty="0" smtClean="0">
                <a:latin typeface="Comic Sans MS" pitchFamily="66" charset="0"/>
              </a:rPr>
              <a:t> </a:t>
            </a:r>
          </a:p>
          <a:p>
            <a:r>
              <a:rPr lang="en-US" sz="1200" dirty="0" smtClean="0">
                <a:latin typeface="Comic Sans MS" pitchFamily="66" charset="0"/>
              </a:rPr>
              <a:t>Most common items eaten include jellyfish, seaweed, crabs, shrimp, sponges, snails, algae, and mollusks.</a:t>
            </a:r>
          </a:p>
          <a:p>
            <a:r>
              <a:rPr lang="en-US" sz="1200" dirty="0" smtClean="0">
                <a:latin typeface="Comic Sans MS" pitchFamily="66" charset="0"/>
              </a:rPr>
              <a:t> </a:t>
            </a:r>
          </a:p>
          <a:p>
            <a:r>
              <a:rPr lang="en-US" sz="1200" dirty="0" smtClean="0">
                <a:latin typeface="Comic Sans MS" pitchFamily="66" charset="0"/>
              </a:rPr>
              <a:t>It is difficult to find </a:t>
            </a:r>
            <a:r>
              <a:rPr lang="en-US" sz="1200" b="1" dirty="0" smtClean="0">
                <a:latin typeface="Comic Sans MS" pitchFamily="66" charset="0"/>
              </a:rPr>
              <a:t>population numbers </a:t>
            </a:r>
            <a:r>
              <a:rPr lang="en-US" sz="1200" dirty="0" smtClean="0">
                <a:latin typeface="Comic Sans MS" pitchFamily="66" charset="0"/>
              </a:rPr>
              <a:t>for sea turtles because male and juvenile seat turtles do not return to shore once they hatch and reach the ocean, which makes it hard to keep track of them.</a:t>
            </a:r>
          </a:p>
          <a:p>
            <a:r>
              <a:rPr lang="en-US" sz="1200" dirty="0" smtClean="0">
                <a:latin typeface="Comic Sans MS" pitchFamily="66" charset="0"/>
              </a:rPr>
              <a:t> </a:t>
            </a:r>
          </a:p>
          <a:p>
            <a:r>
              <a:rPr lang="en-US" sz="1200" dirty="0" smtClean="0">
                <a:latin typeface="Comic Sans MS" pitchFamily="66" charset="0"/>
              </a:rPr>
              <a:t>Sea turtles are found in warm and temperate waters throughout the world and </a:t>
            </a:r>
            <a:r>
              <a:rPr lang="en-US" sz="1200" b="1" dirty="0" smtClean="0">
                <a:latin typeface="Comic Sans MS" pitchFamily="66" charset="0"/>
              </a:rPr>
              <a:t>migrate</a:t>
            </a:r>
            <a:r>
              <a:rPr lang="en-US" sz="1200" dirty="0" smtClean="0">
                <a:latin typeface="Comic Sans MS" pitchFamily="66" charset="0"/>
              </a:rPr>
              <a:t> hundreds of miles between nesting and feeding grounds. Most sea turtles undergo long migrations, some as far as 1,400 miles, between their </a:t>
            </a:r>
            <a:r>
              <a:rPr lang="en-US" sz="1200" b="1" dirty="0" smtClean="0">
                <a:latin typeface="Comic Sans MS" pitchFamily="66" charset="0"/>
              </a:rPr>
              <a:t>feeding grounds </a:t>
            </a:r>
            <a:r>
              <a:rPr lang="en-US" sz="1200" dirty="0" smtClean="0">
                <a:latin typeface="Comic Sans MS" pitchFamily="66" charset="0"/>
              </a:rPr>
              <a:t>and the beaches where they nest.</a:t>
            </a:r>
          </a:p>
          <a:p>
            <a:endParaRPr lang="en-US" sz="1200" dirty="0">
              <a:latin typeface="Comic Sans MS" pitchFamily="66" charset="0"/>
            </a:endParaRPr>
          </a:p>
          <a:p>
            <a:endParaRPr lang="en-US" sz="1200" dirty="0">
              <a:latin typeface="Comic Sans MS" pitchFamily="66" charset="0"/>
            </a:endParaRPr>
          </a:p>
        </p:txBody>
      </p:sp>
      <p:sp>
        <p:nvSpPr>
          <p:cNvPr id="11" name="TextBox 10"/>
          <p:cNvSpPr txBox="1"/>
          <p:nvPr/>
        </p:nvSpPr>
        <p:spPr>
          <a:xfrm>
            <a:off x="4800600" y="838200"/>
            <a:ext cx="4114800" cy="5632311"/>
          </a:xfrm>
          <a:prstGeom prst="rect">
            <a:avLst/>
          </a:prstGeom>
          <a:noFill/>
        </p:spPr>
        <p:txBody>
          <a:bodyPr wrap="square" rtlCol="0">
            <a:spAutoFit/>
          </a:bodyPr>
          <a:lstStyle/>
          <a:p>
            <a:r>
              <a:rPr lang="en-US" sz="1200" dirty="0" smtClean="0">
                <a:latin typeface="Comic Sans MS" pitchFamily="66" charset="0"/>
              </a:rPr>
              <a:t>Sea turtles spend most of their lives in the water, </a:t>
            </a:r>
            <a:r>
              <a:rPr lang="en-US" sz="1200" dirty="0" smtClean="0">
                <a:latin typeface="Comic Sans MS" pitchFamily="66" charset="0"/>
              </a:rPr>
              <a:t>and m</a:t>
            </a:r>
            <a:r>
              <a:rPr lang="en-US" sz="1200" dirty="0" smtClean="0">
                <a:latin typeface="Comic Sans MS" pitchFamily="66" charset="0"/>
              </a:rPr>
              <a:t>ost </a:t>
            </a:r>
            <a:r>
              <a:rPr lang="en-US" sz="1200" dirty="0" smtClean="0">
                <a:latin typeface="Comic Sans MS" pitchFamily="66" charset="0"/>
              </a:rPr>
              <a:t>of what is known about sea turtle behavior is obtained by observing hatchlings and females that leave the water to lay eggs. Sea turtles, like salmon, will return to the same nesting grounds at which they were born. When females come to the shore they dig out a nest in the ground with their back flippers, bury their </a:t>
            </a:r>
            <a:r>
              <a:rPr lang="en-US" sz="1200" b="1" dirty="0" smtClean="0">
                <a:latin typeface="Comic Sans MS" pitchFamily="66" charset="0"/>
              </a:rPr>
              <a:t>clutch</a:t>
            </a:r>
            <a:r>
              <a:rPr lang="en-US" sz="1200" dirty="0" smtClean="0">
                <a:latin typeface="Comic Sans MS" pitchFamily="66" charset="0"/>
              </a:rPr>
              <a:t> of eggs and return to the ocean. After hatching, the young may take as long as a week to dig themselves out of the nest. They </a:t>
            </a:r>
            <a:r>
              <a:rPr lang="en-US" sz="1200" b="1" dirty="0" smtClean="0">
                <a:latin typeface="Comic Sans MS" pitchFamily="66" charset="0"/>
              </a:rPr>
              <a:t>emerge</a:t>
            </a:r>
            <a:r>
              <a:rPr lang="en-US" sz="1200" dirty="0" smtClean="0">
                <a:latin typeface="Comic Sans MS" pitchFamily="66" charset="0"/>
              </a:rPr>
              <a:t> at night, move toward the ocean and remain there, </a:t>
            </a:r>
            <a:r>
              <a:rPr lang="en-US" sz="1200" b="1" dirty="0" smtClean="0">
                <a:latin typeface="Comic Sans MS" pitchFamily="66" charset="0"/>
              </a:rPr>
              <a:t>solitary</a:t>
            </a:r>
            <a:r>
              <a:rPr lang="en-US" sz="1200" dirty="0" smtClean="0">
                <a:latin typeface="Comic Sans MS" pitchFamily="66" charset="0"/>
              </a:rPr>
              <a:t>.</a:t>
            </a:r>
          </a:p>
          <a:p>
            <a:r>
              <a:rPr lang="en-US" sz="1200" dirty="0" smtClean="0">
                <a:latin typeface="Comic Sans MS" pitchFamily="66" charset="0"/>
              </a:rPr>
              <a:t> </a:t>
            </a:r>
          </a:p>
          <a:p>
            <a:r>
              <a:rPr lang="en-US" sz="1200" dirty="0" smtClean="0">
                <a:latin typeface="Comic Sans MS" pitchFamily="66" charset="0"/>
              </a:rPr>
              <a:t>Sea turtles come in many different sizes, shapes and colors. </a:t>
            </a:r>
            <a:r>
              <a:rPr lang="en-US" sz="1200" dirty="0" smtClean="0">
                <a:latin typeface="Comic Sans MS" pitchFamily="66" charset="0"/>
              </a:rPr>
              <a:t>Their color varies between yellow, greenish and black depending on the </a:t>
            </a:r>
            <a:r>
              <a:rPr lang="en-US" sz="1200" dirty="0" smtClean="0">
                <a:latin typeface="Comic Sans MS" pitchFamily="66" charset="0"/>
              </a:rPr>
              <a:t>species. The </a:t>
            </a:r>
            <a:r>
              <a:rPr lang="en-US" sz="1200" dirty="0" smtClean="0">
                <a:latin typeface="Comic Sans MS" pitchFamily="66" charset="0"/>
              </a:rPr>
              <a:t>upper shell, or </a:t>
            </a:r>
            <a:r>
              <a:rPr lang="en-US" sz="1200" b="1" dirty="0" smtClean="0">
                <a:latin typeface="Comic Sans MS" pitchFamily="66" charset="0"/>
              </a:rPr>
              <a:t>carapace</a:t>
            </a:r>
            <a:r>
              <a:rPr lang="en-US" sz="1200" dirty="0" smtClean="0">
                <a:latin typeface="Comic Sans MS" pitchFamily="66" charset="0"/>
              </a:rPr>
              <a:t>, of each sea turtle species ranges in length, color, shape and arrangement of scales. Sea turtles do not have teeth, but their jaws have modified "beaks" suited to their particular diet. They do not have visible ears but have eardrums covered by skin. They hear best at low </a:t>
            </a:r>
            <a:r>
              <a:rPr lang="en-US" sz="1200" b="1" dirty="0" smtClean="0">
                <a:latin typeface="Comic Sans MS" pitchFamily="66" charset="0"/>
              </a:rPr>
              <a:t>frequencies</a:t>
            </a:r>
            <a:r>
              <a:rPr lang="en-US" sz="1200" dirty="0" smtClean="0">
                <a:latin typeface="Comic Sans MS" pitchFamily="66" charset="0"/>
              </a:rPr>
              <a:t>, and their sense of smell is excellent. Their vision underwater is good, but they are </a:t>
            </a:r>
            <a:r>
              <a:rPr lang="en-US" sz="1200" b="1" dirty="0" smtClean="0">
                <a:latin typeface="Comic Sans MS" pitchFamily="66" charset="0"/>
              </a:rPr>
              <a:t>nearsighted</a:t>
            </a:r>
            <a:r>
              <a:rPr lang="en-US" sz="1200" dirty="0" smtClean="0">
                <a:latin typeface="Comic Sans MS" pitchFamily="66" charset="0"/>
              </a:rPr>
              <a:t> out of water. Their streamlined bodies and large flippers make them remarkably adapted to life at sea. However, sea turtles maintain close ties to land.</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56153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 Turtle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9).jpg"/>
          <p:cNvPicPr>
            <a:picLocks noChangeAspect="1"/>
          </p:cNvPicPr>
          <p:nvPr/>
        </p:nvPicPr>
        <p:blipFill>
          <a:blip r:embed="rId5" cstate="print"/>
          <a:stretch>
            <a:fillRect/>
          </a:stretch>
        </p:blipFill>
        <p:spPr>
          <a:xfrm>
            <a:off x="1295400" y="5876998"/>
            <a:ext cx="1309688" cy="981002"/>
          </a:xfrm>
          <a:prstGeom prst="rect">
            <a:avLst/>
          </a:prstGeom>
        </p:spPr>
      </p:pic>
      <p:pic>
        <p:nvPicPr>
          <p:cNvPr id="29" name="Picture 28" descr="turtle.png"/>
          <p:cNvPicPr>
            <a:picLocks noChangeAspect="1"/>
          </p:cNvPicPr>
          <p:nvPr/>
        </p:nvPicPr>
        <p:blipFill>
          <a:blip r:embed="rId6" cstate="print"/>
          <a:stretch>
            <a:fillRect/>
          </a:stretch>
        </p:blipFill>
        <p:spPr>
          <a:xfrm>
            <a:off x="0" y="152400"/>
            <a:ext cx="1066800" cy="656345"/>
          </a:xfrm>
          <a:prstGeom prst="rect">
            <a:avLst/>
          </a:prstGeom>
        </p:spPr>
      </p:pic>
      <p:pic>
        <p:nvPicPr>
          <p:cNvPr id="30" name="Picture 29" descr="turtle.png"/>
          <p:cNvPicPr>
            <a:picLocks noChangeAspect="1"/>
          </p:cNvPicPr>
          <p:nvPr/>
        </p:nvPicPr>
        <p:blipFill>
          <a:blip r:embed="rId6" cstate="print"/>
          <a:stretch>
            <a:fillRect/>
          </a:stretch>
        </p:blipFill>
        <p:spPr>
          <a:xfrm>
            <a:off x="4953000" y="152400"/>
            <a:ext cx="1066800" cy="65634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56153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 Turtle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370427"/>
          </a:xfrm>
          <a:prstGeom prst="rect">
            <a:avLst/>
          </a:prstGeom>
          <a:noFill/>
        </p:spPr>
        <p:txBody>
          <a:bodyPr wrap="square" rtlCol="0">
            <a:spAutoFit/>
          </a:bodyPr>
          <a:lstStyle/>
          <a:p>
            <a:r>
              <a:rPr lang="en-US" sz="1400" dirty="0" smtClean="0">
                <a:latin typeface="Comic Sans MS" pitchFamily="66" charset="0"/>
              </a:rPr>
              <a:t>Sea turtles </a:t>
            </a:r>
            <a:r>
              <a:rPr lang="en-US" sz="1400" dirty="0" smtClean="0">
                <a:latin typeface="Comic Sans MS" pitchFamily="66" charset="0"/>
              </a:rPr>
              <a:t>have been around for 110 </a:t>
            </a:r>
            <a:r>
              <a:rPr lang="en-US" sz="1400" dirty="0" smtClean="0">
                <a:latin typeface="Comic Sans MS" pitchFamily="66" charset="0"/>
              </a:rPr>
              <a:t>million years, since the time of dinosaurs. The sea turtle’s shell is </a:t>
            </a:r>
            <a:r>
              <a:rPr lang="en-US" sz="1400" dirty="0" smtClean="0">
                <a:latin typeface="Comic Sans MS" pitchFamily="66" charset="0"/>
              </a:rPr>
              <a:t>made for </a:t>
            </a:r>
            <a:r>
              <a:rPr lang="en-US" sz="1400" dirty="0" smtClean="0">
                <a:latin typeface="Comic Sans MS" pitchFamily="66" charset="0"/>
              </a:rPr>
              <a:t>swimming through the water. Unlike other turtles, sea turtles cannot </a:t>
            </a:r>
            <a:r>
              <a:rPr lang="en-US" sz="1400" dirty="0" smtClean="0">
                <a:latin typeface="Comic Sans MS" pitchFamily="66" charset="0"/>
              </a:rPr>
              <a:t>tuck </a:t>
            </a:r>
            <a:r>
              <a:rPr lang="en-US" sz="1400" dirty="0" smtClean="0">
                <a:latin typeface="Comic Sans MS" pitchFamily="66" charset="0"/>
              </a:rPr>
              <a:t>their legs and heads into their shells. </a:t>
            </a:r>
          </a:p>
          <a:p>
            <a:r>
              <a:rPr lang="en-US" sz="1400" dirty="0" smtClean="0">
                <a:latin typeface="Comic Sans MS" pitchFamily="66" charset="0"/>
              </a:rPr>
              <a:t> </a:t>
            </a:r>
          </a:p>
          <a:p>
            <a:r>
              <a:rPr lang="en-US" sz="1400" dirty="0" smtClean="0">
                <a:latin typeface="Comic Sans MS" pitchFamily="66" charset="0"/>
              </a:rPr>
              <a:t>They eat jellyfish</a:t>
            </a:r>
            <a:r>
              <a:rPr lang="en-US" sz="1400" dirty="0" smtClean="0">
                <a:latin typeface="Comic Sans MS" pitchFamily="66" charset="0"/>
              </a:rPr>
              <a:t>, seaweed, crabs, shrimp, sponges, snails, algae, and mollusks.</a:t>
            </a:r>
          </a:p>
          <a:p>
            <a:r>
              <a:rPr lang="en-US" sz="1400" dirty="0" smtClean="0">
                <a:latin typeface="Comic Sans MS" pitchFamily="66" charset="0"/>
              </a:rPr>
              <a:t> </a:t>
            </a:r>
          </a:p>
          <a:p>
            <a:r>
              <a:rPr lang="en-US" sz="1400" dirty="0" smtClean="0">
                <a:latin typeface="Comic Sans MS" pitchFamily="66" charset="0"/>
              </a:rPr>
              <a:t>Male turtles do not return to the shore. Female turtles do return to lay their </a:t>
            </a:r>
            <a:r>
              <a:rPr lang="en-US" sz="1400" dirty="0" smtClean="0">
                <a:latin typeface="Comic Sans MS" pitchFamily="66" charset="0"/>
              </a:rPr>
              <a:t>eggs. Sea turtles, like salmon, will return to the same nesting grounds at which they were born. When females come to the shore they dig out a nest in the ground with their back flippers, bury their </a:t>
            </a:r>
            <a:r>
              <a:rPr lang="en-US" sz="1400" b="1" dirty="0" smtClean="0">
                <a:latin typeface="Comic Sans MS" pitchFamily="66" charset="0"/>
              </a:rPr>
              <a:t>clutch</a:t>
            </a:r>
            <a:r>
              <a:rPr lang="en-US" sz="1400" dirty="0" smtClean="0">
                <a:latin typeface="Comic Sans MS" pitchFamily="66" charset="0"/>
              </a:rPr>
              <a:t> of eggs and return to the ocean. After hatching, the young may take as long as a week to dig themselves out of the nest. They </a:t>
            </a:r>
            <a:r>
              <a:rPr lang="en-US" sz="1400" b="1" dirty="0" smtClean="0">
                <a:latin typeface="Comic Sans MS" pitchFamily="66" charset="0"/>
              </a:rPr>
              <a:t>emerge</a:t>
            </a:r>
            <a:r>
              <a:rPr lang="en-US" sz="1400" dirty="0" smtClean="0">
                <a:latin typeface="Comic Sans MS" pitchFamily="66" charset="0"/>
              </a:rPr>
              <a:t> at night, move toward the ocean and remain there by themselves</a:t>
            </a:r>
            <a:r>
              <a:rPr lang="en-US" sz="1400" dirty="0" smtClean="0">
                <a:latin typeface="Comic Sans MS" pitchFamily="66" charset="0"/>
              </a:rPr>
              <a:t>.</a:t>
            </a:r>
            <a:endParaRPr lang="en-US" sz="1200" dirty="0">
              <a:latin typeface="Comic Sans MS" pitchFamily="66" charset="0"/>
            </a:endParaRPr>
          </a:p>
          <a:p>
            <a:endParaRPr lang="en-US" sz="1200" dirty="0">
              <a:latin typeface="Comic Sans MS" pitchFamily="66" charset="0"/>
            </a:endParaRPr>
          </a:p>
        </p:txBody>
      </p:sp>
      <p:sp>
        <p:nvSpPr>
          <p:cNvPr id="11" name="TextBox 10"/>
          <p:cNvSpPr txBox="1"/>
          <p:nvPr/>
        </p:nvSpPr>
        <p:spPr>
          <a:xfrm>
            <a:off x="4800600" y="838200"/>
            <a:ext cx="4114800" cy="4708981"/>
          </a:xfrm>
          <a:prstGeom prst="rect">
            <a:avLst/>
          </a:prstGeom>
          <a:noFill/>
        </p:spPr>
        <p:txBody>
          <a:bodyPr wrap="square" rtlCol="0">
            <a:spAutoFit/>
          </a:bodyPr>
          <a:lstStyle/>
          <a:p>
            <a:r>
              <a:rPr lang="en-US" sz="1200" dirty="0" smtClean="0">
                <a:latin typeface="Comic Sans MS" pitchFamily="66" charset="0"/>
              </a:rPr>
              <a:t> </a:t>
            </a:r>
            <a:r>
              <a:rPr lang="en-US" sz="1400" dirty="0" smtClean="0">
                <a:latin typeface="Comic Sans MS" pitchFamily="66" charset="0"/>
              </a:rPr>
              <a:t>Sea </a:t>
            </a:r>
            <a:r>
              <a:rPr lang="en-US" sz="1400" dirty="0" smtClean="0">
                <a:latin typeface="Comic Sans MS" pitchFamily="66" charset="0"/>
              </a:rPr>
              <a:t>turtles are found in warm and temperate waters throughout the world and </a:t>
            </a:r>
            <a:r>
              <a:rPr lang="en-US" sz="1400" b="1" dirty="0" smtClean="0">
                <a:latin typeface="Comic Sans MS" pitchFamily="66" charset="0"/>
              </a:rPr>
              <a:t>migrate</a:t>
            </a:r>
            <a:r>
              <a:rPr lang="en-US" sz="1400" dirty="0" smtClean="0">
                <a:latin typeface="Comic Sans MS" pitchFamily="66" charset="0"/>
              </a:rPr>
              <a:t> hundreds of miles between nesting and </a:t>
            </a:r>
            <a:r>
              <a:rPr lang="en-US" sz="1400" b="1" dirty="0" smtClean="0">
                <a:latin typeface="Comic Sans MS" pitchFamily="66" charset="0"/>
              </a:rPr>
              <a:t>feeding grounds</a:t>
            </a:r>
            <a:r>
              <a:rPr lang="en-US" sz="1400" dirty="0" smtClean="0">
                <a:latin typeface="Comic Sans MS" pitchFamily="66" charset="0"/>
              </a:rPr>
              <a:t>. </a:t>
            </a:r>
            <a:endParaRPr lang="en-US" sz="1400" dirty="0" smtClean="0">
              <a:latin typeface="Comic Sans MS" pitchFamily="66" charset="0"/>
            </a:endParaRPr>
          </a:p>
          <a:p>
            <a:endParaRPr lang="en-US" sz="1400" dirty="0" smtClean="0">
              <a:latin typeface="Comic Sans MS" pitchFamily="66" charset="0"/>
            </a:endParaRPr>
          </a:p>
          <a:p>
            <a:r>
              <a:rPr lang="en-US" sz="1400" dirty="0" smtClean="0">
                <a:latin typeface="Comic Sans MS" pitchFamily="66" charset="0"/>
              </a:rPr>
              <a:t>Sea </a:t>
            </a:r>
            <a:r>
              <a:rPr lang="en-US" sz="1400" dirty="0" smtClean="0">
                <a:latin typeface="Comic Sans MS" pitchFamily="66" charset="0"/>
              </a:rPr>
              <a:t>turtles come in many different sizes, shapes and colors. </a:t>
            </a:r>
            <a:r>
              <a:rPr lang="en-US" sz="1400" dirty="0" smtClean="0">
                <a:latin typeface="Comic Sans MS" pitchFamily="66" charset="0"/>
              </a:rPr>
              <a:t>Their color varies between yellow, greenish and black depending on the </a:t>
            </a:r>
            <a:r>
              <a:rPr lang="en-US" sz="1400" dirty="0" smtClean="0">
                <a:latin typeface="Comic Sans MS" pitchFamily="66" charset="0"/>
              </a:rPr>
              <a:t>species. </a:t>
            </a:r>
          </a:p>
          <a:p>
            <a:endParaRPr lang="en-US" sz="1400" dirty="0" smtClean="0">
              <a:latin typeface="Comic Sans MS" pitchFamily="66" charset="0"/>
            </a:endParaRPr>
          </a:p>
          <a:p>
            <a:r>
              <a:rPr lang="en-US" sz="1400" dirty="0" smtClean="0">
                <a:latin typeface="Comic Sans MS" pitchFamily="66" charset="0"/>
              </a:rPr>
              <a:t>Sea </a:t>
            </a:r>
            <a:r>
              <a:rPr lang="en-US" sz="1400" dirty="0" smtClean="0">
                <a:latin typeface="Comic Sans MS" pitchFamily="66" charset="0"/>
              </a:rPr>
              <a:t>turtles do not have teeth, but their jaws have </a:t>
            </a:r>
            <a:r>
              <a:rPr lang="en-US" sz="1400" dirty="0" smtClean="0">
                <a:latin typeface="Comic Sans MS" pitchFamily="66" charset="0"/>
              </a:rPr>
              <a:t>"</a:t>
            </a:r>
            <a:r>
              <a:rPr lang="en-US" sz="1400" dirty="0" smtClean="0">
                <a:latin typeface="Comic Sans MS" pitchFamily="66" charset="0"/>
              </a:rPr>
              <a:t>beaks" </a:t>
            </a:r>
            <a:r>
              <a:rPr lang="en-US" sz="1400" dirty="0" smtClean="0">
                <a:latin typeface="Comic Sans MS" pitchFamily="66" charset="0"/>
              </a:rPr>
              <a:t>to help them eat. </a:t>
            </a:r>
            <a:r>
              <a:rPr lang="en-US" sz="1400" dirty="0" smtClean="0">
                <a:latin typeface="Comic Sans MS" pitchFamily="66" charset="0"/>
              </a:rPr>
              <a:t>They do not </a:t>
            </a:r>
            <a:r>
              <a:rPr lang="en-US" sz="1400" dirty="0" smtClean="0">
                <a:latin typeface="Comic Sans MS" pitchFamily="66" charset="0"/>
              </a:rPr>
              <a:t>have ears you can see, but </a:t>
            </a:r>
            <a:r>
              <a:rPr lang="en-US" sz="1400" dirty="0" smtClean="0">
                <a:latin typeface="Comic Sans MS" pitchFamily="66" charset="0"/>
              </a:rPr>
              <a:t>have eardrums covered by skin. They hear </a:t>
            </a:r>
            <a:r>
              <a:rPr lang="en-US" sz="1400" dirty="0" smtClean="0">
                <a:latin typeface="Comic Sans MS" pitchFamily="66" charset="0"/>
              </a:rPr>
              <a:t>low sounds best </a:t>
            </a:r>
            <a:r>
              <a:rPr lang="en-US" sz="1400" dirty="0" smtClean="0">
                <a:latin typeface="Comic Sans MS" pitchFamily="66" charset="0"/>
              </a:rPr>
              <a:t>and </a:t>
            </a:r>
            <a:r>
              <a:rPr lang="en-US" sz="1400" dirty="0" smtClean="0">
                <a:latin typeface="Comic Sans MS" pitchFamily="66" charset="0"/>
              </a:rPr>
              <a:t>their sense of smell is excellent. Their vision underwater is good, but they are </a:t>
            </a:r>
            <a:r>
              <a:rPr lang="en-US" sz="1400" b="1" dirty="0" smtClean="0">
                <a:latin typeface="Comic Sans MS" pitchFamily="66" charset="0"/>
              </a:rPr>
              <a:t>nearsighted</a:t>
            </a:r>
            <a:r>
              <a:rPr lang="en-US" sz="1400" dirty="0" smtClean="0">
                <a:latin typeface="Comic Sans MS" pitchFamily="66" charset="0"/>
              </a:rPr>
              <a:t> out of water. Their </a:t>
            </a:r>
            <a:r>
              <a:rPr lang="en-US" sz="1400" dirty="0" smtClean="0">
                <a:latin typeface="Comic Sans MS" pitchFamily="66" charset="0"/>
              </a:rPr>
              <a:t>body shape </a:t>
            </a:r>
            <a:r>
              <a:rPr lang="en-US" sz="1400" dirty="0" smtClean="0">
                <a:latin typeface="Comic Sans MS" pitchFamily="66" charset="0"/>
              </a:rPr>
              <a:t>and large flippers </a:t>
            </a:r>
            <a:r>
              <a:rPr lang="en-US" sz="1400" dirty="0" smtClean="0">
                <a:latin typeface="Comic Sans MS" pitchFamily="66" charset="0"/>
              </a:rPr>
              <a:t>help them survive in the ocean.</a:t>
            </a:r>
            <a:endParaRPr lang="en-US" sz="1400" dirty="0" smtClean="0">
              <a:latin typeface="Comic Sans MS" pitchFamily="66" charset="0"/>
            </a:endParaRP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56153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 Turtle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9).jpg"/>
          <p:cNvPicPr>
            <a:picLocks noChangeAspect="1"/>
          </p:cNvPicPr>
          <p:nvPr/>
        </p:nvPicPr>
        <p:blipFill>
          <a:blip r:embed="rId5" cstate="print"/>
          <a:stretch>
            <a:fillRect/>
          </a:stretch>
        </p:blipFill>
        <p:spPr>
          <a:xfrm>
            <a:off x="1295400" y="5876998"/>
            <a:ext cx="1309688" cy="981002"/>
          </a:xfrm>
          <a:prstGeom prst="rect">
            <a:avLst/>
          </a:prstGeom>
        </p:spPr>
      </p:pic>
      <p:pic>
        <p:nvPicPr>
          <p:cNvPr id="29" name="Picture 28" descr="turtle.png"/>
          <p:cNvPicPr>
            <a:picLocks noChangeAspect="1"/>
          </p:cNvPicPr>
          <p:nvPr/>
        </p:nvPicPr>
        <p:blipFill>
          <a:blip r:embed="rId6" cstate="print"/>
          <a:stretch>
            <a:fillRect/>
          </a:stretch>
        </p:blipFill>
        <p:spPr>
          <a:xfrm>
            <a:off x="0" y="152400"/>
            <a:ext cx="1066800" cy="656345"/>
          </a:xfrm>
          <a:prstGeom prst="rect">
            <a:avLst/>
          </a:prstGeom>
        </p:spPr>
      </p:pic>
      <p:pic>
        <p:nvPicPr>
          <p:cNvPr id="30" name="Picture 29" descr="turtle.png"/>
          <p:cNvPicPr>
            <a:picLocks noChangeAspect="1"/>
          </p:cNvPicPr>
          <p:nvPr/>
        </p:nvPicPr>
        <p:blipFill>
          <a:blip r:embed="rId6" cstate="print"/>
          <a:stretch>
            <a:fillRect/>
          </a:stretch>
        </p:blipFill>
        <p:spPr>
          <a:xfrm>
            <a:off x="4953000" y="152400"/>
            <a:ext cx="1066800" cy="65634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56153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 Turtle</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216539"/>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Sea turtles </a:t>
            </a:r>
            <a:r>
              <a:rPr lang="en-US" sz="1600" dirty="0" smtClean="0">
                <a:latin typeface="Comic Sans MS" pitchFamily="66" charset="0"/>
              </a:rPr>
              <a:t>have a shell and big flippers that helps them swim.</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err="1" smtClean="0">
                <a:latin typeface="Comic Sans MS" pitchFamily="66" charset="0"/>
              </a:rPr>
              <a:t>Seaturtles</a:t>
            </a:r>
            <a:r>
              <a:rPr lang="en-US" sz="1600" dirty="0" smtClean="0">
                <a:latin typeface="Comic Sans MS" pitchFamily="66" charset="0"/>
              </a:rPr>
              <a:t> </a:t>
            </a:r>
            <a:r>
              <a:rPr lang="en-US" sz="1600" dirty="0" smtClean="0">
                <a:latin typeface="Comic Sans MS" pitchFamily="66" charset="0"/>
              </a:rPr>
              <a:t>cannot </a:t>
            </a:r>
            <a:r>
              <a:rPr lang="en-US" sz="1600" dirty="0" smtClean="0">
                <a:latin typeface="Comic Sans MS" pitchFamily="66" charset="0"/>
              </a:rPr>
              <a:t>tuck </a:t>
            </a:r>
            <a:r>
              <a:rPr lang="en-US" sz="1600" dirty="0" smtClean="0">
                <a:latin typeface="Comic Sans MS" pitchFamily="66" charset="0"/>
              </a:rPr>
              <a:t>their legs and heads into their shells.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eat jellyfish</a:t>
            </a:r>
            <a:r>
              <a:rPr lang="en-US" sz="1600" dirty="0" smtClean="0">
                <a:latin typeface="Comic Sans MS" pitchFamily="66" charset="0"/>
              </a:rPr>
              <a:t>, seaweed, crabs, shrimp, sponges, snails, algae, and mollusks.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Female sea turtles bury their eggs in the sand.</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babies hatch at night by themselves.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Sea turtles like warm ocean water. They travel back and forth to find food.</a:t>
            </a:r>
            <a:endParaRPr lang="en-US" sz="1600" dirty="0" smtClean="0">
              <a:latin typeface="Comic Sans MS" pitchFamily="66" charset="0"/>
            </a:endParaRPr>
          </a:p>
          <a:p>
            <a:endParaRPr lang="en-US" sz="1200" dirty="0">
              <a:latin typeface="Comic Sans MS" pitchFamily="66" charset="0"/>
            </a:endParaRPr>
          </a:p>
        </p:txBody>
      </p:sp>
      <p:sp>
        <p:nvSpPr>
          <p:cNvPr id="11" name="TextBox 10"/>
          <p:cNvSpPr txBox="1"/>
          <p:nvPr/>
        </p:nvSpPr>
        <p:spPr>
          <a:xfrm>
            <a:off x="4800600" y="838200"/>
            <a:ext cx="4114800" cy="4524315"/>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Sea </a:t>
            </a:r>
            <a:r>
              <a:rPr lang="en-US" sz="1600" dirty="0" smtClean="0">
                <a:latin typeface="Comic Sans MS" pitchFamily="66" charset="0"/>
              </a:rPr>
              <a:t>turtles </a:t>
            </a:r>
            <a:r>
              <a:rPr lang="en-US" sz="1600" dirty="0" smtClean="0">
                <a:latin typeface="Comic Sans MS" pitchFamily="66" charset="0"/>
              </a:rPr>
              <a:t>can be </a:t>
            </a:r>
            <a:r>
              <a:rPr lang="en-US" sz="1600" dirty="0" smtClean="0">
                <a:latin typeface="Comic Sans MS" pitchFamily="66" charset="0"/>
              </a:rPr>
              <a:t>yellow</a:t>
            </a:r>
            <a:r>
              <a:rPr lang="en-US" sz="1600" dirty="0" smtClean="0">
                <a:latin typeface="Comic Sans MS" pitchFamily="66" charset="0"/>
              </a:rPr>
              <a:t>, greenish </a:t>
            </a:r>
            <a:r>
              <a:rPr lang="en-US" sz="1600" dirty="0" smtClean="0">
                <a:latin typeface="Comic Sans MS" pitchFamily="66" charset="0"/>
              </a:rPr>
              <a:t>or black.</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Sea </a:t>
            </a:r>
            <a:r>
              <a:rPr lang="en-US" sz="1600" dirty="0" smtClean="0">
                <a:latin typeface="Comic Sans MS" pitchFamily="66" charset="0"/>
              </a:rPr>
              <a:t>turtles do not have teeth, but their jaws have </a:t>
            </a:r>
            <a:r>
              <a:rPr lang="en-US" sz="1600" dirty="0" smtClean="0">
                <a:latin typeface="Comic Sans MS" pitchFamily="66" charset="0"/>
              </a:rPr>
              <a:t>"</a:t>
            </a:r>
            <a:r>
              <a:rPr lang="en-US" sz="1600" dirty="0" smtClean="0">
                <a:latin typeface="Comic Sans MS" pitchFamily="66" charset="0"/>
              </a:rPr>
              <a:t>beaks" </a:t>
            </a:r>
            <a:r>
              <a:rPr lang="en-US" sz="1600" dirty="0" smtClean="0">
                <a:latin typeface="Comic Sans MS" pitchFamily="66" charset="0"/>
              </a:rPr>
              <a:t>to help them eat.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do not </a:t>
            </a:r>
            <a:r>
              <a:rPr lang="en-US" sz="1600" dirty="0" smtClean="0">
                <a:latin typeface="Comic Sans MS" pitchFamily="66" charset="0"/>
              </a:rPr>
              <a:t>have ears you can see, but </a:t>
            </a:r>
            <a:r>
              <a:rPr lang="en-US" sz="1600" dirty="0" smtClean="0">
                <a:latin typeface="Comic Sans MS" pitchFamily="66" charset="0"/>
              </a:rPr>
              <a:t>have eardrums covered by skin.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hear </a:t>
            </a:r>
            <a:r>
              <a:rPr lang="en-US" sz="1600" dirty="0" smtClean="0">
                <a:latin typeface="Comic Sans MS" pitchFamily="66" charset="0"/>
              </a:rPr>
              <a:t>low sounds best.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smell very well.</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see well under water, but are not good at seeing on land.</a:t>
            </a:r>
            <a:endParaRPr lang="en-US" sz="1600" dirty="0" smtClean="0">
              <a:latin typeface="Comic Sans MS" pitchFamily="66" charset="0"/>
            </a:endParaRP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56153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Sea Turtle</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download (9).jpg"/>
          <p:cNvPicPr>
            <a:picLocks noChangeAspect="1"/>
          </p:cNvPicPr>
          <p:nvPr/>
        </p:nvPicPr>
        <p:blipFill>
          <a:blip r:embed="rId5" cstate="print"/>
          <a:stretch>
            <a:fillRect/>
          </a:stretch>
        </p:blipFill>
        <p:spPr>
          <a:xfrm>
            <a:off x="1295400" y="5876998"/>
            <a:ext cx="1309688" cy="981002"/>
          </a:xfrm>
          <a:prstGeom prst="rect">
            <a:avLst/>
          </a:prstGeom>
        </p:spPr>
      </p:pic>
      <p:pic>
        <p:nvPicPr>
          <p:cNvPr id="29" name="Picture 28" descr="turtle.png"/>
          <p:cNvPicPr>
            <a:picLocks noChangeAspect="1"/>
          </p:cNvPicPr>
          <p:nvPr/>
        </p:nvPicPr>
        <p:blipFill>
          <a:blip r:embed="rId6" cstate="print"/>
          <a:stretch>
            <a:fillRect/>
          </a:stretch>
        </p:blipFill>
        <p:spPr>
          <a:xfrm>
            <a:off x="0" y="152400"/>
            <a:ext cx="1066800" cy="656345"/>
          </a:xfrm>
          <a:prstGeom prst="rect">
            <a:avLst/>
          </a:prstGeom>
        </p:spPr>
      </p:pic>
      <p:pic>
        <p:nvPicPr>
          <p:cNvPr id="30" name="Picture 29" descr="turtle.png"/>
          <p:cNvPicPr>
            <a:picLocks noChangeAspect="1"/>
          </p:cNvPicPr>
          <p:nvPr/>
        </p:nvPicPr>
        <p:blipFill>
          <a:blip r:embed="rId6" cstate="print"/>
          <a:stretch>
            <a:fillRect/>
          </a:stretch>
        </p:blipFill>
        <p:spPr>
          <a:xfrm>
            <a:off x="4953000" y="152400"/>
            <a:ext cx="1066800" cy="656345"/>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ownload (2).jpg"/>
          <p:cNvPicPr>
            <a:picLocks noChangeAspect="1"/>
          </p:cNvPicPr>
          <p:nvPr/>
        </p:nvPicPr>
        <p:blipFill>
          <a:blip r:embed="rId2" cstate="print"/>
          <a:stretch>
            <a:fillRect/>
          </a:stretch>
        </p:blipFill>
        <p:spPr>
          <a:xfrm>
            <a:off x="1371600" y="2133600"/>
            <a:ext cx="5329237" cy="4013651"/>
          </a:xfrm>
          <a:prstGeom prst="rect">
            <a:avLst/>
          </a:prstGeom>
        </p:spPr>
      </p:pic>
      <p:sp>
        <p:nvSpPr>
          <p:cNvPr id="4" name="TextBox 3"/>
          <p:cNvSpPr txBox="1"/>
          <p:nvPr/>
        </p:nvSpPr>
        <p:spPr>
          <a:xfrm>
            <a:off x="1219200" y="228600"/>
            <a:ext cx="6628994"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Sea Turtle:</a:t>
            </a:r>
            <a:endParaRPr lang="en-US" sz="5400" u="sng" dirty="0">
              <a:latin typeface="Boyz R Gross Shadow NF" pitchFamily="18" charset="0"/>
            </a:endParaRPr>
          </a:p>
        </p:txBody>
      </p:sp>
      <p:sp>
        <p:nvSpPr>
          <p:cNvPr id="7" name="Rounded Rectangle 6"/>
          <p:cNvSpPr/>
          <p:nvPr/>
        </p:nvSpPr>
        <p:spPr>
          <a:xfrm>
            <a:off x="762000" y="58674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0" y="13716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6096000" y="9906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6934200" y="25908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2954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066800" y="2057400"/>
            <a:ext cx="1143000" cy="533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V="1">
            <a:off x="1981200" y="5715000"/>
            <a:ext cx="1905000" cy="152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29000" y="2057400"/>
            <a:ext cx="152400" cy="762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96000" y="1752600"/>
            <a:ext cx="685800" cy="1828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400800" y="2971800"/>
            <a:ext cx="533400" cy="1066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239000" y="3810000"/>
            <a:ext cx="1295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1" name="Straight Arrow Connector 30"/>
          <p:cNvCxnSpPr/>
          <p:nvPr/>
        </p:nvCxnSpPr>
        <p:spPr>
          <a:xfrm flipH="1">
            <a:off x="6629400" y="4191000"/>
            <a:ext cx="609600" cy="152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486400" y="3886200"/>
            <a:ext cx="381000" cy="1981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152400"/>
            <a:ext cx="3004605" cy="923330"/>
          </a:xfrm>
          <a:prstGeom prst="rect">
            <a:avLst/>
          </a:prstGeom>
        </p:spPr>
        <p:txBody>
          <a:bodyPr wrap="none">
            <a:spAutoFit/>
          </a:bodyPr>
          <a:lstStyle/>
          <a:p>
            <a:r>
              <a:rPr lang="en-US" sz="5400" u="sng" dirty="0" smtClean="0">
                <a:latin typeface="Boyz R Gross Shadow NF" pitchFamily="18" charset="0"/>
              </a:rPr>
              <a:t>Sea Turtles</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590800" y="2057400"/>
            <a:ext cx="35814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Sea Turtles</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turtle.png"/>
          <p:cNvPicPr>
            <a:picLocks noChangeAspect="1"/>
          </p:cNvPicPr>
          <p:nvPr/>
        </p:nvPicPr>
        <p:blipFill>
          <a:blip r:embed="rId2" cstate="print"/>
          <a:stretch>
            <a:fillRect/>
          </a:stretch>
        </p:blipFill>
        <p:spPr>
          <a:xfrm>
            <a:off x="0" y="5264019"/>
            <a:ext cx="2590800" cy="1593981"/>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6995377"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Sea Turtle:</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199945" y="118143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3464859" cy="1015663"/>
          </a:xfrm>
          <a:prstGeom prst="rect">
            <a:avLst/>
          </a:prstGeom>
        </p:spPr>
        <p:txBody>
          <a:bodyPr wrap="none">
            <a:spAutoFit/>
          </a:bodyPr>
          <a:lstStyle/>
          <a:p>
            <a:r>
              <a:rPr lang="en-US" sz="6000" u="sng" dirty="0" smtClean="0">
                <a:latin typeface="Boyz R Gross Shadow NF" pitchFamily="18" charset="0"/>
              </a:rPr>
              <a:t>Sea Turtles:</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turtle.png"/>
          <p:cNvPicPr>
            <a:picLocks noChangeAspect="1"/>
          </p:cNvPicPr>
          <p:nvPr/>
        </p:nvPicPr>
        <p:blipFill>
          <a:blip r:embed="rId5" cstate="print"/>
          <a:stretch>
            <a:fillRect/>
          </a:stretch>
        </p:blipFill>
        <p:spPr>
          <a:xfrm>
            <a:off x="1905000" y="4495800"/>
            <a:ext cx="2800739" cy="1723145"/>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200400" y="0"/>
            <a:ext cx="3320589" cy="1015663"/>
          </a:xfrm>
          <a:prstGeom prst="rect">
            <a:avLst/>
          </a:prstGeom>
        </p:spPr>
        <p:txBody>
          <a:bodyPr wrap="none">
            <a:spAutoFit/>
          </a:bodyPr>
          <a:lstStyle/>
          <a:p>
            <a:r>
              <a:rPr lang="en-US" sz="6000" u="sng" dirty="0" smtClean="0">
                <a:latin typeface="Boyz R Gross Shadow NF" pitchFamily="18" charset="0"/>
              </a:rPr>
              <a:t>Sea Turtles</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turtle.png"/>
          <p:cNvPicPr>
            <a:picLocks noChangeAspect="1"/>
          </p:cNvPicPr>
          <p:nvPr/>
        </p:nvPicPr>
        <p:blipFill>
          <a:blip r:embed="rId2" cstate="print"/>
          <a:stretch>
            <a:fillRect/>
          </a:stretch>
        </p:blipFill>
        <p:spPr>
          <a:xfrm>
            <a:off x="990600" y="0"/>
            <a:ext cx="1066800" cy="656345"/>
          </a:xfrm>
          <a:prstGeom prst="rect">
            <a:avLst/>
          </a:prstGeom>
        </p:spPr>
      </p:pic>
      <p:pic>
        <p:nvPicPr>
          <p:cNvPr id="12" name="Picture 11" descr="turtle.png"/>
          <p:cNvPicPr>
            <a:picLocks noChangeAspect="1"/>
          </p:cNvPicPr>
          <p:nvPr/>
        </p:nvPicPr>
        <p:blipFill>
          <a:blip r:embed="rId2" cstate="print"/>
          <a:stretch>
            <a:fillRect/>
          </a:stretch>
        </p:blipFill>
        <p:spPr>
          <a:xfrm flipH="1">
            <a:off x="7162800" y="0"/>
            <a:ext cx="1066800" cy="6563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124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Sharks</a:t>
            </a:r>
            <a:endParaRPr lang="en-US" sz="6600" dirty="0">
              <a:latin typeface="Boyz R Gross Shadow NF" pitchFamily="18" charset="0"/>
            </a:endParaRPr>
          </a:p>
        </p:txBody>
      </p:sp>
      <p:pic>
        <p:nvPicPr>
          <p:cNvPr id="7" name="Picture 6" descr="shark.png"/>
          <p:cNvPicPr>
            <a:picLocks noChangeAspect="1"/>
          </p:cNvPicPr>
          <p:nvPr/>
        </p:nvPicPr>
        <p:blipFill>
          <a:blip r:embed="rId2" cstate="print"/>
          <a:stretch>
            <a:fillRect/>
          </a:stretch>
        </p:blipFill>
        <p:spPr>
          <a:xfrm flipH="1">
            <a:off x="0" y="5321805"/>
            <a:ext cx="2754858" cy="1536195"/>
          </a:xfrm>
          <a:prstGeom prst="rect">
            <a:avLst/>
          </a:prstGeom>
        </p:spPr>
      </p:pic>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0"/>
            <a:ext cx="3004605" cy="923330"/>
          </a:xfrm>
          <a:prstGeom prst="rect">
            <a:avLst/>
          </a:prstGeom>
        </p:spPr>
        <p:txBody>
          <a:bodyPr wrap="none">
            <a:spAutoFit/>
          </a:bodyPr>
          <a:lstStyle/>
          <a:p>
            <a:r>
              <a:rPr lang="en-US" sz="5400" u="sng" dirty="0" smtClean="0">
                <a:latin typeface="Boyz R Gross Shadow NF" pitchFamily="18" charset="0"/>
              </a:rPr>
              <a:t>Sea Turtles</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turtle.png"/>
          <p:cNvPicPr>
            <a:picLocks noChangeAspect="1"/>
          </p:cNvPicPr>
          <p:nvPr/>
        </p:nvPicPr>
        <p:blipFill>
          <a:blip r:embed="rId2" cstate="print"/>
          <a:stretch>
            <a:fillRect/>
          </a:stretch>
        </p:blipFill>
        <p:spPr>
          <a:xfrm>
            <a:off x="990600" y="0"/>
            <a:ext cx="1066800" cy="656345"/>
          </a:xfrm>
          <a:prstGeom prst="rect">
            <a:avLst/>
          </a:prstGeom>
        </p:spPr>
      </p:pic>
      <p:pic>
        <p:nvPicPr>
          <p:cNvPr id="7" name="Picture 6" descr="turtle.png"/>
          <p:cNvPicPr>
            <a:picLocks noChangeAspect="1"/>
          </p:cNvPicPr>
          <p:nvPr/>
        </p:nvPicPr>
        <p:blipFill>
          <a:blip r:embed="rId2" cstate="print"/>
          <a:stretch>
            <a:fillRect/>
          </a:stretch>
        </p:blipFill>
        <p:spPr>
          <a:xfrm flipH="1">
            <a:off x="6858000" y="0"/>
            <a:ext cx="1143000" cy="656345"/>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765757" cy="923330"/>
          </a:xfrm>
          <a:prstGeom prst="rect">
            <a:avLst/>
          </a:prstGeom>
        </p:spPr>
        <p:txBody>
          <a:bodyPr wrap="none">
            <a:spAutoFit/>
          </a:bodyPr>
          <a:lstStyle/>
          <a:p>
            <a:r>
              <a:rPr lang="en-US" sz="5400" u="sng" dirty="0" smtClean="0">
                <a:latin typeface="Boyz R Gross Shadow NF" pitchFamily="18" charset="0"/>
              </a:rPr>
              <a:t>Sea Turtle</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turtle.png"/>
          <p:cNvPicPr>
            <a:picLocks noChangeAspect="1"/>
          </p:cNvPicPr>
          <p:nvPr/>
        </p:nvPicPr>
        <p:blipFill>
          <a:blip r:embed="rId2" cstate="print"/>
          <a:stretch>
            <a:fillRect/>
          </a:stretch>
        </p:blipFill>
        <p:spPr>
          <a:xfrm>
            <a:off x="-1" y="5562601"/>
            <a:ext cx="2105497" cy="12954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13" y="152400"/>
            <a:ext cx="8900643"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Sea Turtle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octopus.png"/>
          <p:cNvPicPr>
            <a:picLocks noChangeAspect="1"/>
          </p:cNvPicPr>
          <p:nvPr/>
        </p:nvPicPr>
        <p:blipFill>
          <a:blip r:embed="rId2" cstate="print"/>
          <a:stretch>
            <a:fillRect/>
          </a:stretch>
        </p:blipFill>
        <p:spPr>
          <a:xfrm>
            <a:off x="457200" y="2514600"/>
            <a:ext cx="3201798" cy="195959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09544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Octopus</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524315"/>
          </a:xfrm>
          <a:prstGeom prst="rect">
            <a:avLst/>
          </a:prstGeom>
          <a:noFill/>
        </p:spPr>
        <p:txBody>
          <a:bodyPr wrap="square" rtlCol="0">
            <a:spAutoFit/>
          </a:bodyPr>
          <a:lstStyle/>
          <a:p>
            <a:r>
              <a:rPr lang="en-US" sz="1200" dirty="0" smtClean="0">
                <a:latin typeface="Comic Sans MS" pitchFamily="66" charset="0"/>
              </a:rPr>
              <a:t>The Octopus </a:t>
            </a:r>
            <a:r>
              <a:rPr lang="en-US" sz="1200" dirty="0" smtClean="0">
                <a:latin typeface="Comic Sans MS" pitchFamily="66" charset="0"/>
              </a:rPr>
              <a:t>does not have bones </a:t>
            </a:r>
            <a:r>
              <a:rPr lang="en-US" sz="1200" dirty="0" smtClean="0">
                <a:latin typeface="Comic Sans MS" pitchFamily="66" charset="0"/>
              </a:rPr>
              <a:t>in its body. Octopi live on the bottom of the </a:t>
            </a:r>
            <a:r>
              <a:rPr lang="en-US" sz="1200" dirty="0" smtClean="0">
                <a:latin typeface="Comic Sans MS" pitchFamily="66" charset="0"/>
              </a:rPr>
              <a:t>ocean in the darkest waters. </a:t>
            </a:r>
            <a:r>
              <a:rPr lang="en-US" sz="1200" dirty="0" smtClean="0">
                <a:latin typeface="Comic Sans MS" pitchFamily="66" charset="0"/>
              </a:rPr>
              <a:t>Sharks, dolphins, and eels like to eat Octopi.</a:t>
            </a:r>
          </a:p>
          <a:p>
            <a:endParaRPr lang="en-US" sz="1200" dirty="0" smtClean="0">
              <a:latin typeface="Comic Sans MS" pitchFamily="66" charset="0"/>
            </a:endParaRPr>
          </a:p>
          <a:p>
            <a:r>
              <a:rPr lang="en-US" sz="1200" dirty="0" smtClean="0">
                <a:latin typeface="Comic Sans MS" pitchFamily="66" charset="0"/>
              </a:rPr>
              <a:t>Octopi can be many different sizes. The largest ones can grow to be about 16 feet long, but most are around 4 feet with all of their arms spread out. Female (girl) octopi are smaller than the males (boy).</a:t>
            </a:r>
          </a:p>
          <a:p>
            <a:endParaRPr lang="en-US" sz="1200" dirty="0" smtClean="0">
              <a:latin typeface="Comic Sans MS" pitchFamily="66" charset="0"/>
            </a:endParaRPr>
          </a:p>
          <a:p>
            <a:r>
              <a:rPr lang="en-US" sz="1200" dirty="0" smtClean="0">
                <a:latin typeface="Comic Sans MS" pitchFamily="66" charset="0"/>
              </a:rPr>
              <a:t>The Octopus has eight legs with </a:t>
            </a:r>
            <a:r>
              <a:rPr lang="en-US" sz="1200" b="1" dirty="0" smtClean="0">
                <a:latin typeface="Comic Sans MS" pitchFamily="66" charset="0"/>
              </a:rPr>
              <a:t>suckers</a:t>
            </a:r>
            <a:r>
              <a:rPr lang="en-US" sz="1200" dirty="0" smtClean="0">
                <a:latin typeface="Comic Sans MS" pitchFamily="66" charset="0"/>
              </a:rPr>
              <a:t> on the bottom of each of them. They use their arms to catch and choke their prey. They eat crabs, clams, snails, small fish, and sometimes even a smaller Octopus.</a:t>
            </a:r>
          </a:p>
          <a:p>
            <a:endParaRPr lang="en-US" sz="1200" dirty="0" smtClean="0">
              <a:latin typeface="Comic Sans MS" pitchFamily="66" charset="0"/>
            </a:endParaRPr>
          </a:p>
          <a:p>
            <a:r>
              <a:rPr lang="en-US" sz="1200" dirty="0" smtClean="0">
                <a:latin typeface="Comic Sans MS" pitchFamily="66" charset="0"/>
              </a:rPr>
              <a:t>Octopi have 3 hearts and their blood is blue. They can change color to blend in with their background, squirt ink to escape a </a:t>
            </a:r>
            <a:r>
              <a:rPr lang="en-US" sz="1200" b="1" dirty="0" smtClean="0">
                <a:latin typeface="Comic Sans MS" pitchFamily="66" charset="0"/>
              </a:rPr>
              <a:t>predator</a:t>
            </a:r>
            <a:r>
              <a:rPr lang="en-US" sz="1200" dirty="0" smtClean="0">
                <a:latin typeface="Comic Sans MS" pitchFamily="66" charset="0"/>
              </a:rPr>
              <a:t> or even </a:t>
            </a:r>
            <a:r>
              <a:rPr lang="en-US" sz="1200" b="1" dirty="0" smtClean="0">
                <a:latin typeface="Comic Sans MS" pitchFamily="66" charset="0"/>
              </a:rPr>
              <a:t>shed</a:t>
            </a:r>
            <a:r>
              <a:rPr lang="en-US" sz="1200" dirty="0" smtClean="0">
                <a:latin typeface="Comic Sans MS" pitchFamily="66" charset="0"/>
              </a:rPr>
              <a:t> an arm to get away from an attack. It will grow back in some time</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 Most </a:t>
            </a:r>
            <a:r>
              <a:rPr lang="en-US" sz="1200" dirty="0" smtClean="0">
                <a:latin typeface="Comic Sans MS" pitchFamily="66" charset="0"/>
              </a:rPr>
              <a:t>octopi </a:t>
            </a:r>
            <a:r>
              <a:rPr lang="en-US" sz="1200" dirty="0" smtClean="0">
                <a:latin typeface="Comic Sans MS" pitchFamily="66" charset="0"/>
              </a:rPr>
              <a:t>have an ink sac that can shoot out steams of dark ink like liquid when they are threatened. This serves 3 purposes: 1) When threatened they swallow water and shoot it out, which </a:t>
            </a:r>
            <a:r>
              <a:rPr lang="en-US" sz="1200" b="1" dirty="0" smtClean="0">
                <a:latin typeface="Comic Sans MS" pitchFamily="66" charset="0"/>
              </a:rPr>
              <a:t>propels </a:t>
            </a:r>
            <a:r>
              <a:rPr lang="en-US" sz="1200" dirty="0" smtClean="0">
                <a:latin typeface="Comic Sans MS" pitchFamily="66" charset="0"/>
              </a:rPr>
              <a:t>them and shoots ink. This typically distracts the predator and makes the octopus jet away. </a:t>
            </a:r>
            <a:endParaRPr lang="en-US" sz="1200" dirty="0">
              <a:latin typeface="Comic Sans MS" pitchFamily="66" charset="0"/>
            </a:endParaRPr>
          </a:p>
        </p:txBody>
      </p:sp>
      <p:sp>
        <p:nvSpPr>
          <p:cNvPr id="11" name="TextBox 10"/>
          <p:cNvSpPr txBox="1"/>
          <p:nvPr/>
        </p:nvSpPr>
        <p:spPr>
          <a:xfrm>
            <a:off x="4800600" y="838200"/>
            <a:ext cx="4114800" cy="3970318"/>
          </a:xfrm>
          <a:prstGeom prst="rect">
            <a:avLst/>
          </a:prstGeom>
          <a:noFill/>
        </p:spPr>
        <p:txBody>
          <a:bodyPr wrap="square" rtlCol="0">
            <a:spAutoFit/>
          </a:bodyPr>
          <a:lstStyle/>
          <a:p>
            <a:r>
              <a:rPr lang="en-US" sz="1200" dirty="0" smtClean="0">
                <a:latin typeface="Comic Sans MS" pitchFamily="66" charset="0"/>
              </a:rPr>
              <a:t>2) The substance can </a:t>
            </a:r>
            <a:r>
              <a:rPr lang="en-US" sz="1200" b="1" dirty="0" smtClean="0">
                <a:latin typeface="Comic Sans MS" pitchFamily="66" charset="0"/>
              </a:rPr>
              <a:t>interfere</a:t>
            </a:r>
            <a:r>
              <a:rPr lang="en-US" sz="1200" dirty="0" smtClean="0">
                <a:latin typeface="Comic Sans MS" pitchFamily="66" charset="0"/>
              </a:rPr>
              <a:t> with the predators sense of sight or smell. 3) The ink clouds the water, making it difficult for the predator to find the octopus. Their ink may be different colors; black, red or brown.</a:t>
            </a:r>
          </a:p>
          <a:p>
            <a:endParaRPr lang="en-US" sz="1200" dirty="0" smtClean="0">
              <a:latin typeface="Comic Sans MS" pitchFamily="66" charset="0"/>
            </a:endParaRPr>
          </a:p>
          <a:p>
            <a:r>
              <a:rPr lang="en-US" sz="1200" dirty="0" smtClean="0">
                <a:latin typeface="Comic Sans MS" pitchFamily="66" charset="0"/>
              </a:rPr>
              <a:t>An octopus has horizontal pupils. Even stranger, when they go upside down their eyes stay in the same position. So they never see anything upside down.</a:t>
            </a:r>
          </a:p>
          <a:p>
            <a:endParaRPr lang="en-US" sz="1200" dirty="0" smtClean="0">
              <a:latin typeface="Comic Sans MS" pitchFamily="66" charset="0"/>
            </a:endParaRPr>
          </a:p>
          <a:p>
            <a:r>
              <a:rPr lang="en-US" sz="1200" dirty="0" smtClean="0">
                <a:latin typeface="Comic Sans MS" pitchFamily="66" charset="0"/>
              </a:rPr>
              <a:t>They </a:t>
            </a:r>
            <a:r>
              <a:rPr lang="en-US" sz="1200" dirty="0" smtClean="0">
                <a:latin typeface="Comic Sans MS" pitchFamily="66" charset="0"/>
              </a:rPr>
              <a:t>are very good at problem solving, which makes sense considering how good they are at </a:t>
            </a:r>
            <a:r>
              <a:rPr lang="en-US" sz="1200" b="1" dirty="0" smtClean="0">
                <a:latin typeface="Comic Sans MS" pitchFamily="66" charset="0"/>
              </a:rPr>
              <a:t>adapting</a:t>
            </a:r>
            <a:r>
              <a:rPr lang="en-US" sz="1200" dirty="0" smtClean="0">
                <a:latin typeface="Comic Sans MS" pitchFamily="66" charset="0"/>
              </a:rPr>
              <a:t>. They can be taught to unscrew a lid or remove a plug to get a prey from a container</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It’s typical for an octopus to collect shells and other objects that surround them to </a:t>
            </a:r>
            <a:r>
              <a:rPr lang="en-US" sz="1200" b="1" dirty="0" smtClean="0">
                <a:latin typeface="Comic Sans MS" pitchFamily="66" charset="0"/>
              </a:rPr>
              <a:t>construct</a:t>
            </a:r>
            <a:r>
              <a:rPr lang="en-US" sz="1200" dirty="0" smtClean="0">
                <a:latin typeface="Comic Sans MS" pitchFamily="66" charset="0"/>
              </a:rPr>
              <a:t> a “home” or “garden” around where they live. Some other types of </a:t>
            </a:r>
            <a:r>
              <a:rPr lang="en-US" sz="1200" dirty="0" smtClean="0">
                <a:latin typeface="Comic Sans MS" pitchFamily="66" charset="0"/>
              </a:rPr>
              <a:t>octopi </a:t>
            </a:r>
            <a:r>
              <a:rPr lang="en-US" sz="1200" dirty="0" smtClean="0">
                <a:latin typeface="Comic Sans MS" pitchFamily="66" charset="0"/>
              </a:rPr>
              <a:t>carry shells for protection</a:t>
            </a:r>
            <a:r>
              <a:rPr lang="en-US" sz="1200" dirty="0" smtClean="0">
                <a:latin typeface="Comic Sans MS" pitchFamily="66" charset="0"/>
              </a:rPr>
              <a:t>.</a:t>
            </a:r>
          </a:p>
          <a:p>
            <a:endParaRPr lang="en-US" sz="1200" dirty="0" smtClean="0">
              <a:latin typeface="Comic Sans MS" pitchFamily="66" charset="0"/>
            </a:endParaRPr>
          </a:p>
          <a:p>
            <a:endParaRPr lang="en-US" sz="1200" dirty="0">
              <a:latin typeface="Comic Sans MS" pitchFamily="66" charset="0"/>
            </a:endParaRPr>
          </a:p>
        </p:txBody>
      </p:sp>
      <p:sp>
        <p:nvSpPr>
          <p:cNvPr id="12" name="Rectangle 11"/>
          <p:cNvSpPr/>
          <p:nvPr/>
        </p:nvSpPr>
        <p:spPr>
          <a:xfrm>
            <a:off x="6019800" y="228600"/>
            <a:ext cx="209544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Octopus</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octopus.jpg"/>
          <p:cNvPicPr>
            <a:picLocks noChangeAspect="1"/>
          </p:cNvPicPr>
          <p:nvPr/>
        </p:nvPicPr>
        <p:blipFill>
          <a:blip r:embed="rId5" cstate="print"/>
          <a:stretch>
            <a:fillRect/>
          </a:stretch>
        </p:blipFill>
        <p:spPr>
          <a:xfrm>
            <a:off x="1219200" y="5878647"/>
            <a:ext cx="1474470" cy="979353"/>
          </a:xfrm>
          <a:prstGeom prst="rect">
            <a:avLst/>
          </a:prstGeom>
        </p:spPr>
      </p:pic>
      <p:pic>
        <p:nvPicPr>
          <p:cNvPr id="29" name="Picture 28" descr="octopus.png"/>
          <p:cNvPicPr>
            <a:picLocks noChangeAspect="1"/>
          </p:cNvPicPr>
          <p:nvPr/>
        </p:nvPicPr>
        <p:blipFill>
          <a:blip r:embed="rId6" cstate="print"/>
          <a:stretch>
            <a:fillRect/>
          </a:stretch>
        </p:blipFill>
        <p:spPr>
          <a:xfrm>
            <a:off x="152400" y="152400"/>
            <a:ext cx="960724" cy="587990"/>
          </a:xfrm>
          <a:prstGeom prst="rect">
            <a:avLst/>
          </a:prstGeom>
        </p:spPr>
      </p:pic>
      <p:pic>
        <p:nvPicPr>
          <p:cNvPr id="30" name="Picture 29" descr="octopus.png"/>
          <p:cNvPicPr>
            <a:picLocks noChangeAspect="1"/>
          </p:cNvPicPr>
          <p:nvPr/>
        </p:nvPicPr>
        <p:blipFill>
          <a:blip r:embed="rId6" cstate="print"/>
          <a:stretch>
            <a:fillRect/>
          </a:stretch>
        </p:blipFill>
        <p:spPr>
          <a:xfrm>
            <a:off x="5029200" y="152400"/>
            <a:ext cx="960724" cy="58799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09544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Octopus</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5201424"/>
          </a:xfrm>
          <a:prstGeom prst="rect">
            <a:avLst/>
          </a:prstGeom>
          <a:noFill/>
        </p:spPr>
        <p:txBody>
          <a:bodyPr wrap="square" rtlCol="0">
            <a:spAutoFit/>
          </a:bodyPr>
          <a:lstStyle/>
          <a:p>
            <a:r>
              <a:rPr lang="en-US" sz="1400" dirty="0" smtClean="0">
                <a:latin typeface="Comic Sans MS" pitchFamily="66" charset="0"/>
              </a:rPr>
              <a:t>The Octopus </a:t>
            </a:r>
            <a:r>
              <a:rPr lang="en-US" sz="1400" dirty="0" smtClean="0">
                <a:latin typeface="Comic Sans MS" pitchFamily="66" charset="0"/>
              </a:rPr>
              <a:t>does not have bones </a:t>
            </a:r>
            <a:r>
              <a:rPr lang="en-US" sz="1400" dirty="0" smtClean="0">
                <a:latin typeface="Comic Sans MS" pitchFamily="66" charset="0"/>
              </a:rPr>
              <a:t>in its body. Octopi live on the bottom of the </a:t>
            </a:r>
            <a:r>
              <a:rPr lang="en-US" sz="1400" dirty="0" smtClean="0">
                <a:latin typeface="Comic Sans MS" pitchFamily="66" charset="0"/>
              </a:rPr>
              <a:t>ocean in the darkest waters. </a:t>
            </a:r>
            <a:r>
              <a:rPr lang="en-US" sz="1400" dirty="0" smtClean="0">
                <a:latin typeface="Comic Sans MS" pitchFamily="66" charset="0"/>
              </a:rPr>
              <a:t>Sharks, dolphins, and eels like to eat Octopi.</a:t>
            </a:r>
          </a:p>
          <a:p>
            <a:endParaRPr lang="en-US" sz="1400" dirty="0" smtClean="0">
              <a:latin typeface="Comic Sans MS" pitchFamily="66" charset="0"/>
            </a:endParaRPr>
          </a:p>
          <a:p>
            <a:r>
              <a:rPr lang="en-US" sz="1400" dirty="0" smtClean="0">
                <a:latin typeface="Comic Sans MS" pitchFamily="66" charset="0"/>
              </a:rPr>
              <a:t>Octopi can be many different sizes. The largest ones can grow to be about 16 feet long, but most are around 4 feet with all of their arms spread out. Female (girl) octopi are smaller than the males (boy).</a:t>
            </a:r>
          </a:p>
          <a:p>
            <a:endParaRPr lang="en-US" sz="1400" dirty="0" smtClean="0">
              <a:latin typeface="Comic Sans MS" pitchFamily="66" charset="0"/>
            </a:endParaRPr>
          </a:p>
          <a:p>
            <a:r>
              <a:rPr lang="en-US" sz="1400" dirty="0" smtClean="0">
                <a:latin typeface="Comic Sans MS" pitchFamily="66" charset="0"/>
              </a:rPr>
              <a:t>The Octopus has eight legs with </a:t>
            </a:r>
            <a:r>
              <a:rPr lang="en-US" sz="1400" b="1" dirty="0" smtClean="0">
                <a:latin typeface="Comic Sans MS" pitchFamily="66" charset="0"/>
              </a:rPr>
              <a:t>suckers</a:t>
            </a:r>
            <a:r>
              <a:rPr lang="en-US" sz="1400" dirty="0" smtClean="0">
                <a:latin typeface="Comic Sans MS" pitchFamily="66" charset="0"/>
              </a:rPr>
              <a:t> on the bottom of each of them. They use their arms to catch and choke their prey. They eat crabs, clams, snails, small fish, and sometimes even a smaller Octopus.</a:t>
            </a:r>
          </a:p>
          <a:p>
            <a:endParaRPr lang="en-US" sz="1400" dirty="0" smtClean="0">
              <a:latin typeface="Comic Sans MS" pitchFamily="66" charset="0"/>
            </a:endParaRPr>
          </a:p>
          <a:p>
            <a:r>
              <a:rPr lang="en-US" sz="1400" dirty="0" smtClean="0">
                <a:latin typeface="Comic Sans MS" pitchFamily="66" charset="0"/>
              </a:rPr>
              <a:t>Octopi have 3 hearts and their blood is blue. They can change color to blend in with their background, squirt ink to escape a </a:t>
            </a:r>
            <a:r>
              <a:rPr lang="en-US" sz="1400" b="1" dirty="0" smtClean="0">
                <a:latin typeface="Comic Sans MS" pitchFamily="66" charset="0"/>
              </a:rPr>
              <a:t>predator</a:t>
            </a:r>
            <a:r>
              <a:rPr lang="en-US" sz="1400" dirty="0" smtClean="0">
                <a:latin typeface="Comic Sans MS" pitchFamily="66" charset="0"/>
              </a:rPr>
              <a:t> or even </a:t>
            </a:r>
            <a:r>
              <a:rPr lang="en-US" sz="1400" b="1" dirty="0" smtClean="0">
                <a:latin typeface="Comic Sans MS" pitchFamily="66" charset="0"/>
              </a:rPr>
              <a:t>shed</a:t>
            </a:r>
            <a:r>
              <a:rPr lang="en-US" sz="1400" dirty="0" smtClean="0">
                <a:latin typeface="Comic Sans MS" pitchFamily="66" charset="0"/>
              </a:rPr>
              <a:t> an arm to get away from an attack. It will grow back in some time</a:t>
            </a:r>
            <a:r>
              <a:rPr lang="en-US" sz="14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 </a:t>
            </a:r>
            <a:endParaRPr lang="en-US" sz="1200" dirty="0">
              <a:latin typeface="Comic Sans MS" pitchFamily="66" charset="0"/>
            </a:endParaRPr>
          </a:p>
        </p:txBody>
      </p:sp>
      <p:sp>
        <p:nvSpPr>
          <p:cNvPr id="11" name="TextBox 10"/>
          <p:cNvSpPr txBox="1"/>
          <p:nvPr/>
        </p:nvSpPr>
        <p:spPr>
          <a:xfrm>
            <a:off x="4800600" y="838200"/>
            <a:ext cx="4114800" cy="5416868"/>
          </a:xfrm>
          <a:prstGeom prst="rect">
            <a:avLst/>
          </a:prstGeom>
          <a:noFill/>
        </p:spPr>
        <p:txBody>
          <a:bodyPr wrap="square" rtlCol="0">
            <a:spAutoFit/>
          </a:bodyPr>
          <a:lstStyle/>
          <a:p>
            <a:r>
              <a:rPr lang="en-US" sz="1400" dirty="0" smtClean="0">
                <a:latin typeface="Comic Sans MS" pitchFamily="66" charset="0"/>
              </a:rPr>
              <a:t>Shooting ink does 3 things</a:t>
            </a:r>
            <a:r>
              <a:rPr lang="en-US" sz="1400" dirty="0" smtClean="0">
                <a:latin typeface="Comic Sans MS" pitchFamily="66" charset="0"/>
              </a:rPr>
              <a:t>: 1) When threatened they swallow water and shoot it out, which pushes them away and shoots ink. This distracts the predator and makes the octopus jet away. </a:t>
            </a:r>
            <a:r>
              <a:rPr lang="en-US" sz="1400" dirty="0" smtClean="0">
                <a:latin typeface="Comic Sans MS" pitchFamily="66" charset="0"/>
              </a:rPr>
              <a:t>2</a:t>
            </a:r>
            <a:r>
              <a:rPr lang="en-US" sz="1400" dirty="0" smtClean="0">
                <a:latin typeface="Comic Sans MS" pitchFamily="66" charset="0"/>
              </a:rPr>
              <a:t>) The </a:t>
            </a:r>
            <a:r>
              <a:rPr lang="en-US" sz="1400" dirty="0" smtClean="0">
                <a:latin typeface="Comic Sans MS" pitchFamily="66" charset="0"/>
              </a:rPr>
              <a:t>ink </a:t>
            </a:r>
            <a:r>
              <a:rPr lang="en-US" sz="1400" dirty="0" smtClean="0">
                <a:latin typeface="Comic Sans MS" pitchFamily="66" charset="0"/>
              </a:rPr>
              <a:t>can </a:t>
            </a:r>
            <a:r>
              <a:rPr lang="en-US" sz="1400" dirty="0" smtClean="0">
                <a:latin typeface="Comic Sans MS" pitchFamily="66" charset="0"/>
              </a:rPr>
              <a:t>stop </a:t>
            </a:r>
            <a:r>
              <a:rPr lang="en-US" sz="1400" dirty="0" smtClean="0">
                <a:latin typeface="Comic Sans MS" pitchFamily="66" charset="0"/>
              </a:rPr>
              <a:t>with the predators sense of sight or smell. 3) The ink clouds the water, making it </a:t>
            </a:r>
            <a:r>
              <a:rPr lang="en-US" sz="1400" dirty="0" smtClean="0">
                <a:latin typeface="Comic Sans MS" pitchFamily="66" charset="0"/>
              </a:rPr>
              <a:t>hard for </a:t>
            </a:r>
            <a:r>
              <a:rPr lang="en-US" sz="1400" dirty="0" smtClean="0">
                <a:latin typeface="Comic Sans MS" pitchFamily="66" charset="0"/>
              </a:rPr>
              <a:t>the predator to find the octopus. Their ink may be </a:t>
            </a:r>
            <a:r>
              <a:rPr lang="en-US" sz="1400" dirty="0" smtClean="0">
                <a:latin typeface="Comic Sans MS" pitchFamily="66" charset="0"/>
              </a:rPr>
              <a:t>black</a:t>
            </a:r>
            <a:r>
              <a:rPr lang="en-US" sz="1400" dirty="0" smtClean="0">
                <a:latin typeface="Comic Sans MS" pitchFamily="66" charset="0"/>
              </a:rPr>
              <a:t>, red or brown.</a:t>
            </a:r>
          </a:p>
          <a:p>
            <a:endParaRPr lang="en-US" sz="1400" dirty="0" smtClean="0">
              <a:latin typeface="Comic Sans MS" pitchFamily="66" charset="0"/>
            </a:endParaRPr>
          </a:p>
          <a:p>
            <a:r>
              <a:rPr lang="en-US" sz="1400" dirty="0" smtClean="0">
                <a:latin typeface="Comic Sans MS" pitchFamily="66" charset="0"/>
              </a:rPr>
              <a:t>An octopus has </a:t>
            </a:r>
            <a:r>
              <a:rPr lang="en-US" sz="1400" b="1" dirty="0" smtClean="0">
                <a:latin typeface="Comic Sans MS" pitchFamily="66" charset="0"/>
              </a:rPr>
              <a:t>horizontal</a:t>
            </a:r>
            <a:r>
              <a:rPr lang="en-US" sz="1400" dirty="0" smtClean="0">
                <a:latin typeface="Comic Sans MS" pitchFamily="66" charset="0"/>
              </a:rPr>
              <a:t> pupils. Even stranger, when they go upside down their eyes stay in the same position. So they never see anything upside down.</a:t>
            </a:r>
          </a:p>
          <a:p>
            <a:endParaRPr lang="en-US" sz="1400" dirty="0" smtClean="0">
              <a:latin typeface="Comic Sans MS" pitchFamily="66" charset="0"/>
            </a:endParaRPr>
          </a:p>
          <a:p>
            <a:r>
              <a:rPr lang="en-US" sz="1400" dirty="0" smtClean="0">
                <a:latin typeface="Comic Sans MS" pitchFamily="66" charset="0"/>
              </a:rPr>
              <a:t>They are good at </a:t>
            </a:r>
            <a:r>
              <a:rPr lang="en-US" sz="1400" b="1" dirty="0" smtClean="0">
                <a:latin typeface="Comic Sans MS" pitchFamily="66" charset="0"/>
              </a:rPr>
              <a:t>adapting</a:t>
            </a:r>
            <a:r>
              <a:rPr lang="en-US" sz="1400" dirty="0" smtClean="0">
                <a:latin typeface="Comic Sans MS" pitchFamily="66" charset="0"/>
              </a:rPr>
              <a:t>. They </a:t>
            </a:r>
            <a:r>
              <a:rPr lang="en-US" sz="1400" dirty="0" smtClean="0">
                <a:latin typeface="Comic Sans MS" pitchFamily="66" charset="0"/>
              </a:rPr>
              <a:t>can be taught to unscrew a lid or remove a plug to get a prey from a container</a:t>
            </a:r>
            <a:r>
              <a:rPr lang="en-US" sz="1400" dirty="0" smtClean="0">
                <a:latin typeface="Comic Sans MS" pitchFamily="66" charset="0"/>
              </a:rPr>
              <a:t>!</a:t>
            </a:r>
          </a:p>
          <a:p>
            <a:endParaRPr lang="en-US" sz="1400" dirty="0" smtClean="0">
              <a:latin typeface="Comic Sans MS" pitchFamily="66" charset="0"/>
            </a:endParaRPr>
          </a:p>
          <a:p>
            <a:r>
              <a:rPr lang="en-US" sz="1400" dirty="0" smtClean="0">
                <a:latin typeface="Comic Sans MS" pitchFamily="66" charset="0"/>
              </a:rPr>
              <a:t>Octopi like to </a:t>
            </a:r>
            <a:r>
              <a:rPr lang="en-US" sz="1400" dirty="0" smtClean="0">
                <a:latin typeface="Comic Sans MS" pitchFamily="66" charset="0"/>
              </a:rPr>
              <a:t>collect shells and other objects </a:t>
            </a:r>
            <a:r>
              <a:rPr lang="en-US" sz="1400" dirty="0" smtClean="0">
                <a:latin typeface="Comic Sans MS" pitchFamily="66" charset="0"/>
              </a:rPr>
              <a:t>so they can build </a:t>
            </a:r>
            <a:r>
              <a:rPr lang="en-US" sz="1400" dirty="0" smtClean="0">
                <a:latin typeface="Comic Sans MS" pitchFamily="66" charset="0"/>
              </a:rPr>
              <a:t>a “home” or “garden” around where they live. Some other types of </a:t>
            </a:r>
            <a:r>
              <a:rPr lang="en-US" sz="1400" dirty="0" smtClean="0">
                <a:latin typeface="Comic Sans MS" pitchFamily="66" charset="0"/>
              </a:rPr>
              <a:t>octopi </a:t>
            </a:r>
            <a:r>
              <a:rPr lang="en-US" sz="1400" dirty="0" smtClean="0">
                <a:latin typeface="Comic Sans MS" pitchFamily="66" charset="0"/>
              </a:rPr>
              <a:t>carry shells for protection</a:t>
            </a:r>
            <a:r>
              <a:rPr lang="en-US" sz="1400" dirty="0" smtClean="0">
                <a:latin typeface="Comic Sans MS" pitchFamily="66" charset="0"/>
              </a:rPr>
              <a:t>.</a:t>
            </a:r>
          </a:p>
          <a:p>
            <a:endParaRPr lang="en-US" sz="1200" dirty="0" smtClean="0">
              <a:latin typeface="Comic Sans MS" pitchFamily="66" charset="0"/>
            </a:endParaRPr>
          </a:p>
          <a:p>
            <a:endParaRPr lang="en-US" sz="1200" dirty="0">
              <a:latin typeface="Comic Sans MS" pitchFamily="66" charset="0"/>
            </a:endParaRPr>
          </a:p>
        </p:txBody>
      </p:sp>
      <p:sp>
        <p:nvSpPr>
          <p:cNvPr id="12" name="Rectangle 11"/>
          <p:cNvSpPr/>
          <p:nvPr/>
        </p:nvSpPr>
        <p:spPr>
          <a:xfrm>
            <a:off x="6019800" y="228600"/>
            <a:ext cx="209544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Octopus</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925306"/>
            <a:ext cx="533400" cy="932694"/>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octopus.jpg"/>
          <p:cNvPicPr>
            <a:picLocks noChangeAspect="1"/>
          </p:cNvPicPr>
          <p:nvPr/>
        </p:nvPicPr>
        <p:blipFill>
          <a:blip r:embed="rId5" cstate="print"/>
          <a:stretch>
            <a:fillRect/>
          </a:stretch>
        </p:blipFill>
        <p:spPr>
          <a:xfrm>
            <a:off x="1219200" y="5878647"/>
            <a:ext cx="1474470" cy="979353"/>
          </a:xfrm>
          <a:prstGeom prst="rect">
            <a:avLst/>
          </a:prstGeom>
        </p:spPr>
      </p:pic>
      <p:pic>
        <p:nvPicPr>
          <p:cNvPr id="29" name="Picture 28" descr="octopus.png"/>
          <p:cNvPicPr>
            <a:picLocks noChangeAspect="1"/>
          </p:cNvPicPr>
          <p:nvPr/>
        </p:nvPicPr>
        <p:blipFill>
          <a:blip r:embed="rId6" cstate="print"/>
          <a:stretch>
            <a:fillRect/>
          </a:stretch>
        </p:blipFill>
        <p:spPr>
          <a:xfrm>
            <a:off x="152400" y="152400"/>
            <a:ext cx="960724" cy="587990"/>
          </a:xfrm>
          <a:prstGeom prst="rect">
            <a:avLst/>
          </a:prstGeom>
        </p:spPr>
      </p:pic>
      <p:pic>
        <p:nvPicPr>
          <p:cNvPr id="30" name="Picture 29" descr="octopus.png"/>
          <p:cNvPicPr>
            <a:picLocks noChangeAspect="1"/>
          </p:cNvPicPr>
          <p:nvPr/>
        </p:nvPicPr>
        <p:blipFill>
          <a:blip r:embed="rId6" cstate="print"/>
          <a:stretch>
            <a:fillRect/>
          </a:stretch>
        </p:blipFill>
        <p:spPr>
          <a:xfrm>
            <a:off x="5029200" y="152400"/>
            <a:ext cx="960724" cy="58799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09544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Octopus</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838200"/>
            <a:ext cx="4495800" cy="4893647"/>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The Octopus </a:t>
            </a:r>
            <a:r>
              <a:rPr lang="en-US" sz="1600" dirty="0" smtClean="0">
                <a:latin typeface="Comic Sans MS" pitchFamily="66" charset="0"/>
              </a:rPr>
              <a:t>does not have bones.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Octopi </a:t>
            </a:r>
            <a:r>
              <a:rPr lang="en-US" sz="1600" dirty="0" smtClean="0">
                <a:latin typeface="Comic Sans MS" pitchFamily="66" charset="0"/>
              </a:rPr>
              <a:t>live on the bottom of the </a:t>
            </a:r>
            <a:r>
              <a:rPr lang="en-US" sz="1600" dirty="0" smtClean="0">
                <a:latin typeface="Comic Sans MS" pitchFamily="66" charset="0"/>
              </a:rPr>
              <a:t>ocean in the dark.</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Sharks</a:t>
            </a:r>
            <a:r>
              <a:rPr lang="en-US" sz="1600" dirty="0" smtClean="0">
                <a:latin typeface="Comic Sans MS" pitchFamily="66" charset="0"/>
              </a:rPr>
              <a:t>, dolphins, and eels like to eat Octopi.</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Octopi are about 4 feet long.</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 Octopus has eight legs with </a:t>
            </a:r>
            <a:r>
              <a:rPr lang="en-US" sz="1600" b="1" dirty="0" smtClean="0">
                <a:latin typeface="Comic Sans MS" pitchFamily="66" charset="0"/>
              </a:rPr>
              <a:t>suckers</a:t>
            </a:r>
            <a:r>
              <a:rPr lang="en-US" sz="1600" dirty="0" smtClean="0">
                <a:latin typeface="Comic Sans MS" pitchFamily="66" charset="0"/>
              </a:rPr>
              <a:t> on the bottom of each of them.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use their arms to catch </a:t>
            </a:r>
            <a:r>
              <a:rPr lang="en-US" sz="1600" dirty="0" smtClean="0">
                <a:latin typeface="Comic Sans MS" pitchFamily="66" charset="0"/>
              </a:rPr>
              <a:t>their </a:t>
            </a:r>
            <a:r>
              <a:rPr lang="en-US" sz="1600" dirty="0" smtClean="0">
                <a:latin typeface="Comic Sans MS" pitchFamily="66" charset="0"/>
              </a:rPr>
              <a:t>prey. </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eat crabs, clams, snails, small fish, and sometimes even a smaller Octopus.</a:t>
            </a:r>
          </a:p>
          <a:p>
            <a:pPr>
              <a:buFont typeface="Courier New" pitchFamily="49" charset="0"/>
              <a:buChar char="o"/>
            </a:pPr>
            <a:endParaRPr lang="en-US" sz="1600" dirty="0" smtClean="0">
              <a:latin typeface="Comic Sans MS" pitchFamily="66" charset="0"/>
            </a:endParaRPr>
          </a:p>
          <a:p>
            <a:endParaRPr lang="en-US" sz="1200" dirty="0" smtClean="0">
              <a:latin typeface="Comic Sans MS" pitchFamily="66" charset="0"/>
            </a:endParaRPr>
          </a:p>
          <a:p>
            <a:r>
              <a:rPr lang="en-US" sz="1200" dirty="0" smtClean="0">
                <a:latin typeface="Comic Sans MS" pitchFamily="66" charset="0"/>
              </a:rPr>
              <a:t> </a:t>
            </a:r>
            <a:endParaRPr lang="en-US" sz="1200" dirty="0">
              <a:latin typeface="Comic Sans MS" pitchFamily="66" charset="0"/>
            </a:endParaRPr>
          </a:p>
        </p:txBody>
      </p:sp>
      <p:sp>
        <p:nvSpPr>
          <p:cNvPr id="11" name="TextBox 10"/>
          <p:cNvSpPr txBox="1"/>
          <p:nvPr/>
        </p:nvSpPr>
        <p:spPr>
          <a:xfrm>
            <a:off x="4800600" y="838200"/>
            <a:ext cx="4114800" cy="5139869"/>
          </a:xfrm>
          <a:prstGeom prst="rect">
            <a:avLst/>
          </a:prstGeom>
          <a:noFill/>
        </p:spPr>
        <p:txBody>
          <a:bodyPr wrap="square" rtlCol="0">
            <a:spAutoFit/>
          </a:bodyPr>
          <a:lstStyle/>
          <a:p>
            <a:pPr>
              <a:buFont typeface="Courier New" pitchFamily="49" charset="0"/>
              <a:buChar char="o"/>
            </a:pPr>
            <a:r>
              <a:rPr lang="en-US" sz="1600" dirty="0" smtClean="0">
                <a:latin typeface="Comic Sans MS" pitchFamily="66" charset="0"/>
              </a:rPr>
              <a:t>Octopi have 3 hearts and their blood is blue. </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a:t>
            </a:r>
            <a:r>
              <a:rPr lang="en-US" sz="1600" dirty="0" smtClean="0">
                <a:latin typeface="Comic Sans MS" pitchFamily="66" charset="0"/>
              </a:rPr>
              <a:t>can change color</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squirt ink</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Their arm can come off if in harm. It will grow back</a:t>
            </a:r>
            <a:r>
              <a:rPr lang="en-US" sz="1600" dirty="0" smtClean="0">
                <a:latin typeface="Comic Sans MS" pitchFamily="66" charset="0"/>
              </a:rPr>
              <a:t>.</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Their </a:t>
            </a:r>
            <a:r>
              <a:rPr lang="en-US" sz="1600" dirty="0" smtClean="0">
                <a:latin typeface="Comic Sans MS" pitchFamily="66" charset="0"/>
              </a:rPr>
              <a:t>ink may be </a:t>
            </a:r>
            <a:r>
              <a:rPr lang="en-US" sz="1600" dirty="0" smtClean="0">
                <a:latin typeface="Comic Sans MS" pitchFamily="66" charset="0"/>
              </a:rPr>
              <a:t>black</a:t>
            </a:r>
            <a:r>
              <a:rPr lang="en-US" sz="1600" dirty="0" smtClean="0">
                <a:latin typeface="Comic Sans MS" pitchFamily="66" charset="0"/>
              </a:rPr>
              <a:t>, red or brown.</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Their eyes can turn around so they cannot see upside down.</a:t>
            </a:r>
            <a:endParaRPr lang="en-US" sz="1600" dirty="0" smtClean="0">
              <a:latin typeface="Comic Sans MS" pitchFamily="66" charset="0"/>
            </a:endParaRP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can open or pull things with their arms.</a:t>
            </a:r>
          </a:p>
          <a:p>
            <a:pPr>
              <a:buFont typeface="Courier New" pitchFamily="49" charset="0"/>
              <a:buChar char="o"/>
            </a:pPr>
            <a:endParaRPr lang="en-US" sz="1600" dirty="0" smtClean="0">
              <a:latin typeface="Comic Sans MS" pitchFamily="66" charset="0"/>
            </a:endParaRPr>
          </a:p>
          <a:p>
            <a:pPr>
              <a:buFont typeface="Courier New" pitchFamily="49" charset="0"/>
              <a:buChar char="o"/>
            </a:pPr>
            <a:r>
              <a:rPr lang="en-US" sz="1600" dirty="0" smtClean="0">
                <a:latin typeface="Comic Sans MS" pitchFamily="66" charset="0"/>
              </a:rPr>
              <a:t>They carry shells to protect them.</a:t>
            </a:r>
          </a:p>
          <a:p>
            <a:endParaRPr lang="en-US" sz="1200" dirty="0" smtClean="0">
              <a:latin typeface="Comic Sans MS" pitchFamily="66" charset="0"/>
            </a:endParaRPr>
          </a:p>
          <a:p>
            <a:endParaRPr lang="en-US" sz="1200" dirty="0">
              <a:latin typeface="Comic Sans MS" pitchFamily="66" charset="0"/>
            </a:endParaRPr>
          </a:p>
        </p:txBody>
      </p:sp>
      <p:sp>
        <p:nvSpPr>
          <p:cNvPr id="12" name="Rectangle 11"/>
          <p:cNvSpPr/>
          <p:nvPr/>
        </p:nvSpPr>
        <p:spPr>
          <a:xfrm>
            <a:off x="6019800" y="228600"/>
            <a:ext cx="2095445"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Octopus</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925306"/>
            <a:ext cx="533400" cy="932694"/>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octopus.jpg"/>
          <p:cNvPicPr>
            <a:picLocks noChangeAspect="1"/>
          </p:cNvPicPr>
          <p:nvPr/>
        </p:nvPicPr>
        <p:blipFill>
          <a:blip r:embed="rId5" cstate="print"/>
          <a:stretch>
            <a:fillRect/>
          </a:stretch>
        </p:blipFill>
        <p:spPr>
          <a:xfrm>
            <a:off x="1219200" y="5878647"/>
            <a:ext cx="1474470" cy="979353"/>
          </a:xfrm>
          <a:prstGeom prst="rect">
            <a:avLst/>
          </a:prstGeom>
        </p:spPr>
      </p:pic>
      <p:pic>
        <p:nvPicPr>
          <p:cNvPr id="29" name="Picture 28" descr="octopus.png"/>
          <p:cNvPicPr>
            <a:picLocks noChangeAspect="1"/>
          </p:cNvPicPr>
          <p:nvPr/>
        </p:nvPicPr>
        <p:blipFill>
          <a:blip r:embed="rId6" cstate="print"/>
          <a:stretch>
            <a:fillRect/>
          </a:stretch>
        </p:blipFill>
        <p:spPr>
          <a:xfrm>
            <a:off x="152400" y="152400"/>
            <a:ext cx="960724" cy="587990"/>
          </a:xfrm>
          <a:prstGeom prst="rect">
            <a:avLst/>
          </a:prstGeom>
        </p:spPr>
      </p:pic>
      <p:pic>
        <p:nvPicPr>
          <p:cNvPr id="30" name="Picture 29" descr="octopus.png"/>
          <p:cNvPicPr>
            <a:picLocks noChangeAspect="1"/>
          </p:cNvPicPr>
          <p:nvPr/>
        </p:nvPicPr>
        <p:blipFill>
          <a:blip r:embed="rId6" cstate="print"/>
          <a:stretch>
            <a:fillRect/>
          </a:stretch>
        </p:blipFill>
        <p:spPr>
          <a:xfrm>
            <a:off x="5029200" y="152400"/>
            <a:ext cx="960724" cy="58799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unDraw_dot_com_Coloring_Book_Octopus.png"/>
          <p:cNvPicPr>
            <a:picLocks noChangeAspect="1"/>
          </p:cNvPicPr>
          <p:nvPr/>
        </p:nvPicPr>
        <p:blipFill>
          <a:blip r:embed="rId2" cstate="print"/>
          <a:stretch>
            <a:fillRect/>
          </a:stretch>
        </p:blipFill>
        <p:spPr>
          <a:xfrm>
            <a:off x="533400" y="2133600"/>
            <a:ext cx="6934200" cy="3689572"/>
          </a:xfrm>
          <a:prstGeom prst="rect">
            <a:avLst/>
          </a:prstGeom>
        </p:spPr>
      </p:pic>
      <p:sp>
        <p:nvSpPr>
          <p:cNvPr id="4" name="TextBox 3"/>
          <p:cNvSpPr txBox="1"/>
          <p:nvPr/>
        </p:nvSpPr>
        <p:spPr>
          <a:xfrm>
            <a:off x="1219200" y="228600"/>
            <a:ext cx="5931432" cy="923330"/>
          </a:xfrm>
          <a:prstGeom prst="rect">
            <a:avLst/>
          </a:prstGeom>
          <a:noFill/>
        </p:spPr>
        <p:txBody>
          <a:bodyPr wrap="none" rtlCol="0">
            <a:spAutoFit/>
          </a:bodyPr>
          <a:lstStyle/>
          <a:p>
            <a:r>
              <a:rPr lang="en-US" sz="5400" u="sng" dirty="0" smtClean="0">
                <a:latin typeface="Boyz R Gross Shadow NF" pitchFamily="18" charset="0"/>
              </a:rPr>
              <a:t>Diagram of the </a:t>
            </a:r>
            <a:r>
              <a:rPr lang="en-US" sz="5400" u="sng" dirty="0" smtClean="0">
                <a:latin typeface="Boyz R Gross Shadow NF" pitchFamily="18" charset="0"/>
              </a:rPr>
              <a:t>Octopus:</a:t>
            </a:r>
            <a:endParaRPr lang="en-US" sz="5400" u="sng" dirty="0">
              <a:latin typeface="Boyz R Gross Shadow NF" pitchFamily="18" charset="0"/>
            </a:endParaRPr>
          </a:p>
        </p:txBody>
      </p:sp>
      <p:sp>
        <p:nvSpPr>
          <p:cNvPr id="7" name="Rounded Rectangle 6"/>
          <p:cNvSpPr/>
          <p:nvPr/>
        </p:nvSpPr>
        <p:spPr>
          <a:xfrm>
            <a:off x="228600" y="5867400"/>
            <a:ext cx="24384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228600" y="1981200"/>
            <a:ext cx="1828800" cy="6858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7391400" y="838200"/>
            <a:ext cx="1752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4648200" y="5867400"/>
            <a:ext cx="15240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7239000" y="2743200"/>
            <a:ext cx="14478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2667000" y="1219200"/>
            <a:ext cx="1371600" cy="762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5" name="Straight Arrow Connector 14"/>
          <p:cNvCxnSpPr/>
          <p:nvPr/>
        </p:nvCxnSpPr>
        <p:spPr>
          <a:xfrm>
            <a:off x="1143000" y="2667000"/>
            <a:ext cx="609600" cy="990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0"/>
          </p:cNvCxnSpPr>
          <p:nvPr/>
        </p:nvCxnSpPr>
        <p:spPr>
          <a:xfrm flipH="1" flipV="1">
            <a:off x="762000" y="5029200"/>
            <a:ext cx="685800" cy="838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52800" y="1981200"/>
            <a:ext cx="1752600" cy="3048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324600" y="1295400"/>
            <a:ext cx="1066800" cy="9906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562600" y="2743200"/>
            <a:ext cx="1676400" cy="381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3962400" y="4648200"/>
            <a:ext cx="1905000" cy="12192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152400"/>
            <a:ext cx="1725152" cy="923330"/>
          </a:xfrm>
          <a:prstGeom prst="rect">
            <a:avLst/>
          </a:prstGeom>
        </p:spPr>
        <p:txBody>
          <a:bodyPr wrap="none">
            <a:spAutoFit/>
          </a:bodyPr>
          <a:lstStyle/>
          <a:p>
            <a:r>
              <a:rPr lang="en-US" sz="5400" u="sng" dirty="0" smtClean="0">
                <a:latin typeface="Boyz R Gross Shadow NF" pitchFamily="18" charset="0"/>
              </a:rPr>
              <a:t>Octopi</a:t>
            </a:r>
            <a:endParaRPr lang="en-US" sz="5400" u="sng" dirty="0">
              <a:latin typeface="Boyz R Gross Shadow NF" pitchFamily="18" charset="0"/>
            </a:endParaRPr>
          </a:p>
        </p:txBody>
      </p:sp>
      <p:sp>
        <p:nvSpPr>
          <p:cNvPr id="6" name="Rectangle 5"/>
          <p:cNvSpPr/>
          <p:nvPr/>
        </p:nvSpPr>
        <p:spPr>
          <a:xfrm>
            <a:off x="381000" y="1447800"/>
            <a:ext cx="1165704" cy="923330"/>
          </a:xfrm>
          <a:prstGeom prst="rect">
            <a:avLst/>
          </a:prstGeom>
        </p:spPr>
        <p:txBody>
          <a:bodyPr wrap="none">
            <a:spAutoFit/>
          </a:bodyPr>
          <a:lstStyle/>
          <a:p>
            <a:r>
              <a:rPr lang="en-US" sz="5400" b="1" u="sng" dirty="0" smtClean="0">
                <a:latin typeface="Boyz R Gross Shadow NF" pitchFamily="18" charset="0"/>
              </a:rPr>
              <a:t>Can</a:t>
            </a:r>
            <a:r>
              <a:rPr lang="en-US" sz="3600" b="1" u="sng" dirty="0" smtClean="0">
                <a:latin typeface="the bubble letters" pitchFamily="2" charset="0"/>
              </a:rPr>
              <a:t> </a:t>
            </a:r>
          </a:p>
        </p:txBody>
      </p:sp>
      <p:sp>
        <p:nvSpPr>
          <p:cNvPr id="7" name="Rectangle 6"/>
          <p:cNvSpPr/>
          <p:nvPr/>
        </p:nvSpPr>
        <p:spPr>
          <a:xfrm>
            <a:off x="3886200" y="1600200"/>
            <a:ext cx="1175450" cy="923330"/>
          </a:xfrm>
          <a:prstGeom prst="rect">
            <a:avLst/>
          </a:prstGeom>
        </p:spPr>
        <p:txBody>
          <a:bodyPr wrap="none">
            <a:spAutoFit/>
          </a:bodyPr>
          <a:lstStyle/>
          <a:p>
            <a:r>
              <a:rPr lang="en-US" sz="5400" b="1" u="sng" dirty="0" smtClean="0">
                <a:latin typeface="Boyz R Gross Shadow NF" pitchFamily="18" charset="0"/>
              </a:rPr>
              <a:t>have</a:t>
            </a:r>
            <a:endParaRPr lang="en-US" sz="5400" dirty="0">
              <a:latin typeface="Boyz R Gross Shadow NF" pitchFamily="18" charset="0"/>
            </a:endParaRPr>
          </a:p>
        </p:txBody>
      </p:sp>
      <p:sp>
        <p:nvSpPr>
          <p:cNvPr id="8" name="Rectangle 7"/>
          <p:cNvSpPr/>
          <p:nvPr/>
        </p:nvSpPr>
        <p:spPr>
          <a:xfrm>
            <a:off x="7315200" y="1600200"/>
            <a:ext cx="934871" cy="923330"/>
          </a:xfrm>
          <a:prstGeom prst="rect">
            <a:avLst/>
          </a:prstGeom>
        </p:spPr>
        <p:txBody>
          <a:bodyPr wrap="none">
            <a:spAutoFit/>
          </a:bodyPr>
          <a:lstStyle/>
          <a:p>
            <a:r>
              <a:rPr lang="en-US" sz="5400" b="1" u="sng" dirty="0" smtClean="0">
                <a:latin typeface="Boyz R Gross Shadow NF" pitchFamily="18" charset="0"/>
              </a:rPr>
              <a:t>are</a:t>
            </a:r>
            <a:endParaRPr lang="en-US" sz="5400" dirty="0">
              <a:latin typeface="Boyz R Gross Shadow NF" pitchFamily="18" charset="0"/>
            </a:endParaRPr>
          </a:p>
        </p:txBody>
      </p:sp>
      <p:cxnSp>
        <p:nvCxnSpPr>
          <p:cNvPr id="10" name="Straight Connector 9"/>
          <p:cNvCxnSpPr/>
          <p:nvPr/>
        </p:nvCxnSpPr>
        <p:spPr>
          <a:xfrm>
            <a:off x="990600" y="1371600"/>
            <a:ext cx="6781800" cy="76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72400" y="14478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19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90600" y="1371600"/>
            <a:ext cx="0" cy="3048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19600" y="762000"/>
            <a:ext cx="0"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1" name="TextBox 20"/>
          <p:cNvSpPr txBox="1"/>
          <p:nvPr/>
        </p:nvSpPr>
        <p:spPr>
          <a:xfrm>
            <a:off x="3200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2" name="TextBox 21"/>
          <p:cNvSpPr txBox="1"/>
          <p:nvPr/>
        </p:nvSpPr>
        <p:spPr>
          <a:xfrm>
            <a:off x="6248400" y="2667000"/>
            <a:ext cx="2743200" cy="3970318"/>
          </a:xfrm>
          <a:prstGeom prst="rect">
            <a:avLst/>
          </a:prstGeom>
          <a:noFill/>
        </p:spPr>
        <p:txBody>
          <a:bodyPr wrap="square" rtlCol="0">
            <a:spAutoFit/>
          </a:bodyPr>
          <a:lstStyle/>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smtClean="0">
              <a:latin typeface="Comic Sans MS" pitchFamily="66" charset="0"/>
            </a:endParaRPr>
          </a:p>
          <a:p>
            <a:pPr algn="ctr"/>
            <a:r>
              <a:rPr lang="en-US" b="1" dirty="0" smtClean="0">
                <a:latin typeface="Comic Sans MS" pitchFamily="66" charset="0"/>
              </a:rPr>
              <a:t>_________________</a:t>
            </a:r>
          </a:p>
          <a:p>
            <a:pPr algn="ctr"/>
            <a:endParaRPr lang="en-US" b="1" dirty="0">
              <a:latin typeface="Comic Sans MS" pitchFamily="66" charset="0"/>
            </a:endParaRPr>
          </a:p>
        </p:txBody>
      </p:sp>
      <p:sp>
        <p:nvSpPr>
          <p:cNvPr id="27" name="Rounded Rectangle 26"/>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 y="381000"/>
            <a:ext cx="8534400" cy="6096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895600" y="2057400"/>
            <a:ext cx="3124200" cy="22098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dirty="0" smtClean="0">
                <a:latin typeface="Boyz R Gross Shadow NF" pitchFamily="18" charset="0"/>
              </a:rPr>
              <a:t>Octopi</a:t>
            </a:r>
            <a:endParaRPr lang="en-US" sz="6600" dirty="0">
              <a:latin typeface="Boyz R Gross Shadow NF" pitchFamily="18" charset="0"/>
            </a:endParaRPr>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ctopus.png"/>
          <p:cNvPicPr>
            <a:picLocks noChangeAspect="1"/>
          </p:cNvPicPr>
          <p:nvPr/>
        </p:nvPicPr>
        <p:blipFill>
          <a:blip r:embed="rId2" cstate="print"/>
          <a:stretch>
            <a:fillRect/>
          </a:stretch>
        </p:blipFill>
        <p:spPr>
          <a:xfrm>
            <a:off x="0" y="5225721"/>
            <a:ext cx="2667000" cy="16322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5826403" cy="923330"/>
          </a:xfrm>
          <a:prstGeom prst="rect">
            <a:avLst/>
          </a:prstGeom>
        </p:spPr>
        <p:txBody>
          <a:bodyPr wrap="none">
            <a:spAutoFit/>
          </a:bodyPr>
          <a:lstStyle/>
          <a:p>
            <a:r>
              <a:rPr lang="en-US" sz="5400" u="sng" dirty="0" smtClean="0">
                <a:latin typeface="Boyz R Gross Shadow NF" pitchFamily="18" charset="0"/>
              </a:rPr>
              <a:t>Life Cycle of the Shark:</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28600"/>
            <a:ext cx="6297814" cy="923330"/>
          </a:xfrm>
          <a:prstGeom prst="rect">
            <a:avLst/>
          </a:prstGeom>
        </p:spPr>
        <p:txBody>
          <a:bodyPr wrap="none">
            <a:spAutoFit/>
          </a:bodyPr>
          <a:lstStyle/>
          <a:p>
            <a:r>
              <a:rPr lang="en-US" sz="5400" u="sng" dirty="0" smtClean="0">
                <a:latin typeface="Boyz R Gross Shadow NF" pitchFamily="18" charset="0"/>
              </a:rPr>
              <a:t>Life Cycle of the </a:t>
            </a:r>
            <a:r>
              <a:rPr lang="en-US" sz="5400" u="sng" dirty="0" smtClean="0">
                <a:latin typeface="Boyz R Gross Shadow NF" pitchFamily="18" charset="0"/>
              </a:rPr>
              <a:t>Octopus:</a:t>
            </a:r>
            <a:endParaRPr lang="en-US" sz="5400" u="sng" dirty="0">
              <a:latin typeface="Boyz R Gross Shadow NF" pitchFamily="18" charset="0"/>
            </a:endParaRPr>
          </a:p>
        </p:txBody>
      </p:sp>
      <p:sp>
        <p:nvSpPr>
          <p:cNvPr id="6" name="Rounded Rectangle 5"/>
          <p:cNvSpPr/>
          <p:nvPr/>
        </p:nvSpPr>
        <p:spPr>
          <a:xfrm>
            <a:off x="3581400" y="914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62484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85800" y="28194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3581400" y="4876800"/>
            <a:ext cx="1828800" cy="15240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8" name="Straight Arrow Connector 17"/>
          <p:cNvCxnSpPr>
            <a:stCxn id="6" idx="3"/>
            <a:endCxn id="7" idx="0"/>
          </p:cNvCxnSpPr>
          <p:nvPr/>
        </p:nvCxnSpPr>
        <p:spPr>
          <a:xfrm>
            <a:off x="5410200" y="1676400"/>
            <a:ext cx="17526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11" idx="3"/>
          </p:cNvCxnSpPr>
          <p:nvPr/>
        </p:nvCxnSpPr>
        <p:spPr>
          <a:xfrm flipH="1">
            <a:off x="5410200" y="4343400"/>
            <a:ext cx="17526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1"/>
            <a:endCxn id="10" idx="2"/>
          </p:cNvCxnSpPr>
          <p:nvPr/>
        </p:nvCxnSpPr>
        <p:spPr>
          <a:xfrm flipH="1" flipV="1">
            <a:off x="1600200" y="4343400"/>
            <a:ext cx="1981200" cy="12954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0"/>
            <a:endCxn id="6" idx="1"/>
          </p:cNvCxnSpPr>
          <p:nvPr/>
        </p:nvCxnSpPr>
        <p:spPr>
          <a:xfrm flipV="1">
            <a:off x="1600200" y="1676400"/>
            <a:ext cx="1981200" cy="1143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00400" y="289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3200" y="50292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00400" y="67056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105400"/>
            <a:ext cx="2590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oy.jpg"/>
          <p:cNvPicPr>
            <a:picLocks noChangeAspect="1"/>
          </p:cNvPicPr>
          <p:nvPr/>
        </p:nvPicPr>
        <p:blipFill>
          <a:blip r:embed="rId2" cstate="print"/>
          <a:stretch>
            <a:fillRect/>
          </a:stretch>
        </p:blipFill>
        <p:spPr>
          <a:xfrm>
            <a:off x="4495800" y="4191000"/>
            <a:ext cx="2217992" cy="2667000"/>
          </a:xfrm>
          <a:prstGeom prst="rect">
            <a:avLst/>
          </a:prstGeom>
        </p:spPr>
      </p:pic>
      <p:pic>
        <p:nvPicPr>
          <p:cNvPr id="19" name="Picture 18" descr="girl.jpg"/>
          <p:cNvPicPr>
            <a:picLocks noChangeAspect="1"/>
          </p:cNvPicPr>
          <p:nvPr/>
        </p:nvPicPr>
        <p:blipFill>
          <a:blip r:embed="rId3" cstate="print"/>
          <a:stretch>
            <a:fillRect/>
          </a:stretch>
        </p:blipFill>
        <p:spPr>
          <a:xfrm>
            <a:off x="228599" y="4343400"/>
            <a:ext cx="2201459" cy="2362200"/>
          </a:xfrm>
          <a:prstGeom prst="rect">
            <a:avLst/>
          </a:prstGeom>
        </p:spPr>
      </p:pic>
      <p:sp>
        <p:nvSpPr>
          <p:cNvPr id="8" name="6-Point Star 7"/>
          <p:cNvSpPr/>
          <p:nvPr/>
        </p:nvSpPr>
        <p:spPr>
          <a:xfrm>
            <a:off x="5715000" y="2514600"/>
            <a:ext cx="2819400" cy="3352800"/>
          </a:xfrm>
          <a:prstGeom prst="star6">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hord 9"/>
          <p:cNvSpPr/>
          <p:nvPr/>
        </p:nvSpPr>
        <p:spPr>
          <a:xfrm rot="20698407">
            <a:off x="228600" y="1219200"/>
            <a:ext cx="3657600" cy="3200400"/>
          </a:xfrm>
          <a:prstGeom prst="chor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Isosceles Triangle 10"/>
          <p:cNvSpPr/>
          <p:nvPr/>
        </p:nvSpPr>
        <p:spPr>
          <a:xfrm rot="9874166">
            <a:off x="3065312" y="1153177"/>
            <a:ext cx="2667000" cy="2209800"/>
          </a:xfrm>
          <a:prstGeom prst="triangl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rot="2385273">
            <a:off x="6151828" y="395138"/>
            <a:ext cx="2667000" cy="1981200"/>
          </a:xfrm>
          <a:prstGeom prst="ellipse">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rot="20686717">
            <a:off x="3529947" y="1161769"/>
            <a:ext cx="1353256" cy="369332"/>
          </a:xfrm>
          <a:prstGeom prst="rect">
            <a:avLst/>
          </a:prstGeom>
          <a:noFill/>
        </p:spPr>
        <p:txBody>
          <a:bodyPr wrap="none" rtlCol="0">
            <a:spAutoFit/>
          </a:bodyPr>
          <a:lstStyle/>
          <a:p>
            <a:r>
              <a:rPr lang="en-US" b="1" dirty="0" smtClean="0">
                <a:latin typeface="Comic Sans MS" pitchFamily="66" charset="0"/>
              </a:rPr>
              <a:t>Life Span:</a:t>
            </a:r>
            <a:endParaRPr lang="en-US" b="1" dirty="0">
              <a:latin typeface="Comic Sans MS" pitchFamily="66" charset="0"/>
            </a:endParaRPr>
          </a:p>
        </p:txBody>
      </p:sp>
      <p:sp>
        <p:nvSpPr>
          <p:cNvPr id="14" name="Rectangle 13"/>
          <p:cNvSpPr/>
          <p:nvPr/>
        </p:nvSpPr>
        <p:spPr>
          <a:xfrm rot="2049039">
            <a:off x="7320849" y="592055"/>
            <a:ext cx="1136850" cy="369332"/>
          </a:xfrm>
          <a:prstGeom prst="rect">
            <a:avLst/>
          </a:prstGeom>
        </p:spPr>
        <p:txBody>
          <a:bodyPr wrap="none">
            <a:spAutoFit/>
          </a:bodyPr>
          <a:lstStyle/>
          <a:p>
            <a:r>
              <a:rPr lang="en-US" b="1" dirty="0" smtClean="0">
                <a:latin typeface="Comic Sans MS" pitchFamily="66" charset="0"/>
              </a:rPr>
              <a:t>Habitat:</a:t>
            </a:r>
            <a:endParaRPr lang="en-US" dirty="0"/>
          </a:p>
        </p:txBody>
      </p:sp>
      <p:sp>
        <p:nvSpPr>
          <p:cNvPr id="15" name="Rectangle 14"/>
          <p:cNvSpPr/>
          <p:nvPr/>
        </p:nvSpPr>
        <p:spPr>
          <a:xfrm>
            <a:off x="6781800" y="2971800"/>
            <a:ext cx="853119" cy="369332"/>
          </a:xfrm>
          <a:prstGeom prst="rect">
            <a:avLst/>
          </a:prstGeom>
        </p:spPr>
        <p:txBody>
          <a:bodyPr wrap="none">
            <a:spAutoFit/>
          </a:bodyPr>
          <a:lstStyle/>
          <a:p>
            <a:r>
              <a:rPr lang="en-US" b="1" dirty="0" smtClean="0">
                <a:latin typeface="Comic Sans MS" pitchFamily="66" charset="0"/>
              </a:rPr>
              <a:t>Diet: </a:t>
            </a:r>
            <a:endParaRPr lang="en-US" dirty="0"/>
          </a:p>
        </p:txBody>
      </p:sp>
      <p:sp>
        <p:nvSpPr>
          <p:cNvPr id="16" name="Rectangle 15"/>
          <p:cNvSpPr/>
          <p:nvPr/>
        </p:nvSpPr>
        <p:spPr>
          <a:xfrm rot="3014038">
            <a:off x="1357961" y="2429371"/>
            <a:ext cx="2132315" cy="369332"/>
          </a:xfrm>
          <a:prstGeom prst="rect">
            <a:avLst/>
          </a:prstGeom>
        </p:spPr>
        <p:txBody>
          <a:bodyPr wrap="none">
            <a:spAutoFit/>
          </a:bodyPr>
          <a:lstStyle/>
          <a:p>
            <a:r>
              <a:rPr lang="en-US" b="1" dirty="0" smtClean="0">
                <a:latin typeface="Comic Sans MS" pitchFamily="66" charset="0"/>
              </a:rPr>
              <a:t>Interesting Fact:</a:t>
            </a:r>
            <a:endParaRPr lang="en-US" dirty="0"/>
          </a:p>
        </p:txBody>
      </p:sp>
      <p:sp>
        <p:nvSpPr>
          <p:cNvPr id="17" name="Rectangle 16"/>
          <p:cNvSpPr/>
          <p:nvPr/>
        </p:nvSpPr>
        <p:spPr>
          <a:xfrm>
            <a:off x="0" y="152400"/>
            <a:ext cx="2040943" cy="1015663"/>
          </a:xfrm>
          <a:prstGeom prst="rect">
            <a:avLst/>
          </a:prstGeom>
        </p:spPr>
        <p:txBody>
          <a:bodyPr wrap="none">
            <a:spAutoFit/>
          </a:bodyPr>
          <a:lstStyle/>
          <a:p>
            <a:r>
              <a:rPr lang="en-US" sz="6000" u="sng" dirty="0" smtClean="0">
                <a:latin typeface="Boyz R Gross Shadow NF" pitchFamily="18" charset="0"/>
              </a:rPr>
              <a:t>Octopi:</a:t>
            </a:r>
            <a:endParaRPr lang="en-US" sz="6000" u="sng" dirty="0">
              <a:latin typeface="Boyz R Gross Shadow NF" pitchFamily="18" charset="0"/>
            </a:endParaRPr>
          </a:p>
        </p:txBody>
      </p:sp>
      <p:sp>
        <p:nvSpPr>
          <p:cNvPr id="18" name="Rounded Rectangle 1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 name="Picture 20" descr="coral2.png"/>
          <p:cNvPicPr>
            <a:picLocks noChangeAspect="1"/>
          </p:cNvPicPr>
          <p:nvPr/>
        </p:nvPicPr>
        <p:blipFill>
          <a:blip r:embed="rId4" cstate="print"/>
          <a:stretch>
            <a:fillRect/>
          </a:stretch>
        </p:blipFill>
        <p:spPr>
          <a:xfrm>
            <a:off x="7315200" y="5181600"/>
            <a:ext cx="1583781" cy="1676400"/>
          </a:xfrm>
          <a:prstGeom prst="rect">
            <a:avLst/>
          </a:prstGeom>
        </p:spPr>
      </p:pic>
      <p:pic>
        <p:nvPicPr>
          <p:cNvPr id="23" name="Picture 22" descr="octopus.png"/>
          <p:cNvPicPr>
            <a:picLocks noChangeAspect="1"/>
          </p:cNvPicPr>
          <p:nvPr/>
        </p:nvPicPr>
        <p:blipFill>
          <a:blip r:embed="rId5" cstate="print"/>
          <a:stretch>
            <a:fillRect/>
          </a:stretch>
        </p:blipFill>
        <p:spPr>
          <a:xfrm rot="20913287">
            <a:off x="2376842" y="4031139"/>
            <a:ext cx="2512229" cy="1537555"/>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762000"/>
            <a:ext cx="3657600" cy="57150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4343400" y="914400"/>
            <a:ext cx="4495800" cy="2819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43400" y="4267200"/>
            <a:ext cx="4419600" cy="2057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851710" y="762000"/>
            <a:ext cx="2190023" cy="369332"/>
          </a:xfrm>
          <a:prstGeom prst="rect">
            <a:avLst/>
          </a:prstGeom>
          <a:noFill/>
        </p:spPr>
        <p:txBody>
          <a:bodyPr wrap="none" rtlCol="0">
            <a:spAutoFit/>
          </a:bodyPr>
          <a:lstStyle/>
          <a:p>
            <a:pPr algn="ctr"/>
            <a:r>
              <a:rPr lang="en-US" dirty="0" smtClean="0">
                <a:latin typeface="Comic Sans MS" pitchFamily="66" charset="0"/>
              </a:rPr>
              <a:t>3 things I learned:</a:t>
            </a:r>
          </a:p>
        </p:txBody>
      </p:sp>
      <p:sp>
        <p:nvSpPr>
          <p:cNvPr id="8" name="Rectangle 7"/>
          <p:cNvSpPr/>
          <p:nvPr/>
        </p:nvSpPr>
        <p:spPr>
          <a:xfrm>
            <a:off x="4343400" y="914400"/>
            <a:ext cx="4572000" cy="369332"/>
          </a:xfrm>
          <a:prstGeom prst="rect">
            <a:avLst/>
          </a:prstGeom>
        </p:spPr>
        <p:txBody>
          <a:bodyPr>
            <a:spAutoFit/>
          </a:bodyPr>
          <a:lstStyle/>
          <a:p>
            <a:pPr algn="ctr"/>
            <a:r>
              <a:rPr lang="en-US" dirty="0" smtClean="0">
                <a:latin typeface="Comic Sans MS" pitchFamily="66" charset="0"/>
              </a:rPr>
              <a:t>2 interesting facts </a:t>
            </a:r>
            <a:r>
              <a:rPr lang="en-US" dirty="0">
                <a:latin typeface="Comic Sans MS" pitchFamily="66" charset="0"/>
              </a:rPr>
              <a:t>:</a:t>
            </a:r>
            <a:endParaRPr lang="en-US" dirty="0" smtClean="0">
              <a:latin typeface="Comic Sans MS" pitchFamily="66" charset="0"/>
            </a:endParaRPr>
          </a:p>
        </p:txBody>
      </p:sp>
      <p:sp>
        <p:nvSpPr>
          <p:cNvPr id="9" name="Rectangle 8"/>
          <p:cNvSpPr/>
          <p:nvPr/>
        </p:nvSpPr>
        <p:spPr>
          <a:xfrm>
            <a:off x="4343400" y="4267200"/>
            <a:ext cx="4572000" cy="369332"/>
          </a:xfrm>
          <a:prstGeom prst="rect">
            <a:avLst/>
          </a:prstGeom>
        </p:spPr>
        <p:txBody>
          <a:bodyPr>
            <a:spAutoFit/>
          </a:bodyPr>
          <a:lstStyle/>
          <a:p>
            <a:pPr algn="ctr"/>
            <a:r>
              <a:rPr lang="en-US" dirty="0" smtClean="0">
                <a:latin typeface="Comic Sans MS" pitchFamily="66" charset="0"/>
              </a:rPr>
              <a:t>1 </a:t>
            </a:r>
            <a:r>
              <a:rPr lang="en-US" dirty="0">
                <a:latin typeface="Comic Sans MS" pitchFamily="66" charset="0"/>
              </a:rPr>
              <a:t>q</a:t>
            </a:r>
            <a:r>
              <a:rPr lang="en-US" dirty="0" smtClean="0">
                <a:latin typeface="Comic Sans MS" pitchFamily="66" charset="0"/>
              </a:rPr>
              <a:t>uestion :</a:t>
            </a:r>
            <a:endParaRPr lang="en-US" dirty="0">
              <a:latin typeface="Comic Sans MS" pitchFamily="66" charset="0"/>
            </a:endParaRPr>
          </a:p>
        </p:txBody>
      </p:sp>
      <p:sp>
        <p:nvSpPr>
          <p:cNvPr id="10" name="Rectangle 9"/>
          <p:cNvSpPr/>
          <p:nvPr/>
        </p:nvSpPr>
        <p:spPr>
          <a:xfrm>
            <a:off x="3429000" y="0"/>
            <a:ext cx="1896673" cy="1015663"/>
          </a:xfrm>
          <a:prstGeom prst="rect">
            <a:avLst/>
          </a:prstGeom>
        </p:spPr>
        <p:txBody>
          <a:bodyPr wrap="none">
            <a:spAutoFit/>
          </a:bodyPr>
          <a:lstStyle/>
          <a:p>
            <a:r>
              <a:rPr lang="en-US" sz="6000" u="sng" dirty="0" smtClean="0">
                <a:latin typeface="Boyz R Gross Shadow NF" pitchFamily="18" charset="0"/>
              </a:rPr>
              <a:t>Octopi</a:t>
            </a:r>
            <a:endParaRPr lang="en-US" sz="6000" u="sng" dirty="0">
              <a:latin typeface="Boyz R Gross Shadow NF" pitchFamily="18" charset="0"/>
            </a:endParaRPr>
          </a:p>
        </p:txBody>
      </p:sp>
      <p:sp>
        <p:nvSpPr>
          <p:cNvPr id="13" name="Rounded Rectangle 12"/>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octopus.png"/>
          <p:cNvPicPr>
            <a:picLocks noChangeAspect="1"/>
          </p:cNvPicPr>
          <p:nvPr/>
        </p:nvPicPr>
        <p:blipFill>
          <a:blip r:embed="rId2" cstate="print"/>
          <a:stretch>
            <a:fillRect/>
          </a:stretch>
        </p:blipFill>
        <p:spPr>
          <a:xfrm>
            <a:off x="1295400" y="0"/>
            <a:ext cx="960724" cy="587990"/>
          </a:xfrm>
          <a:prstGeom prst="rect">
            <a:avLst/>
          </a:prstGeom>
        </p:spPr>
      </p:pic>
      <p:pic>
        <p:nvPicPr>
          <p:cNvPr id="12" name="Picture 11" descr="octopus.png"/>
          <p:cNvPicPr>
            <a:picLocks noChangeAspect="1"/>
          </p:cNvPicPr>
          <p:nvPr/>
        </p:nvPicPr>
        <p:blipFill>
          <a:blip r:embed="rId2" cstate="print"/>
          <a:stretch>
            <a:fillRect/>
          </a:stretch>
        </p:blipFill>
        <p:spPr>
          <a:xfrm>
            <a:off x="7086600" y="0"/>
            <a:ext cx="960724" cy="58799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1725152" cy="923330"/>
          </a:xfrm>
          <a:prstGeom prst="rect">
            <a:avLst/>
          </a:prstGeom>
        </p:spPr>
        <p:txBody>
          <a:bodyPr wrap="none">
            <a:spAutoFit/>
          </a:bodyPr>
          <a:lstStyle/>
          <a:p>
            <a:r>
              <a:rPr lang="en-US" sz="5400" u="sng" dirty="0" smtClean="0">
                <a:latin typeface="Boyz R Gross Shadow NF" pitchFamily="18" charset="0"/>
              </a:rPr>
              <a:t>Octopi</a:t>
            </a:r>
            <a:endParaRPr lang="en-US" sz="5400" u="sng" dirty="0">
              <a:latin typeface="Boyz R Gross Shadow NF" pitchFamily="18" charset="0"/>
            </a:endParaRPr>
          </a:p>
        </p:txBody>
      </p:sp>
      <p:sp>
        <p:nvSpPr>
          <p:cNvPr id="5" name="TextBox 4"/>
          <p:cNvSpPr txBox="1"/>
          <p:nvPr/>
        </p:nvSpPr>
        <p:spPr>
          <a:xfrm>
            <a:off x="0" y="838200"/>
            <a:ext cx="8645315" cy="5693866"/>
          </a:xfrm>
          <a:prstGeom prst="rect">
            <a:avLst/>
          </a:prstGeom>
          <a:noFill/>
        </p:spPr>
        <p:txBody>
          <a:bodyPr wrap="none" rtlCol="0">
            <a:spAutoFit/>
          </a:bodyPr>
          <a:lstStyle/>
          <a:p>
            <a:r>
              <a:rPr lang="en-US" sz="2800" dirty="0" smtClean="0">
                <a:latin typeface="Comic Sans MS" pitchFamily="66" charset="0"/>
              </a:rPr>
              <a:t>Live__________________________________.</a:t>
            </a:r>
          </a:p>
          <a:p>
            <a:endParaRPr lang="en-US" sz="2800" dirty="0">
              <a:latin typeface="Comic Sans MS" pitchFamily="66" charset="0"/>
            </a:endParaRPr>
          </a:p>
          <a:p>
            <a:r>
              <a:rPr lang="en-US" sz="2800" dirty="0" smtClean="0">
                <a:latin typeface="Comic Sans MS" pitchFamily="66" charset="0"/>
              </a:rPr>
              <a:t>Have _________________________________.</a:t>
            </a:r>
          </a:p>
          <a:p>
            <a:endParaRPr lang="en-US" sz="2800" dirty="0">
              <a:latin typeface="Comic Sans MS" pitchFamily="66" charset="0"/>
            </a:endParaRPr>
          </a:p>
          <a:p>
            <a:r>
              <a:rPr lang="en-US" sz="2800" dirty="0" smtClean="0">
                <a:latin typeface="Comic Sans MS" pitchFamily="66" charset="0"/>
              </a:rPr>
              <a:t>Are __________________________________.</a:t>
            </a:r>
          </a:p>
          <a:p>
            <a:endParaRPr lang="en-US" sz="2800" dirty="0">
              <a:latin typeface="Comic Sans MS" pitchFamily="66" charset="0"/>
            </a:endParaRPr>
          </a:p>
          <a:p>
            <a:r>
              <a:rPr lang="en-US" sz="2800" dirty="0" smtClean="0">
                <a:latin typeface="Comic Sans MS" pitchFamily="66" charset="0"/>
              </a:rPr>
              <a:t>Can __________________________________.</a:t>
            </a:r>
          </a:p>
          <a:p>
            <a:endParaRPr lang="en-US" sz="2800" dirty="0">
              <a:latin typeface="Comic Sans MS" pitchFamily="66" charset="0"/>
            </a:endParaRPr>
          </a:p>
          <a:p>
            <a:r>
              <a:rPr lang="en-US" sz="2800" dirty="0" smtClean="0">
                <a:latin typeface="Comic Sans MS" pitchFamily="66" charset="0"/>
              </a:rPr>
              <a:t>Eat __________________________________.</a:t>
            </a:r>
          </a:p>
          <a:p>
            <a:endParaRPr lang="en-US" sz="2800" dirty="0">
              <a:latin typeface="Comic Sans MS" pitchFamily="66" charset="0"/>
            </a:endParaRPr>
          </a:p>
          <a:p>
            <a:r>
              <a:rPr lang="en-US" sz="2800" dirty="0" smtClean="0">
                <a:latin typeface="Comic Sans MS" pitchFamily="66" charset="0"/>
              </a:rPr>
              <a:t>Always _______________________________.</a:t>
            </a:r>
          </a:p>
          <a:p>
            <a:endParaRPr lang="en-US" sz="2800" dirty="0">
              <a:latin typeface="Comic Sans MS" pitchFamily="66" charset="0"/>
            </a:endParaRPr>
          </a:p>
          <a:p>
            <a:r>
              <a:rPr lang="en-US" sz="2800" dirty="0" smtClean="0">
                <a:latin typeface="Comic Sans MS" pitchFamily="66" charset="0"/>
              </a:rPr>
              <a:t>Never ________________________________.</a:t>
            </a:r>
            <a:endParaRPr lang="en-US" sz="2800" dirty="0">
              <a:latin typeface="Comic Sans MS" pitchFamily="66" charset="0"/>
            </a:endParaRPr>
          </a:p>
        </p:txBody>
      </p:sp>
      <p:sp>
        <p:nvSpPr>
          <p:cNvPr id="8" name="Rounded Rectangle 7"/>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octopus.png"/>
          <p:cNvPicPr>
            <a:picLocks noChangeAspect="1"/>
          </p:cNvPicPr>
          <p:nvPr/>
        </p:nvPicPr>
        <p:blipFill>
          <a:blip r:embed="rId2" cstate="print"/>
          <a:stretch>
            <a:fillRect/>
          </a:stretch>
        </p:blipFill>
        <p:spPr>
          <a:xfrm>
            <a:off x="1219200" y="152400"/>
            <a:ext cx="960724" cy="587990"/>
          </a:xfrm>
          <a:prstGeom prst="rect">
            <a:avLst/>
          </a:prstGeom>
        </p:spPr>
      </p:pic>
      <p:pic>
        <p:nvPicPr>
          <p:cNvPr id="7" name="Picture 6" descr="octopus.png"/>
          <p:cNvPicPr>
            <a:picLocks noChangeAspect="1"/>
          </p:cNvPicPr>
          <p:nvPr/>
        </p:nvPicPr>
        <p:blipFill>
          <a:blip r:embed="rId2" cstate="print"/>
          <a:stretch>
            <a:fillRect/>
          </a:stretch>
        </p:blipFill>
        <p:spPr>
          <a:xfrm>
            <a:off x="6934200" y="152400"/>
            <a:ext cx="960724" cy="58799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38200"/>
            <a:ext cx="5867400" cy="57150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3276600" y="838200"/>
            <a:ext cx="5867400" cy="579120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09600" y="0"/>
            <a:ext cx="2068195" cy="923330"/>
          </a:xfrm>
          <a:prstGeom prst="rect">
            <a:avLst/>
          </a:prstGeom>
        </p:spPr>
        <p:txBody>
          <a:bodyPr wrap="none">
            <a:spAutoFit/>
          </a:bodyPr>
          <a:lstStyle/>
          <a:p>
            <a:r>
              <a:rPr lang="en-US" sz="5400" u="sng" dirty="0" smtClean="0">
                <a:latin typeface="Boyz R Gross Shadow NF" pitchFamily="18" charset="0"/>
              </a:rPr>
              <a:t>Octopus</a:t>
            </a:r>
            <a:endParaRPr lang="en-US" sz="5400" dirty="0">
              <a:latin typeface="Boyz R Gross Shadow NF" pitchFamily="18" charset="0"/>
            </a:endParaRPr>
          </a:p>
        </p:txBody>
      </p:sp>
      <p:sp>
        <p:nvSpPr>
          <p:cNvPr id="7" name="Rectangle 6"/>
          <p:cNvSpPr/>
          <p:nvPr/>
        </p:nvSpPr>
        <p:spPr>
          <a:xfrm>
            <a:off x="5486400" y="152400"/>
            <a:ext cx="2877711" cy="523220"/>
          </a:xfrm>
          <a:prstGeom prst="rect">
            <a:avLst/>
          </a:prstGeom>
        </p:spPr>
        <p:txBody>
          <a:bodyPr wrap="none">
            <a:spAutoFit/>
          </a:bodyPr>
          <a:lstStyle/>
          <a:p>
            <a:r>
              <a:rPr lang="en-US" sz="2800" b="1" u="sng" dirty="0" smtClean="0">
                <a:latin typeface="Comic Sans MS" pitchFamily="66" charset="0"/>
              </a:rPr>
              <a:t>____________</a:t>
            </a:r>
            <a:endParaRPr lang="en-US" sz="2800" dirty="0">
              <a:latin typeface="Comic Sans MS" pitchFamily="66" charset="0"/>
            </a:endParaRPr>
          </a:p>
        </p:txBody>
      </p:sp>
      <p:sp>
        <p:nvSpPr>
          <p:cNvPr id="8" name="Rectangle 7"/>
          <p:cNvSpPr/>
          <p:nvPr/>
        </p:nvSpPr>
        <p:spPr>
          <a:xfrm>
            <a:off x="4038600" y="1752600"/>
            <a:ext cx="958917" cy="369332"/>
          </a:xfrm>
          <a:prstGeom prst="rect">
            <a:avLst/>
          </a:prstGeom>
        </p:spPr>
        <p:txBody>
          <a:bodyPr wrap="none">
            <a:spAutoFit/>
          </a:bodyPr>
          <a:lstStyle/>
          <a:p>
            <a:r>
              <a:rPr lang="en-US" b="1" u="sng" dirty="0" smtClean="0">
                <a:latin typeface="the bubble letters" pitchFamily="2" charset="0"/>
              </a:rPr>
              <a:t>Both:</a:t>
            </a:r>
            <a:endParaRPr lang="en-US" dirty="0"/>
          </a:p>
        </p:txBody>
      </p:sp>
      <p:sp>
        <p:nvSpPr>
          <p:cNvPr id="16" name="Freeform 15"/>
          <p:cNvSpPr/>
          <p:nvPr/>
        </p:nvSpPr>
        <p:spPr>
          <a:xfrm>
            <a:off x="4516582" y="1330036"/>
            <a:ext cx="1175327" cy="4765964"/>
          </a:xfrm>
          <a:custGeom>
            <a:avLst/>
            <a:gdLst>
              <a:gd name="connsiteX0" fmla="*/ 69273 w 1175327"/>
              <a:gd name="connsiteY0" fmla="*/ 0 h 4765964"/>
              <a:gd name="connsiteX1" fmla="*/ 1163782 w 1175327"/>
              <a:gd name="connsiteY1" fmla="*/ 2022764 h 4765964"/>
              <a:gd name="connsiteX2" fmla="*/ 0 w 1175327"/>
              <a:gd name="connsiteY2" fmla="*/ 4765964 h 4765964"/>
            </a:gdLst>
            <a:ahLst/>
            <a:cxnLst>
              <a:cxn ang="0">
                <a:pos x="connsiteX0" y="connsiteY0"/>
              </a:cxn>
              <a:cxn ang="0">
                <a:pos x="connsiteX1" y="connsiteY1"/>
              </a:cxn>
              <a:cxn ang="0">
                <a:pos x="connsiteX2" y="connsiteY2"/>
              </a:cxn>
            </a:cxnLst>
            <a:rect l="l" t="t" r="r" b="b"/>
            <a:pathLst>
              <a:path w="1175327" h="4765964">
                <a:moveTo>
                  <a:pt x="69273" y="0"/>
                </a:moveTo>
                <a:cubicBezTo>
                  <a:pt x="622300" y="614218"/>
                  <a:pt x="1175327" y="1228437"/>
                  <a:pt x="1163782" y="2022764"/>
                </a:cubicBezTo>
                <a:cubicBezTo>
                  <a:pt x="1152237" y="2817091"/>
                  <a:pt x="576118" y="3791527"/>
                  <a:pt x="0" y="4765964"/>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7391400" y="5257800"/>
            <a:ext cx="1524000" cy="1371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octopus.png"/>
          <p:cNvPicPr>
            <a:picLocks noChangeAspect="1"/>
          </p:cNvPicPr>
          <p:nvPr/>
        </p:nvPicPr>
        <p:blipFill>
          <a:blip r:embed="rId2" cstate="print"/>
          <a:stretch>
            <a:fillRect/>
          </a:stretch>
        </p:blipFill>
        <p:spPr>
          <a:xfrm>
            <a:off x="0" y="5486400"/>
            <a:ext cx="2241074" cy="13716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964" y="152400"/>
            <a:ext cx="8124340" cy="1015663"/>
          </a:xfrm>
          <a:prstGeom prst="rect">
            <a:avLst/>
          </a:prstGeom>
        </p:spPr>
        <p:txBody>
          <a:bodyPr wrap="none">
            <a:spAutoFit/>
          </a:bodyPr>
          <a:lstStyle/>
          <a:p>
            <a:pPr algn="ctr"/>
            <a:r>
              <a:rPr lang="en-US" sz="6000" u="sng" dirty="0" smtClean="0">
                <a:latin typeface="Boyz R Gross Shadow NF" pitchFamily="18" charset="0"/>
              </a:rPr>
              <a:t>My </a:t>
            </a:r>
            <a:r>
              <a:rPr lang="en-US" sz="6000" u="sng" dirty="0" smtClean="0">
                <a:latin typeface="Boyz R Gross Shadow NF" pitchFamily="18" charset="0"/>
              </a:rPr>
              <a:t>Octopus </a:t>
            </a:r>
            <a:r>
              <a:rPr lang="en-US" sz="6000" u="sng" dirty="0" smtClean="0">
                <a:latin typeface="Boyz R Gross Shadow NF" pitchFamily="18" charset="0"/>
              </a:rPr>
              <a:t>Adventure Story!</a:t>
            </a:r>
            <a:endParaRPr lang="en-US" sz="6000" u="sng" dirty="0">
              <a:latin typeface="Boyz R Gross Shadow NF" pitchFamily="18" charset="0"/>
            </a:endParaRPr>
          </a:p>
        </p:txBody>
      </p:sp>
      <p:sp>
        <p:nvSpPr>
          <p:cNvPr id="5" name="TextBox 4"/>
          <p:cNvSpPr txBox="1"/>
          <p:nvPr/>
        </p:nvSpPr>
        <p:spPr>
          <a:xfrm>
            <a:off x="304800" y="762000"/>
            <a:ext cx="8458200" cy="6463308"/>
          </a:xfrm>
          <a:prstGeom prst="rect">
            <a:avLst/>
          </a:prstGeom>
          <a:noFill/>
        </p:spPr>
        <p:txBody>
          <a:bodyPr wrap="square" rtlCol="0">
            <a:spAutoFit/>
          </a:bodyPr>
          <a:lstStyle/>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smtClean="0"/>
          </a:p>
          <a:p>
            <a:r>
              <a:rPr lang="en-US" dirty="0" smtClean="0"/>
              <a:t>______________________________________________________________________</a:t>
            </a:r>
          </a:p>
          <a:p>
            <a:endParaRPr lang="en-US" dirty="0"/>
          </a:p>
          <a:p>
            <a:r>
              <a:rPr lang="en-US" dirty="0" smtClean="0"/>
              <a:t>______________________________________________________________________</a:t>
            </a:r>
          </a:p>
          <a:p>
            <a:endParaRPr lang="en-US" dirty="0">
              <a:latin typeface="Comic Sans MS" pitchFamily="66" charset="0"/>
            </a:endParaRPr>
          </a:p>
          <a:p>
            <a:r>
              <a:rPr lang="en-US" dirty="0" smtClean="0">
                <a:latin typeface="Comic Sans MS" pitchFamily="66" charset="0"/>
              </a:rPr>
              <a:t>						</a:t>
            </a:r>
            <a:endParaRPr lang="en-US" dirty="0" smtClean="0"/>
          </a:p>
          <a:p>
            <a:endParaRPr lang="en-US" dirty="0"/>
          </a:p>
        </p:txBody>
      </p:sp>
      <p:sp>
        <p:nvSpPr>
          <p:cNvPr id="6" name="Rounded Rectangle 5"/>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457200"/>
            <a:ext cx="3581400" cy="1143000"/>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p:cNvSpPr txBox="1"/>
          <p:nvPr/>
        </p:nvSpPr>
        <p:spPr>
          <a:xfrm>
            <a:off x="304800" y="5105400"/>
            <a:ext cx="3672800" cy="1569660"/>
          </a:xfrm>
          <a:prstGeom prst="rect">
            <a:avLst/>
          </a:prstGeom>
          <a:noFill/>
        </p:spPr>
        <p:txBody>
          <a:bodyPr wrap="none" rtlCol="0">
            <a:spAutoFit/>
          </a:bodyPr>
          <a:lstStyle/>
          <a:p>
            <a:pPr algn="ctr"/>
            <a:r>
              <a:rPr lang="en-US" sz="4800" dirty="0" smtClean="0">
                <a:latin typeface="Boyz R Gross Shadow NF" pitchFamily="18" charset="0"/>
              </a:rPr>
              <a:t>Researched By:</a:t>
            </a:r>
          </a:p>
          <a:p>
            <a:pPr algn="ctr"/>
            <a:endParaRPr lang="en-US" sz="2400" b="1" dirty="0" smtClean="0">
              <a:latin typeface="the bubble letters" pitchFamily="2" charset="0"/>
            </a:endParaRPr>
          </a:p>
          <a:p>
            <a:pPr algn="ctr"/>
            <a:r>
              <a:rPr lang="en-US" sz="2400" b="1" dirty="0" smtClean="0">
                <a:latin typeface="the bubble letters" pitchFamily="2" charset="0"/>
              </a:rPr>
              <a:t>_________________</a:t>
            </a:r>
            <a:endParaRPr lang="en-US" sz="2400" b="1" dirty="0">
              <a:latin typeface="the bubble letters" pitchFamily="2" charset="0"/>
            </a:endParaRPr>
          </a:p>
        </p:txBody>
      </p:sp>
      <p:sp>
        <p:nvSpPr>
          <p:cNvPr id="7" name="TextBox 6"/>
          <p:cNvSpPr txBox="1"/>
          <p:nvPr/>
        </p:nvSpPr>
        <p:spPr>
          <a:xfrm>
            <a:off x="5105400" y="228600"/>
            <a:ext cx="3392660" cy="707886"/>
          </a:xfrm>
          <a:prstGeom prst="rect">
            <a:avLst/>
          </a:prstGeom>
          <a:noFill/>
        </p:spPr>
        <p:txBody>
          <a:bodyPr wrap="none" rtlCol="0">
            <a:spAutoFit/>
          </a:bodyPr>
          <a:lstStyle/>
          <a:p>
            <a:r>
              <a:rPr lang="en-US" sz="4000" u="sng" dirty="0" smtClean="0">
                <a:latin typeface="Boyz R Gross Shadow NF" pitchFamily="18" charset="0"/>
              </a:rPr>
              <a:t>Table of Contents</a:t>
            </a:r>
            <a:r>
              <a:rPr lang="en-US" sz="2400" b="1" u="sng" dirty="0" smtClean="0">
                <a:latin typeface="the bubble letters" pitchFamily="2" charset="0"/>
              </a:rPr>
              <a:t>:</a:t>
            </a:r>
            <a:endParaRPr lang="en-US" sz="2400" b="1" u="sng" dirty="0">
              <a:latin typeface="the bubble letters" pitchFamily="2" charset="0"/>
            </a:endParaRPr>
          </a:p>
        </p:txBody>
      </p:sp>
      <p:sp>
        <p:nvSpPr>
          <p:cNvPr id="8" name="TextBox 7"/>
          <p:cNvSpPr txBox="1"/>
          <p:nvPr/>
        </p:nvSpPr>
        <p:spPr>
          <a:xfrm>
            <a:off x="4724400" y="948690"/>
            <a:ext cx="4134639" cy="5909310"/>
          </a:xfrm>
          <a:prstGeom prst="rect">
            <a:avLst/>
          </a:prstGeom>
          <a:noFill/>
        </p:spPr>
        <p:txBody>
          <a:bodyPr wrap="square" rtlCol="0">
            <a:spAutoFit/>
          </a:bodyPr>
          <a:lstStyle/>
          <a:p>
            <a:r>
              <a:rPr lang="en-US" dirty="0" smtClean="0">
                <a:latin typeface="Comic Sans MS" pitchFamily="66" charset="0"/>
              </a:rPr>
              <a:t>__________________...............Pg. 1</a:t>
            </a:r>
          </a:p>
          <a:p>
            <a:endParaRPr lang="en-US" dirty="0" smtClean="0">
              <a:latin typeface="Comic Sans MS" pitchFamily="66" charset="0"/>
            </a:endParaRPr>
          </a:p>
          <a:p>
            <a:r>
              <a:rPr lang="en-US" dirty="0" smtClean="0">
                <a:latin typeface="Comic Sans MS" pitchFamily="66" charset="0"/>
              </a:rPr>
              <a:t>__________________...............Pg. 2</a:t>
            </a:r>
          </a:p>
          <a:p>
            <a:endParaRPr lang="en-US" dirty="0" smtClean="0">
              <a:latin typeface="Comic Sans MS" pitchFamily="66" charset="0"/>
            </a:endParaRPr>
          </a:p>
          <a:p>
            <a:r>
              <a:rPr lang="en-US" dirty="0" smtClean="0">
                <a:latin typeface="Comic Sans MS" pitchFamily="66" charset="0"/>
              </a:rPr>
              <a:t>__________________...............Pg. 3</a:t>
            </a:r>
          </a:p>
          <a:p>
            <a:endParaRPr lang="en-US" dirty="0">
              <a:latin typeface="Comic Sans MS" pitchFamily="66" charset="0"/>
            </a:endParaRPr>
          </a:p>
          <a:p>
            <a:r>
              <a:rPr lang="en-US" dirty="0" smtClean="0">
                <a:latin typeface="Comic Sans MS" pitchFamily="66" charset="0"/>
              </a:rPr>
              <a:t>__________________...............Pg. 4</a:t>
            </a:r>
          </a:p>
          <a:p>
            <a:endParaRPr lang="en-US" dirty="0" smtClean="0">
              <a:latin typeface="Comic Sans MS" pitchFamily="66" charset="0"/>
            </a:endParaRPr>
          </a:p>
          <a:p>
            <a:r>
              <a:rPr lang="en-US" dirty="0" smtClean="0">
                <a:latin typeface="Comic Sans MS" pitchFamily="66" charset="0"/>
              </a:rPr>
              <a:t>__________________...............Pg. 5</a:t>
            </a:r>
          </a:p>
          <a:p>
            <a:endParaRPr lang="en-US" dirty="0" smtClean="0">
              <a:latin typeface="Comic Sans MS" pitchFamily="66" charset="0"/>
            </a:endParaRPr>
          </a:p>
          <a:p>
            <a:r>
              <a:rPr lang="en-US" dirty="0" smtClean="0">
                <a:latin typeface="Comic Sans MS" pitchFamily="66" charset="0"/>
              </a:rPr>
              <a:t>__________________...............Pg. 6</a:t>
            </a:r>
          </a:p>
          <a:p>
            <a:endParaRPr lang="en-US" dirty="0" smtClean="0">
              <a:latin typeface="Comic Sans MS" pitchFamily="66" charset="0"/>
            </a:endParaRPr>
          </a:p>
          <a:p>
            <a:r>
              <a:rPr lang="en-US" dirty="0" smtClean="0">
                <a:latin typeface="Comic Sans MS" pitchFamily="66" charset="0"/>
              </a:rPr>
              <a:t>__________________...............Pg. 7</a:t>
            </a:r>
          </a:p>
          <a:p>
            <a:endParaRPr lang="en-US" dirty="0" smtClean="0">
              <a:latin typeface="Comic Sans MS" pitchFamily="66" charset="0"/>
            </a:endParaRPr>
          </a:p>
          <a:p>
            <a:r>
              <a:rPr lang="en-US" dirty="0" smtClean="0">
                <a:latin typeface="Comic Sans MS" pitchFamily="66" charset="0"/>
              </a:rPr>
              <a:t>__________________...............Pg. 8</a:t>
            </a:r>
          </a:p>
          <a:p>
            <a:endParaRPr lang="en-US" dirty="0" smtClean="0">
              <a:latin typeface="Comic Sans MS" pitchFamily="66" charset="0"/>
            </a:endParaRPr>
          </a:p>
          <a:p>
            <a:r>
              <a:rPr lang="en-US" dirty="0" smtClean="0">
                <a:latin typeface="Comic Sans MS" pitchFamily="66" charset="0"/>
              </a:rPr>
              <a:t>__________________...............Pg. 9</a:t>
            </a:r>
          </a:p>
          <a:p>
            <a:endParaRPr lang="en-US" dirty="0" smtClean="0">
              <a:latin typeface="Comic Sans MS" pitchFamily="66" charset="0"/>
            </a:endParaRPr>
          </a:p>
          <a:p>
            <a:r>
              <a:rPr lang="en-US" dirty="0" smtClean="0">
                <a:latin typeface="Comic Sans MS" pitchFamily="66" charset="0"/>
              </a:rPr>
              <a:t>__________________.............Pg. 10</a:t>
            </a:r>
          </a:p>
          <a:p>
            <a:endParaRPr lang="en-US" dirty="0" smtClean="0">
              <a:latin typeface="Comic Sans MS" pitchFamily="66" charset="0"/>
            </a:endParaRPr>
          </a:p>
          <a:p>
            <a:endParaRPr lang="en-US" dirty="0" smtClean="0">
              <a:latin typeface="Comic Sans MS" pitchFamily="66" charset="0"/>
            </a:endParaRPr>
          </a:p>
        </p:txBody>
      </p:sp>
      <p:sp>
        <p:nvSpPr>
          <p:cNvPr id="9" name="TextBox 8"/>
          <p:cNvSpPr txBox="1"/>
          <p:nvPr/>
        </p:nvSpPr>
        <p:spPr>
          <a:xfrm>
            <a:off x="1828800" y="152400"/>
            <a:ext cx="641522" cy="307777"/>
          </a:xfrm>
          <a:prstGeom prst="rect">
            <a:avLst/>
          </a:prstGeom>
          <a:noFill/>
        </p:spPr>
        <p:txBody>
          <a:bodyPr wrap="none" rtlCol="0">
            <a:spAutoFit/>
          </a:bodyPr>
          <a:lstStyle/>
          <a:p>
            <a:r>
              <a:rPr lang="en-US" sz="1400" dirty="0" smtClean="0">
                <a:latin typeface="Comic Sans MS" pitchFamily="66" charset="0"/>
              </a:rPr>
              <a:t>Title:</a:t>
            </a:r>
            <a:endParaRPr lang="en-US" sz="1400" dirty="0">
              <a:latin typeface="Comic Sans MS" pitchFamily="66" charset="0"/>
            </a:endParaRPr>
          </a:p>
        </p:txBody>
      </p:sp>
      <p:sp>
        <p:nvSpPr>
          <p:cNvPr id="10" name="Rounded Rectangle 9"/>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tarFish.jpg"/>
          <p:cNvPicPr>
            <a:picLocks noChangeAspect="1"/>
          </p:cNvPicPr>
          <p:nvPr/>
        </p:nvPicPr>
        <p:blipFill>
          <a:blip r:embed="rId2" cstate="print"/>
          <a:stretch>
            <a:fillRect/>
          </a:stretch>
        </p:blipFill>
        <p:spPr>
          <a:xfrm>
            <a:off x="914400" y="2057400"/>
            <a:ext cx="2560320" cy="2584704"/>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50937"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Starfish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914400"/>
            <a:ext cx="4495800" cy="4401205"/>
          </a:xfrm>
          <a:prstGeom prst="rect">
            <a:avLst/>
          </a:prstGeom>
          <a:noFill/>
        </p:spPr>
        <p:txBody>
          <a:bodyPr wrap="square" rtlCol="0">
            <a:spAutoFit/>
          </a:bodyPr>
          <a:lstStyle/>
          <a:p>
            <a:r>
              <a:rPr lang="en-US" sz="1200" dirty="0" smtClean="0">
                <a:latin typeface="Comic Sans MS" pitchFamily="66" charset="0"/>
              </a:rPr>
              <a:t>You probably know sea stars as starfish, the name sea stars are commonly known by. But sea stars aren’t really fish. Sea stars, like sea urchins and sand dollars, do not have backbones, which makes them part of a group called </a:t>
            </a:r>
            <a:r>
              <a:rPr lang="en-US" sz="1200" b="1" dirty="0" smtClean="0">
                <a:latin typeface="Comic Sans MS" pitchFamily="66" charset="0"/>
              </a:rPr>
              <a:t>invertebrates</a:t>
            </a:r>
            <a:r>
              <a:rPr lang="en-US" sz="1200" dirty="0" smtClean="0">
                <a:latin typeface="Comic Sans MS" pitchFamily="66" charset="0"/>
              </a:rPr>
              <a:t>. Fish have backbones, which makes them </a:t>
            </a:r>
            <a:r>
              <a:rPr lang="en-US" sz="1200" b="1" dirty="0" smtClean="0">
                <a:latin typeface="Comic Sans MS" pitchFamily="66" charset="0"/>
              </a:rPr>
              <a:t>vertebrates</a:t>
            </a:r>
            <a:r>
              <a:rPr lang="en-US" sz="1200" dirty="0" smtClean="0">
                <a:latin typeface="Comic Sans MS" pitchFamily="66" charset="0"/>
              </a:rPr>
              <a:t>.</a:t>
            </a:r>
          </a:p>
          <a:p>
            <a:r>
              <a:rPr lang="en-US" sz="1200" dirty="0" smtClean="0">
                <a:latin typeface="Comic Sans MS" pitchFamily="66" charset="0"/>
              </a:rPr>
              <a:t> </a:t>
            </a:r>
          </a:p>
          <a:p>
            <a:r>
              <a:rPr lang="en-US" sz="1200" dirty="0" smtClean="0">
                <a:latin typeface="Comic Sans MS" pitchFamily="66" charset="0"/>
              </a:rPr>
              <a:t>There are more than 1,600 </a:t>
            </a:r>
            <a:r>
              <a:rPr lang="en-US" sz="1200" b="1" dirty="0" smtClean="0">
                <a:latin typeface="Comic Sans MS" pitchFamily="66" charset="0"/>
              </a:rPr>
              <a:t>species</a:t>
            </a:r>
            <a:r>
              <a:rPr lang="en-US" sz="1200" dirty="0" smtClean="0">
                <a:latin typeface="Comic Sans MS" pitchFamily="66" charset="0"/>
              </a:rPr>
              <a:t> (types) of sea stars living in all the world’s oceans. Sea stars occupy every type of habitat, including tidal pools, rocky shores, sea grass, kelp beds, and coral reefs. Some sea stars even live in sands as deep as 20,530 </a:t>
            </a:r>
            <a:r>
              <a:rPr lang="en-US" sz="1200" dirty="0" smtClean="0">
                <a:latin typeface="Comic Sans MS" pitchFamily="66" charset="0"/>
              </a:rPr>
              <a:t>feet.</a:t>
            </a:r>
            <a:endParaRPr lang="en-US" sz="1200" dirty="0" smtClean="0">
              <a:latin typeface="Comic Sans MS" pitchFamily="66" charset="0"/>
            </a:endParaRPr>
          </a:p>
          <a:p>
            <a:r>
              <a:rPr lang="en-US" sz="1200" dirty="0" smtClean="0">
                <a:latin typeface="Comic Sans MS" pitchFamily="66" charset="0"/>
              </a:rPr>
              <a:t> </a:t>
            </a:r>
          </a:p>
          <a:p>
            <a:r>
              <a:rPr lang="en-US" sz="1200" dirty="0" smtClean="0">
                <a:latin typeface="Comic Sans MS" pitchFamily="66" charset="0"/>
              </a:rPr>
              <a:t>Most sea stars sport spiny skin and five arms, although some can grow as many as 50 arms. The arms are covered with </a:t>
            </a:r>
            <a:r>
              <a:rPr lang="en-US" sz="1200" dirty="0" smtClean="0">
                <a:latin typeface="Comic Sans MS" pitchFamily="66" charset="0"/>
              </a:rPr>
              <a:t>pincher-like </a:t>
            </a:r>
            <a:r>
              <a:rPr lang="en-US" sz="1200" dirty="0" smtClean="0">
                <a:latin typeface="Comic Sans MS" pitchFamily="66" charset="0"/>
              </a:rPr>
              <a:t>organs and </a:t>
            </a:r>
            <a:r>
              <a:rPr lang="en-US" sz="1200" b="1" dirty="0" smtClean="0">
                <a:latin typeface="Comic Sans MS" pitchFamily="66" charset="0"/>
              </a:rPr>
              <a:t>suckers</a:t>
            </a:r>
            <a:r>
              <a:rPr lang="en-US" sz="1200" dirty="0" smtClean="0">
                <a:latin typeface="Comic Sans MS" pitchFamily="66" charset="0"/>
              </a:rPr>
              <a:t> that allow the animal to slowly creep along the ocean floor.</a:t>
            </a:r>
          </a:p>
          <a:p>
            <a:r>
              <a:rPr lang="en-US" sz="1200" dirty="0" smtClean="0">
                <a:latin typeface="Comic Sans MS" pitchFamily="66" charset="0"/>
              </a:rPr>
              <a:t> </a:t>
            </a:r>
          </a:p>
          <a:p>
            <a:r>
              <a:rPr lang="en-US" sz="1200" b="1" dirty="0" smtClean="0">
                <a:latin typeface="Comic Sans MS" pitchFamily="66" charset="0"/>
              </a:rPr>
              <a:t>Light-sensitive</a:t>
            </a:r>
            <a:r>
              <a:rPr lang="en-US" sz="1200" dirty="0" smtClean="0">
                <a:latin typeface="Comic Sans MS" pitchFamily="66" charset="0"/>
              </a:rPr>
              <a:t> eyespots on the tips of the arms help the sea star find food. Favorites on the menu include mollusks such as clams, oysters, and snails.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14400"/>
            <a:ext cx="4114800" cy="4708981"/>
          </a:xfrm>
          <a:prstGeom prst="rect">
            <a:avLst/>
          </a:prstGeom>
          <a:noFill/>
        </p:spPr>
        <p:txBody>
          <a:bodyPr wrap="square" rtlCol="0">
            <a:spAutoFit/>
          </a:bodyPr>
          <a:lstStyle/>
          <a:p>
            <a:r>
              <a:rPr lang="en-US" sz="1200" dirty="0" smtClean="0">
                <a:latin typeface="Comic Sans MS" pitchFamily="66" charset="0"/>
              </a:rPr>
              <a:t>The sea star eats by attaching to prey and </a:t>
            </a:r>
            <a:r>
              <a:rPr lang="en-US" sz="1200" b="1" dirty="0" smtClean="0">
                <a:latin typeface="Comic Sans MS" pitchFamily="66" charset="0"/>
              </a:rPr>
              <a:t>extending</a:t>
            </a:r>
            <a:r>
              <a:rPr lang="en-US" sz="1200" dirty="0" smtClean="0">
                <a:latin typeface="Comic Sans MS" pitchFamily="66" charset="0"/>
              </a:rPr>
              <a:t> its stomach out through its mouth. Enzymes from the sea star’s stomach digest the prey. The digested material enters the sea star’s stomach. Tiny organisms can be swallowed whole.</a:t>
            </a:r>
          </a:p>
          <a:p>
            <a:r>
              <a:rPr lang="en-US" sz="1200" dirty="0" smtClean="0">
                <a:latin typeface="Comic Sans MS" pitchFamily="66" charset="0"/>
              </a:rPr>
              <a:t> </a:t>
            </a:r>
          </a:p>
          <a:p>
            <a:r>
              <a:rPr lang="en-US" sz="1200" dirty="0" smtClean="0">
                <a:latin typeface="Comic Sans MS" pitchFamily="66" charset="0"/>
              </a:rPr>
              <a:t>Sea stars aren’t </a:t>
            </a:r>
            <a:r>
              <a:rPr lang="en-US" sz="1200" b="1" dirty="0" smtClean="0">
                <a:latin typeface="Comic Sans MS" pitchFamily="66" charset="0"/>
              </a:rPr>
              <a:t>social</a:t>
            </a:r>
            <a:r>
              <a:rPr lang="en-US" sz="1200" dirty="0" smtClean="0">
                <a:latin typeface="Comic Sans MS" pitchFamily="66" charset="0"/>
              </a:rPr>
              <a:t> creatures, but they will </a:t>
            </a:r>
            <a:r>
              <a:rPr lang="en-US" sz="1200" b="1" dirty="0" smtClean="0">
                <a:latin typeface="Comic Sans MS" pitchFamily="66" charset="0"/>
              </a:rPr>
              <a:t>congregate</a:t>
            </a:r>
            <a:r>
              <a:rPr lang="en-US" sz="1200" dirty="0" smtClean="0">
                <a:latin typeface="Comic Sans MS" pitchFamily="66" charset="0"/>
              </a:rPr>
              <a:t> in large groups during certain times of the year to feed.</a:t>
            </a:r>
          </a:p>
          <a:p>
            <a:r>
              <a:rPr lang="en-US" sz="1200" dirty="0" smtClean="0">
                <a:latin typeface="Comic Sans MS" pitchFamily="66" charset="0"/>
              </a:rPr>
              <a:t>  </a:t>
            </a:r>
          </a:p>
          <a:p>
            <a:r>
              <a:rPr lang="en-US" sz="1200" dirty="0" smtClean="0">
                <a:latin typeface="Comic Sans MS" pitchFamily="66" charset="0"/>
              </a:rPr>
              <a:t>Sea stars can grow a new arm if they lose one, although sea stars generally have few predators thanks to their </a:t>
            </a:r>
            <a:r>
              <a:rPr lang="en-US" sz="1200" b="1" dirty="0" smtClean="0">
                <a:latin typeface="Comic Sans MS" pitchFamily="66" charset="0"/>
              </a:rPr>
              <a:t>rigid</a:t>
            </a:r>
            <a:r>
              <a:rPr lang="en-US" sz="1200" dirty="0" smtClean="0">
                <a:latin typeface="Comic Sans MS" pitchFamily="66" charset="0"/>
              </a:rPr>
              <a:t> bodies.</a:t>
            </a:r>
          </a:p>
          <a:p>
            <a:r>
              <a:rPr lang="en-US" sz="1200" dirty="0" smtClean="0">
                <a:latin typeface="Comic Sans MS" pitchFamily="66" charset="0"/>
              </a:rPr>
              <a:t> </a:t>
            </a:r>
          </a:p>
          <a:p>
            <a:r>
              <a:rPr lang="en-US" sz="1200" dirty="0" smtClean="0">
                <a:latin typeface="Comic Sans MS" pitchFamily="66" charset="0"/>
              </a:rPr>
              <a:t>Adult sea stars exist in a range of colors, from orange to pink to brown. They can grow from 0.4 inches (1 centimeter) to more than 3 feet (91 centimeters) across</a:t>
            </a:r>
            <a:r>
              <a:rPr lang="en-US" sz="1200" dirty="0" smtClean="0">
                <a:latin typeface="Comic Sans MS" pitchFamily="66" charset="0"/>
              </a:rPr>
              <a:t>!</a:t>
            </a:r>
          </a:p>
          <a:p>
            <a:endParaRPr lang="en-US" sz="1200" dirty="0" smtClean="0">
              <a:latin typeface="Comic Sans MS" pitchFamily="66" charset="0"/>
            </a:endParaRPr>
          </a:p>
          <a:p>
            <a:r>
              <a:rPr lang="en-US" sz="1200" dirty="0" smtClean="0">
                <a:latin typeface="Comic Sans MS" pitchFamily="66" charset="0"/>
              </a:rPr>
              <a:t>It’s difficult to tell whether a sea star is male or female just by looking at them.</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250937"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Starfish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 (2).jpg"/>
          <p:cNvPicPr>
            <a:picLocks noChangeAspect="1"/>
          </p:cNvPicPr>
          <p:nvPr/>
        </p:nvPicPr>
        <p:blipFill>
          <a:blip r:embed="rId5" cstate="print"/>
          <a:stretch>
            <a:fillRect/>
          </a:stretch>
        </p:blipFill>
        <p:spPr>
          <a:xfrm>
            <a:off x="1219200" y="6047232"/>
            <a:ext cx="1447800" cy="810768"/>
          </a:xfrm>
          <a:prstGeom prst="rect">
            <a:avLst/>
          </a:prstGeom>
        </p:spPr>
      </p:pic>
      <p:pic>
        <p:nvPicPr>
          <p:cNvPr id="29" name="Picture 28" descr="StarFish.jpg"/>
          <p:cNvPicPr>
            <a:picLocks noChangeAspect="1"/>
          </p:cNvPicPr>
          <p:nvPr/>
        </p:nvPicPr>
        <p:blipFill>
          <a:blip r:embed="rId6" cstate="print"/>
          <a:stretch>
            <a:fillRect/>
          </a:stretch>
        </p:blipFill>
        <p:spPr>
          <a:xfrm>
            <a:off x="152400" y="0"/>
            <a:ext cx="914400" cy="923109"/>
          </a:xfrm>
          <a:prstGeom prst="rect">
            <a:avLst/>
          </a:prstGeom>
        </p:spPr>
      </p:pic>
      <p:pic>
        <p:nvPicPr>
          <p:cNvPr id="30" name="Picture 29" descr="StarFish.jpg"/>
          <p:cNvPicPr>
            <a:picLocks noChangeAspect="1"/>
          </p:cNvPicPr>
          <p:nvPr/>
        </p:nvPicPr>
        <p:blipFill>
          <a:blip r:embed="rId6" cstate="print"/>
          <a:stretch>
            <a:fillRect/>
          </a:stretch>
        </p:blipFill>
        <p:spPr>
          <a:xfrm>
            <a:off x="5029200" y="0"/>
            <a:ext cx="914400" cy="923109"/>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50937"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Starfish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914400"/>
            <a:ext cx="4495800" cy="4616648"/>
          </a:xfrm>
          <a:prstGeom prst="rect">
            <a:avLst/>
          </a:prstGeom>
          <a:noFill/>
        </p:spPr>
        <p:txBody>
          <a:bodyPr wrap="square" rtlCol="0">
            <a:spAutoFit/>
          </a:bodyPr>
          <a:lstStyle/>
          <a:p>
            <a:r>
              <a:rPr lang="en-US" sz="1400" dirty="0" smtClean="0">
                <a:latin typeface="Comic Sans MS" pitchFamily="66" charset="0"/>
              </a:rPr>
              <a:t>You probably know sea stars as </a:t>
            </a:r>
            <a:r>
              <a:rPr lang="en-US" sz="1400" dirty="0" smtClean="0">
                <a:latin typeface="Comic Sans MS" pitchFamily="66" charset="0"/>
              </a:rPr>
              <a:t>starfish. But </a:t>
            </a:r>
            <a:r>
              <a:rPr lang="en-US" sz="1400" dirty="0" smtClean="0">
                <a:latin typeface="Comic Sans MS" pitchFamily="66" charset="0"/>
              </a:rPr>
              <a:t>sea stars aren’t really fish. Sea stars, like sea urchins and sand dollars, do not have backbones, which makes them part of a group called </a:t>
            </a:r>
            <a:r>
              <a:rPr lang="en-US" sz="1400" b="1" dirty="0" smtClean="0">
                <a:latin typeface="Comic Sans MS" pitchFamily="66" charset="0"/>
              </a:rPr>
              <a:t>invertebrates</a:t>
            </a:r>
            <a:r>
              <a:rPr lang="en-US" sz="1400" dirty="0" smtClean="0">
                <a:latin typeface="Comic Sans MS" pitchFamily="66" charset="0"/>
              </a:rPr>
              <a:t>. </a:t>
            </a:r>
          </a:p>
          <a:p>
            <a:r>
              <a:rPr lang="en-US" sz="1400" dirty="0" smtClean="0">
                <a:latin typeface="Comic Sans MS" pitchFamily="66" charset="0"/>
              </a:rPr>
              <a:t> </a:t>
            </a:r>
          </a:p>
          <a:p>
            <a:r>
              <a:rPr lang="en-US" sz="1400" dirty="0" smtClean="0">
                <a:latin typeface="Comic Sans MS" pitchFamily="66" charset="0"/>
              </a:rPr>
              <a:t>There are more than 1,600 </a:t>
            </a:r>
            <a:r>
              <a:rPr lang="en-US" sz="1400" b="1" dirty="0" smtClean="0">
                <a:latin typeface="Comic Sans MS" pitchFamily="66" charset="0"/>
              </a:rPr>
              <a:t>species</a:t>
            </a:r>
            <a:r>
              <a:rPr lang="en-US" sz="1400" dirty="0" smtClean="0">
                <a:latin typeface="Comic Sans MS" pitchFamily="66" charset="0"/>
              </a:rPr>
              <a:t> (types) of sea stars living in all the world’s oceans. Sea stars occupy every type of habitat, including tidal pools, rocky shores, sea grass, kelp beds, and coral reefs. </a:t>
            </a:r>
          </a:p>
          <a:p>
            <a:r>
              <a:rPr lang="en-US" sz="1400" dirty="0" smtClean="0">
                <a:latin typeface="Comic Sans MS" pitchFamily="66" charset="0"/>
              </a:rPr>
              <a:t> </a:t>
            </a:r>
          </a:p>
          <a:p>
            <a:r>
              <a:rPr lang="en-US" sz="1400" dirty="0" smtClean="0">
                <a:latin typeface="Comic Sans MS" pitchFamily="66" charset="0"/>
              </a:rPr>
              <a:t>Most sea stars sport spiny skin and five arms, although some can grow as many as 50 arms. The arms are covered with </a:t>
            </a:r>
            <a:r>
              <a:rPr lang="en-US" sz="1400" dirty="0" smtClean="0">
                <a:latin typeface="Comic Sans MS" pitchFamily="66" charset="0"/>
              </a:rPr>
              <a:t>pincher-like </a:t>
            </a:r>
            <a:r>
              <a:rPr lang="en-US" sz="1400" dirty="0" smtClean="0">
                <a:latin typeface="Comic Sans MS" pitchFamily="66" charset="0"/>
              </a:rPr>
              <a:t>organs and </a:t>
            </a:r>
            <a:r>
              <a:rPr lang="en-US" sz="1400" b="1" dirty="0" smtClean="0">
                <a:latin typeface="Comic Sans MS" pitchFamily="66" charset="0"/>
              </a:rPr>
              <a:t>suckers</a:t>
            </a:r>
            <a:r>
              <a:rPr lang="en-US" sz="1400" dirty="0" smtClean="0">
                <a:latin typeface="Comic Sans MS" pitchFamily="66" charset="0"/>
              </a:rPr>
              <a:t> that allow the animal to slowly creep along the ocean floor.</a:t>
            </a:r>
          </a:p>
          <a:p>
            <a:r>
              <a:rPr lang="en-US" sz="1400" dirty="0" smtClean="0">
                <a:latin typeface="Comic Sans MS" pitchFamily="66" charset="0"/>
              </a:rPr>
              <a:t> </a:t>
            </a:r>
          </a:p>
          <a:p>
            <a:r>
              <a:rPr lang="en-US" sz="1400" dirty="0" smtClean="0">
                <a:latin typeface="Comic Sans MS" pitchFamily="66" charset="0"/>
              </a:rPr>
              <a:t>They have </a:t>
            </a:r>
            <a:r>
              <a:rPr lang="en-US" sz="1400" b="1" dirty="0" smtClean="0">
                <a:latin typeface="Comic Sans MS" pitchFamily="66" charset="0"/>
              </a:rPr>
              <a:t>l</a:t>
            </a:r>
            <a:r>
              <a:rPr lang="en-US" sz="1400" b="1" dirty="0" smtClean="0">
                <a:latin typeface="Comic Sans MS" pitchFamily="66" charset="0"/>
              </a:rPr>
              <a:t>ight-sensitive</a:t>
            </a:r>
            <a:r>
              <a:rPr lang="en-US" sz="1400" dirty="0" smtClean="0">
                <a:latin typeface="Comic Sans MS" pitchFamily="66" charset="0"/>
              </a:rPr>
              <a:t> </a:t>
            </a:r>
            <a:r>
              <a:rPr lang="en-US" sz="1400" dirty="0" smtClean="0">
                <a:latin typeface="Comic Sans MS" pitchFamily="66" charset="0"/>
              </a:rPr>
              <a:t>eyespots on the tips of the arms help the sea star find food. </a:t>
            </a:r>
            <a:r>
              <a:rPr lang="en-US" sz="1400" dirty="0" smtClean="0">
                <a:latin typeface="Comic Sans MS" pitchFamily="66" charset="0"/>
              </a:rPr>
              <a:t>They eat mollusks </a:t>
            </a:r>
            <a:r>
              <a:rPr lang="en-US" sz="1400" dirty="0" smtClean="0">
                <a:latin typeface="Comic Sans MS" pitchFamily="66" charset="0"/>
              </a:rPr>
              <a:t>such as clams, oysters, and snails.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14400"/>
            <a:ext cx="4114800" cy="4708981"/>
          </a:xfrm>
          <a:prstGeom prst="rect">
            <a:avLst/>
          </a:prstGeom>
          <a:noFill/>
        </p:spPr>
        <p:txBody>
          <a:bodyPr wrap="square" rtlCol="0">
            <a:spAutoFit/>
          </a:bodyPr>
          <a:lstStyle/>
          <a:p>
            <a:r>
              <a:rPr lang="en-US" sz="1400" dirty="0" smtClean="0">
                <a:latin typeface="Comic Sans MS" pitchFamily="66" charset="0"/>
              </a:rPr>
              <a:t>The sea star eats by attaching to prey and </a:t>
            </a:r>
            <a:r>
              <a:rPr lang="en-US" sz="1400" b="1" dirty="0" smtClean="0">
                <a:latin typeface="Comic Sans MS" pitchFamily="66" charset="0"/>
              </a:rPr>
              <a:t>extending</a:t>
            </a:r>
            <a:r>
              <a:rPr lang="en-US" sz="1400" dirty="0" smtClean="0">
                <a:latin typeface="Comic Sans MS" pitchFamily="66" charset="0"/>
              </a:rPr>
              <a:t> its stomach out through its mouth. </a:t>
            </a:r>
            <a:r>
              <a:rPr lang="en-US" sz="1400" dirty="0" smtClean="0">
                <a:latin typeface="Comic Sans MS" pitchFamily="66" charset="0"/>
              </a:rPr>
              <a:t>Tiny living things </a:t>
            </a:r>
            <a:r>
              <a:rPr lang="en-US" sz="1400" dirty="0" smtClean="0">
                <a:latin typeface="Comic Sans MS" pitchFamily="66" charset="0"/>
              </a:rPr>
              <a:t>can be swallowed whole.</a:t>
            </a:r>
          </a:p>
          <a:p>
            <a:r>
              <a:rPr lang="en-US" sz="1400" dirty="0" smtClean="0">
                <a:latin typeface="Comic Sans MS" pitchFamily="66" charset="0"/>
              </a:rPr>
              <a:t> </a:t>
            </a:r>
          </a:p>
          <a:p>
            <a:r>
              <a:rPr lang="en-US" sz="1400" dirty="0" smtClean="0">
                <a:latin typeface="Comic Sans MS" pitchFamily="66" charset="0"/>
              </a:rPr>
              <a:t>Sea stars aren’t </a:t>
            </a:r>
            <a:r>
              <a:rPr lang="en-US" sz="1400" b="1" dirty="0" smtClean="0">
                <a:latin typeface="Comic Sans MS" pitchFamily="66" charset="0"/>
              </a:rPr>
              <a:t>social</a:t>
            </a:r>
            <a:r>
              <a:rPr lang="en-US" sz="1400" dirty="0" smtClean="0">
                <a:latin typeface="Comic Sans MS" pitchFamily="66" charset="0"/>
              </a:rPr>
              <a:t> creatures, but they will </a:t>
            </a:r>
            <a:r>
              <a:rPr lang="en-US" sz="1400" dirty="0" smtClean="0">
                <a:latin typeface="Comic Sans MS" pitchFamily="66" charset="0"/>
              </a:rPr>
              <a:t>be </a:t>
            </a:r>
            <a:r>
              <a:rPr lang="en-US" sz="1400" dirty="0" smtClean="0">
                <a:latin typeface="Comic Sans MS" pitchFamily="66" charset="0"/>
              </a:rPr>
              <a:t>in large groups during certain times of the year to feed.</a:t>
            </a:r>
          </a:p>
          <a:p>
            <a:r>
              <a:rPr lang="en-US" sz="1400" dirty="0" smtClean="0">
                <a:latin typeface="Comic Sans MS" pitchFamily="66" charset="0"/>
              </a:rPr>
              <a:t>  </a:t>
            </a:r>
          </a:p>
          <a:p>
            <a:r>
              <a:rPr lang="en-US" sz="1400" dirty="0" smtClean="0">
                <a:latin typeface="Comic Sans MS" pitchFamily="66" charset="0"/>
              </a:rPr>
              <a:t>Sea stars can grow a new arm if they lose one, </a:t>
            </a:r>
            <a:r>
              <a:rPr lang="en-US" sz="1400" dirty="0" smtClean="0">
                <a:latin typeface="Comic Sans MS" pitchFamily="66" charset="0"/>
              </a:rPr>
              <a:t>but they do not have many predators because of their </a:t>
            </a:r>
            <a:r>
              <a:rPr lang="en-US" sz="1400" b="1" dirty="0" smtClean="0">
                <a:latin typeface="Comic Sans MS" pitchFamily="66" charset="0"/>
              </a:rPr>
              <a:t>rigid</a:t>
            </a:r>
            <a:r>
              <a:rPr lang="en-US" sz="1400" dirty="0" smtClean="0">
                <a:latin typeface="Comic Sans MS" pitchFamily="66" charset="0"/>
              </a:rPr>
              <a:t> </a:t>
            </a:r>
            <a:r>
              <a:rPr lang="en-US" sz="1400" dirty="0" smtClean="0">
                <a:latin typeface="Comic Sans MS" pitchFamily="66" charset="0"/>
              </a:rPr>
              <a:t>bodies.</a:t>
            </a:r>
          </a:p>
          <a:p>
            <a:r>
              <a:rPr lang="en-US" sz="1400" dirty="0" smtClean="0">
                <a:latin typeface="Comic Sans MS" pitchFamily="66" charset="0"/>
              </a:rPr>
              <a:t> </a:t>
            </a:r>
          </a:p>
          <a:p>
            <a:r>
              <a:rPr lang="en-US" sz="1400" dirty="0" smtClean="0">
                <a:latin typeface="Comic Sans MS" pitchFamily="66" charset="0"/>
              </a:rPr>
              <a:t>Adult sea stars </a:t>
            </a:r>
            <a:r>
              <a:rPr lang="en-US" sz="1400" dirty="0" smtClean="0">
                <a:latin typeface="Comic Sans MS" pitchFamily="66" charset="0"/>
              </a:rPr>
              <a:t>can be a </a:t>
            </a:r>
            <a:r>
              <a:rPr lang="en-US" sz="1400" dirty="0" smtClean="0">
                <a:latin typeface="Comic Sans MS" pitchFamily="66" charset="0"/>
              </a:rPr>
              <a:t>range of colors, from orange to pink to brown. They can grow from 0.4 inches </a:t>
            </a:r>
            <a:r>
              <a:rPr lang="en-US" sz="1400" dirty="0" smtClean="0">
                <a:latin typeface="Comic Sans MS" pitchFamily="66" charset="0"/>
              </a:rPr>
              <a:t>to </a:t>
            </a:r>
            <a:r>
              <a:rPr lang="en-US" sz="1400" dirty="0" smtClean="0">
                <a:latin typeface="Comic Sans MS" pitchFamily="66" charset="0"/>
              </a:rPr>
              <a:t>more than 3 feet </a:t>
            </a:r>
            <a:r>
              <a:rPr lang="en-US" sz="1400" dirty="0" smtClean="0">
                <a:latin typeface="Comic Sans MS" pitchFamily="66" charset="0"/>
              </a:rPr>
              <a:t>across!</a:t>
            </a:r>
          </a:p>
          <a:p>
            <a:endParaRPr lang="en-US" sz="1400" dirty="0" smtClean="0">
              <a:latin typeface="Comic Sans MS" pitchFamily="66" charset="0"/>
            </a:endParaRPr>
          </a:p>
          <a:p>
            <a:r>
              <a:rPr lang="en-US" sz="1400" dirty="0" smtClean="0">
                <a:latin typeface="Comic Sans MS" pitchFamily="66" charset="0"/>
              </a:rPr>
              <a:t>It’s difficult to tell whether a sea star is male or female just by looking at them.</a:t>
            </a: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250937"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Starfish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 (2).jpg"/>
          <p:cNvPicPr>
            <a:picLocks noChangeAspect="1"/>
          </p:cNvPicPr>
          <p:nvPr/>
        </p:nvPicPr>
        <p:blipFill>
          <a:blip r:embed="rId5" cstate="print"/>
          <a:stretch>
            <a:fillRect/>
          </a:stretch>
        </p:blipFill>
        <p:spPr>
          <a:xfrm>
            <a:off x="1219200" y="6047232"/>
            <a:ext cx="1447800" cy="810768"/>
          </a:xfrm>
          <a:prstGeom prst="rect">
            <a:avLst/>
          </a:prstGeom>
        </p:spPr>
      </p:pic>
      <p:pic>
        <p:nvPicPr>
          <p:cNvPr id="29" name="Picture 28" descr="StarFish.jpg"/>
          <p:cNvPicPr>
            <a:picLocks noChangeAspect="1"/>
          </p:cNvPicPr>
          <p:nvPr/>
        </p:nvPicPr>
        <p:blipFill>
          <a:blip r:embed="rId6" cstate="print"/>
          <a:stretch>
            <a:fillRect/>
          </a:stretch>
        </p:blipFill>
        <p:spPr>
          <a:xfrm>
            <a:off x="152400" y="0"/>
            <a:ext cx="914400" cy="923109"/>
          </a:xfrm>
          <a:prstGeom prst="rect">
            <a:avLst/>
          </a:prstGeom>
        </p:spPr>
      </p:pic>
      <p:pic>
        <p:nvPicPr>
          <p:cNvPr id="30" name="Picture 29" descr="StarFish.jpg"/>
          <p:cNvPicPr>
            <a:picLocks noChangeAspect="1"/>
          </p:cNvPicPr>
          <p:nvPr/>
        </p:nvPicPr>
        <p:blipFill>
          <a:blip r:embed="rId6" cstate="print"/>
          <a:stretch>
            <a:fillRect/>
          </a:stretch>
        </p:blipFill>
        <p:spPr>
          <a:xfrm>
            <a:off x="5029200" y="0"/>
            <a:ext cx="914400" cy="923109"/>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2250937"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Starfish</a:t>
            </a:r>
            <a:endParaRPr lang="en-US" sz="3600" dirty="0">
              <a:latin typeface="Boyz R Gross Shadow NF" pitchFamily="18" charset="0"/>
            </a:endParaRPr>
          </a:p>
        </p:txBody>
      </p:sp>
      <p:sp>
        <p:nvSpPr>
          <p:cNvPr id="5" name="Rounded Rectangle 4"/>
          <p:cNvSpPr/>
          <p:nvPr/>
        </p:nvSpPr>
        <p:spPr>
          <a:xfrm>
            <a:off x="8610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0" y="914400"/>
            <a:ext cx="4495800" cy="4832092"/>
          </a:xfrm>
          <a:prstGeom prst="rect">
            <a:avLst/>
          </a:prstGeom>
          <a:noFill/>
        </p:spPr>
        <p:txBody>
          <a:bodyPr wrap="square" rtlCol="0">
            <a:spAutoFit/>
          </a:bodyPr>
          <a:lstStyle/>
          <a:p>
            <a:pPr>
              <a:buFont typeface="Courier New" pitchFamily="49" charset="0"/>
              <a:buChar char="o"/>
            </a:pPr>
            <a:r>
              <a:rPr lang="en-US" sz="1400" dirty="0" smtClean="0">
                <a:latin typeface="Comic Sans MS" pitchFamily="66" charset="0"/>
              </a:rPr>
              <a:t>Starfish are also called sea stars.</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do not have backbones.</a:t>
            </a:r>
            <a:endParaRPr lang="en-US" sz="1400" dirty="0" smtClean="0">
              <a:latin typeface="Comic Sans MS" pitchFamily="66" charset="0"/>
            </a:endParaRP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There are </a:t>
            </a:r>
            <a:r>
              <a:rPr lang="en-US" sz="1400" dirty="0" smtClean="0">
                <a:latin typeface="Comic Sans MS" pitchFamily="66" charset="0"/>
              </a:rPr>
              <a:t>1,600 kinds of sea stars.</a:t>
            </a:r>
          </a:p>
          <a:p>
            <a:pPr>
              <a:buFont typeface="Courier New" pitchFamily="49" charset="0"/>
              <a:buChar char="o"/>
            </a:pPr>
            <a:endParaRPr lang="en-US" sz="1400" b="1" dirty="0" smtClean="0">
              <a:latin typeface="Comic Sans MS" pitchFamily="66" charset="0"/>
            </a:endParaRPr>
          </a:p>
          <a:p>
            <a:pPr>
              <a:buFont typeface="Courier New" pitchFamily="49" charset="0"/>
              <a:buChar char="o"/>
            </a:pPr>
            <a:r>
              <a:rPr lang="en-US" sz="1400" dirty="0" smtClean="0">
                <a:latin typeface="Comic Sans MS" pitchFamily="66" charset="0"/>
              </a:rPr>
              <a:t>They live in tidal </a:t>
            </a:r>
            <a:r>
              <a:rPr lang="en-US" sz="1400" dirty="0" smtClean="0">
                <a:latin typeface="Comic Sans MS" pitchFamily="66" charset="0"/>
              </a:rPr>
              <a:t>pools, rocky shores, sea grass, kelp beds, and coral reefs. </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have spiny </a:t>
            </a:r>
            <a:r>
              <a:rPr lang="en-US" sz="1400" dirty="0" smtClean="0">
                <a:latin typeface="Comic Sans MS" pitchFamily="66" charset="0"/>
              </a:rPr>
              <a:t>skin and five </a:t>
            </a:r>
            <a:r>
              <a:rPr lang="en-US" sz="1400" dirty="0" smtClean="0">
                <a:latin typeface="Comic Sans MS" pitchFamily="66" charset="0"/>
              </a:rPr>
              <a:t>arms. Some have 50 arms.</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have suckers on their arms to help them move.</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have eyes on the end of their arm to help them find food.</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eat mollusks </a:t>
            </a:r>
            <a:r>
              <a:rPr lang="en-US" sz="1400" dirty="0" smtClean="0">
                <a:latin typeface="Comic Sans MS" pitchFamily="66" charset="0"/>
              </a:rPr>
              <a:t>such as clams, oysters, and snails.</a:t>
            </a:r>
          </a:p>
          <a:p>
            <a:endParaRPr lang="en-US" sz="1400" dirty="0">
              <a:latin typeface="Comic Sans MS" pitchFamily="66" charset="0"/>
            </a:endParaRPr>
          </a:p>
          <a:p>
            <a:endParaRPr lang="en-US" sz="1400" dirty="0">
              <a:latin typeface="Comic Sans MS" pitchFamily="66" charset="0"/>
            </a:endParaRPr>
          </a:p>
        </p:txBody>
      </p:sp>
      <p:sp>
        <p:nvSpPr>
          <p:cNvPr id="11" name="TextBox 10"/>
          <p:cNvSpPr txBox="1"/>
          <p:nvPr/>
        </p:nvSpPr>
        <p:spPr>
          <a:xfrm>
            <a:off x="4800600" y="914400"/>
            <a:ext cx="4114800" cy="4493538"/>
          </a:xfrm>
          <a:prstGeom prst="rect">
            <a:avLst/>
          </a:prstGeom>
          <a:noFill/>
        </p:spPr>
        <p:txBody>
          <a:bodyPr wrap="square" rtlCol="0">
            <a:spAutoFit/>
          </a:bodyPr>
          <a:lstStyle/>
          <a:p>
            <a:pPr>
              <a:buFont typeface="Courier New" pitchFamily="49" charset="0"/>
              <a:buChar char="o"/>
            </a:pPr>
            <a:r>
              <a:rPr lang="en-US" sz="1400" dirty="0" smtClean="0">
                <a:latin typeface="Comic Sans MS" pitchFamily="66" charset="0"/>
              </a:rPr>
              <a:t>The stomach and the mouth are in the center of its body.</a:t>
            </a:r>
            <a:endParaRPr lang="en-US" sz="1400" dirty="0" smtClean="0">
              <a:latin typeface="Comic Sans MS" pitchFamily="66" charset="0"/>
            </a:endParaRP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Sea stars </a:t>
            </a:r>
            <a:r>
              <a:rPr lang="en-US" sz="1400" dirty="0" smtClean="0">
                <a:latin typeface="Comic Sans MS" pitchFamily="66" charset="0"/>
              </a:rPr>
              <a:t>live by themselves. </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get in groups to eat.</a:t>
            </a:r>
            <a:endParaRPr lang="en-US" sz="1400" dirty="0" smtClean="0">
              <a:latin typeface="Comic Sans MS" pitchFamily="66" charset="0"/>
            </a:endParaRP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Sea stars can grow a new arm if they lose </a:t>
            </a:r>
            <a:r>
              <a:rPr lang="en-US" sz="1400" dirty="0" smtClean="0">
                <a:latin typeface="Comic Sans MS" pitchFamily="66" charset="0"/>
              </a:rPr>
              <a:t>one.</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have very hard bodies.</a:t>
            </a: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can be orange, pink, or </a:t>
            </a:r>
            <a:r>
              <a:rPr lang="en-US" sz="1400" dirty="0" smtClean="0">
                <a:latin typeface="Comic Sans MS" pitchFamily="66" charset="0"/>
              </a:rPr>
              <a:t>brown. </a:t>
            </a:r>
            <a:endParaRPr lang="en-US" sz="1400" dirty="0" smtClean="0">
              <a:latin typeface="Comic Sans MS" pitchFamily="66" charset="0"/>
            </a:endParaRPr>
          </a:p>
          <a:p>
            <a:pPr>
              <a:buFont typeface="Courier New" pitchFamily="49" charset="0"/>
              <a:buChar char="o"/>
            </a:pPr>
            <a:endParaRPr lang="en-US" sz="1400" dirty="0" smtClean="0">
              <a:latin typeface="Comic Sans MS" pitchFamily="66" charset="0"/>
            </a:endParaRPr>
          </a:p>
          <a:p>
            <a:pPr>
              <a:buFont typeface="Courier New" pitchFamily="49" charset="0"/>
              <a:buChar char="o"/>
            </a:pPr>
            <a:r>
              <a:rPr lang="en-US" sz="1400" dirty="0" smtClean="0">
                <a:latin typeface="Comic Sans MS" pitchFamily="66" charset="0"/>
              </a:rPr>
              <a:t>They </a:t>
            </a:r>
            <a:r>
              <a:rPr lang="en-US" sz="1400" dirty="0" smtClean="0">
                <a:latin typeface="Comic Sans MS" pitchFamily="66" charset="0"/>
              </a:rPr>
              <a:t>can grow from 0.4 inches </a:t>
            </a:r>
            <a:r>
              <a:rPr lang="en-US" sz="1400" dirty="0" smtClean="0">
                <a:latin typeface="Comic Sans MS" pitchFamily="66" charset="0"/>
              </a:rPr>
              <a:t>to </a:t>
            </a:r>
            <a:r>
              <a:rPr lang="en-US" sz="1400" dirty="0" smtClean="0">
                <a:latin typeface="Comic Sans MS" pitchFamily="66" charset="0"/>
              </a:rPr>
              <a:t>more than 3 feet </a:t>
            </a:r>
            <a:r>
              <a:rPr lang="en-US" sz="1400" dirty="0" smtClean="0">
                <a:latin typeface="Comic Sans MS" pitchFamily="66" charset="0"/>
              </a:rPr>
              <a:t>across!</a:t>
            </a:r>
          </a:p>
          <a:p>
            <a:endParaRPr lang="en-US" sz="1400" dirty="0" smtClean="0">
              <a:latin typeface="Comic Sans MS" pitchFamily="66" charset="0"/>
            </a:endParaRPr>
          </a:p>
          <a:p>
            <a:r>
              <a:rPr lang="en-US" sz="1200" dirty="0" smtClean="0">
                <a:latin typeface="Comic Sans MS" pitchFamily="66" charset="0"/>
              </a:rPr>
              <a:t> </a:t>
            </a:r>
          </a:p>
          <a:p>
            <a:r>
              <a:rPr lang="en-US" sz="1200" dirty="0" smtClean="0">
                <a:latin typeface="Comic Sans MS" pitchFamily="66" charset="0"/>
              </a:rPr>
              <a:t> </a:t>
            </a:r>
          </a:p>
          <a:p>
            <a:r>
              <a:rPr lang="en-US" sz="1200" dirty="0">
                <a:latin typeface="Comic Sans MS" pitchFamily="66" charset="0"/>
              </a:rPr>
              <a:t> </a:t>
            </a:r>
          </a:p>
          <a:p>
            <a:endParaRPr lang="en-US" sz="1200" dirty="0">
              <a:latin typeface="Comic Sans MS" pitchFamily="66" charset="0"/>
            </a:endParaRPr>
          </a:p>
        </p:txBody>
      </p:sp>
      <p:sp>
        <p:nvSpPr>
          <p:cNvPr id="12" name="Rectangle 11"/>
          <p:cNvSpPr/>
          <p:nvPr/>
        </p:nvSpPr>
        <p:spPr>
          <a:xfrm>
            <a:off x="6019800" y="228600"/>
            <a:ext cx="2250937" cy="646331"/>
          </a:xfrm>
          <a:prstGeom prst="rect">
            <a:avLst/>
          </a:prstGeom>
        </p:spPr>
        <p:txBody>
          <a:bodyPr wrap="none">
            <a:spAutoFit/>
          </a:bodyPr>
          <a:lstStyle/>
          <a:p>
            <a:r>
              <a:rPr lang="en-US" sz="3600" u="sng" dirty="0" smtClean="0">
                <a:latin typeface="Boyz R Gross Shadow NF" pitchFamily="18" charset="0"/>
              </a:rPr>
              <a:t>The </a:t>
            </a:r>
            <a:r>
              <a:rPr lang="en-US" sz="3600" u="sng" dirty="0" smtClean="0">
                <a:latin typeface="Boyz R Gross Shadow NF" pitchFamily="18" charset="0"/>
              </a:rPr>
              <a:t>Starfish</a:t>
            </a:r>
            <a:endParaRPr lang="en-US" sz="3600" dirty="0">
              <a:latin typeface="Boyz R Gross Shadow NF" pitchFamily="18" charset="0"/>
            </a:endParaRPr>
          </a:p>
        </p:txBody>
      </p:sp>
      <p:sp>
        <p:nvSpPr>
          <p:cNvPr id="21" name="Rounded Rectangle 20"/>
          <p:cNvSpPr/>
          <p:nvPr/>
        </p:nvSpPr>
        <p:spPr>
          <a:xfrm>
            <a:off x="4038600" y="6248400"/>
            <a:ext cx="533400" cy="6096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18" descr="bubbles.jpg"/>
          <p:cNvPicPr>
            <a:picLocks noChangeAspect="1"/>
          </p:cNvPicPr>
          <p:nvPr/>
        </p:nvPicPr>
        <p:blipFill>
          <a:blip r:embed="rId2" cstate="print"/>
          <a:stretch>
            <a:fillRect/>
          </a:stretch>
        </p:blipFill>
        <p:spPr>
          <a:xfrm>
            <a:off x="0" y="5658822"/>
            <a:ext cx="685800" cy="1199178"/>
          </a:xfrm>
          <a:prstGeom prst="rect">
            <a:avLst/>
          </a:prstGeom>
        </p:spPr>
      </p:pic>
      <p:pic>
        <p:nvPicPr>
          <p:cNvPr id="20" name="Picture 19" descr="seaweed.png"/>
          <p:cNvPicPr>
            <a:picLocks noChangeAspect="1"/>
          </p:cNvPicPr>
          <p:nvPr/>
        </p:nvPicPr>
        <p:blipFill>
          <a:blip r:embed="rId3" cstate="print"/>
          <a:stretch>
            <a:fillRect/>
          </a:stretch>
        </p:blipFill>
        <p:spPr>
          <a:xfrm>
            <a:off x="0" y="5961888"/>
            <a:ext cx="457200" cy="896112"/>
          </a:xfrm>
          <a:prstGeom prst="rect">
            <a:avLst/>
          </a:prstGeom>
        </p:spPr>
      </p:pic>
      <p:pic>
        <p:nvPicPr>
          <p:cNvPr id="22" name="Picture 21" descr="coral1.png"/>
          <p:cNvPicPr>
            <a:picLocks noChangeAspect="1"/>
          </p:cNvPicPr>
          <p:nvPr/>
        </p:nvPicPr>
        <p:blipFill>
          <a:blip r:embed="rId4" cstate="print"/>
          <a:stretch>
            <a:fillRect/>
          </a:stretch>
        </p:blipFill>
        <p:spPr>
          <a:xfrm>
            <a:off x="457200" y="6039292"/>
            <a:ext cx="838200" cy="818707"/>
          </a:xfrm>
          <a:prstGeom prst="rect">
            <a:avLst/>
          </a:prstGeom>
        </p:spPr>
      </p:pic>
      <p:pic>
        <p:nvPicPr>
          <p:cNvPr id="23" name="Picture 22" descr="bubbles.jpg"/>
          <p:cNvPicPr>
            <a:picLocks noChangeAspect="1"/>
          </p:cNvPicPr>
          <p:nvPr/>
        </p:nvPicPr>
        <p:blipFill>
          <a:blip r:embed="rId2" cstate="print"/>
          <a:stretch>
            <a:fillRect/>
          </a:stretch>
        </p:blipFill>
        <p:spPr>
          <a:xfrm>
            <a:off x="3200400" y="5658822"/>
            <a:ext cx="685800" cy="1199178"/>
          </a:xfrm>
          <a:prstGeom prst="rect">
            <a:avLst/>
          </a:prstGeom>
        </p:spPr>
      </p:pic>
      <p:pic>
        <p:nvPicPr>
          <p:cNvPr id="24" name="Picture 23" descr="seaweed.png"/>
          <p:cNvPicPr>
            <a:picLocks noChangeAspect="1"/>
          </p:cNvPicPr>
          <p:nvPr/>
        </p:nvPicPr>
        <p:blipFill>
          <a:blip r:embed="rId3" cstate="print"/>
          <a:stretch>
            <a:fillRect/>
          </a:stretch>
        </p:blipFill>
        <p:spPr>
          <a:xfrm>
            <a:off x="3352800" y="5961888"/>
            <a:ext cx="457200" cy="896112"/>
          </a:xfrm>
          <a:prstGeom prst="rect">
            <a:avLst/>
          </a:prstGeom>
        </p:spPr>
      </p:pic>
      <p:pic>
        <p:nvPicPr>
          <p:cNvPr id="25" name="Picture 24" descr="coral1.png"/>
          <p:cNvPicPr>
            <a:picLocks noChangeAspect="1"/>
          </p:cNvPicPr>
          <p:nvPr/>
        </p:nvPicPr>
        <p:blipFill>
          <a:blip r:embed="rId4" cstate="print"/>
          <a:stretch>
            <a:fillRect/>
          </a:stretch>
        </p:blipFill>
        <p:spPr>
          <a:xfrm flipH="1">
            <a:off x="2590800" y="6039293"/>
            <a:ext cx="838200" cy="818707"/>
          </a:xfrm>
          <a:prstGeom prst="rect">
            <a:avLst/>
          </a:prstGeom>
        </p:spPr>
      </p:pic>
      <p:pic>
        <p:nvPicPr>
          <p:cNvPr id="26" name="Picture 25" descr="bubbles.jpg"/>
          <p:cNvPicPr>
            <a:picLocks noChangeAspect="1"/>
          </p:cNvPicPr>
          <p:nvPr/>
        </p:nvPicPr>
        <p:blipFill>
          <a:blip r:embed="rId2" cstate="print"/>
          <a:stretch>
            <a:fillRect/>
          </a:stretch>
        </p:blipFill>
        <p:spPr>
          <a:xfrm>
            <a:off x="4800600" y="5658822"/>
            <a:ext cx="685800" cy="1199178"/>
          </a:xfrm>
          <a:prstGeom prst="rect">
            <a:avLst/>
          </a:prstGeom>
        </p:spPr>
      </p:pic>
      <p:pic>
        <p:nvPicPr>
          <p:cNvPr id="27" name="Picture 26" descr="seaweed.png"/>
          <p:cNvPicPr>
            <a:picLocks noChangeAspect="1"/>
          </p:cNvPicPr>
          <p:nvPr/>
        </p:nvPicPr>
        <p:blipFill>
          <a:blip r:embed="rId3" cstate="print"/>
          <a:stretch>
            <a:fillRect/>
          </a:stretch>
        </p:blipFill>
        <p:spPr>
          <a:xfrm>
            <a:off x="4800600" y="5961888"/>
            <a:ext cx="457200" cy="896112"/>
          </a:xfrm>
          <a:prstGeom prst="rect">
            <a:avLst/>
          </a:prstGeom>
        </p:spPr>
      </p:pic>
      <p:pic>
        <p:nvPicPr>
          <p:cNvPr id="31" name="Picture 30" descr="coral1.png"/>
          <p:cNvPicPr>
            <a:picLocks noChangeAspect="1"/>
          </p:cNvPicPr>
          <p:nvPr/>
        </p:nvPicPr>
        <p:blipFill>
          <a:blip r:embed="rId4" cstate="print"/>
          <a:stretch>
            <a:fillRect/>
          </a:stretch>
        </p:blipFill>
        <p:spPr>
          <a:xfrm>
            <a:off x="5257800" y="6039292"/>
            <a:ext cx="838200" cy="818707"/>
          </a:xfrm>
          <a:prstGeom prst="rect">
            <a:avLst/>
          </a:prstGeom>
        </p:spPr>
      </p:pic>
      <p:pic>
        <p:nvPicPr>
          <p:cNvPr id="32" name="Picture 31" descr="bubbles.jpg"/>
          <p:cNvPicPr>
            <a:picLocks noChangeAspect="1"/>
          </p:cNvPicPr>
          <p:nvPr/>
        </p:nvPicPr>
        <p:blipFill>
          <a:blip r:embed="rId2" cstate="print"/>
          <a:stretch>
            <a:fillRect/>
          </a:stretch>
        </p:blipFill>
        <p:spPr>
          <a:xfrm>
            <a:off x="8001000" y="5658822"/>
            <a:ext cx="685800" cy="1199178"/>
          </a:xfrm>
          <a:prstGeom prst="rect">
            <a:avLst/>
          </a:prstGeom>
        </p:spPr>
      </p:pic>
      <p:pic>
        <p:nvPicPr>
          <p:cNvPr id="33" name="Picture 32" descr="seaweed.png"/>
          <p:cNvPicPr>
            <a:picLocks noChangeAspect="1"/>
          </p:cNvPicPr>
          <p:nvPr/>
        </p:nvPicPr>
        <p:blipFill>
          <a:blip r:embed="rId3" cstate="print"/>
          <a:stretch>
            <a:fillRect/>
          </a:stretch>
        </p:blipFill>
        <p:spPr>
          <a:xfrm>
            <a:off x="8153400" y="5961888"/>
            <a:ext cx="457200" cy="896112"/>
          </a:xfrm>
          <a:prstGeom prst="rect">
            <a:avLst/>
          </a:prstGeom>
        </p:spPr>
      </p:pic>
      <p:pic>
        <p:nvPicPr>
          <p:cNvPr id="34" name="Picture 33" descr="coral1.png"/>
          <p:cNvPicPr>
            <a:picLocks noChangeAspect="1"/>
          </p:cNvPicPr>
          <p:nvPr/>
        </p:nvPicPr>
        <p:blipFill>
          <a:blip r:embed="rId4" cstate="print"/>
          <a:stretch>
            <a:fillRect/>
          </a:stretch>
        </p:blipFill>
        <p:spPr>
          <a:xfrm flipH="1">
            <a:off x="7391400" y="6039293"/>
            <a:ext cx="838200" cy="818707"/>
          </a:xfrm>
          <a:prstGeom prst="rect">
            <a:avLst/>
          </a:prstGeom>
        </p:spPr>
      </p:pic>
      <p:pic>
        <p:nvPicPr>
          <p:cNvPr id="28" name="Picture 27" descr="images (2).jpg"/>
          <p:cNvPicPr>
            <a:picLocks noChangeAspect="1"/>
          </p:cNvPicPr>
          <p:nvPr/>
        </p:nvPicPr>
        <p:blipFill>
          <a:blip r:embed="rId5" cstate="print"/>
          <a:stretch>
            <a:fillRect/>
          </a:stretch>
        </p:blipFill>
        <p:spPr>
          <a:xfrm>
            <a:off x="1219200" y="6047232"/>
            <a:ext cx="1447800" cy="810768"/>
          </a:xfrm>
          <a:prstGeom prst="rect">
            <a:avLst/>
          </a:prstGeom>
        </p:spPr>
      </p:pic>
      <p:pic>
        <p:nvPicPr>
          <p:cNvPr id="29" name="Picture 28" descr="StarFish.jpg"/>
          <p:cNvPicPr>
            <a:picLocks noChangeAspect="1"/>
          </p:cNvPicPr>
          <p:nvPr/>
        </p:nvPicPr>
        <p:blipFill>
          <a:blip r:embed="rId6" cstate="print"/>
          <a:stretch>
            <a:fillRect/>
          </a:stretch>
        </p:blipFill>
        <p:spPr>
          <a:xfrm>
            <a:off x="152400" y="0"/>
            <a:ext cx="914400" cy="923109"/>
          </a:xfrm>
          <a:prstGeom prst="rect">
            <a:avLst/>
          </a:prstGeom>
        </p:spPr>
      </p:pic>
      <p:pic>
        <p:nvPicPr>
          <p:cNvPr id="30" name="Picture 29" descr="StarFish.jpg"/>
          <p:cNvPicPr>
            <a:picLocks noChangeAspect="1"/>
          </p:cNvPicPr>
          <p:nvPr/>
        </p:nvPicPr>
        <p:blipFill>
          <a:blip r:embed="rId6" cstate="print"/>
          <a:stretch>
            <a:fillRect/>
          </a:stretch>
        </p:blipFill>
        <p:spPr>
          <a:xfrm>
            <a:off x="5029200" y="0"/>
            <a:ext cx="914400" cy="9231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10733</Words>
  <Application>Microsoft Office PowerPoint</Application>
  <PresentationFormat>On-screen Show (4:3)</PresentationFormat>
  <Paragraphs>2785</Paragraphs>
  <Slides>199</Slides>
  <Notes>0</Notes>
  <HiddenSlides>0</HiddenSlides>
  <MMClips>0</MMClips>
  <ScaleCrop>false</ScaleCrop>
  <HeadingPairs>
    <vt:vector size="4" baseType="variant">
      <vt:variant>
        <vt:lpstr>Theme</vt:lpstr>
      </vt:variant>
      <vt:variant>
        <vt:i4>1</vt:i4>
      </vt:variant>
      <vt:variant>
        <vt:lpstr>Slide Titles</vt:lpstr>
      </vt:variant>
      <vt:variant>
        <vt:i4>199</vt:i4>
      </vt:variant>
    </vt:vector>
  </HeadingPairs>
  <TitlesOfParts>
    <vt:vector size="20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The Ocean </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ccatherwood</dc:creator>
  <cp:lastModifiedBy>ccatherwood</cp:lastModifiedBy>
  <cp:revision>79</cp:revision>
  <dcterms:created xsi:type="dcterms:W3CDTF">2014-02-09T13:40:49Z</dcterms:created>
  <dcterms:modified xsi:type="dcterms:W3CDTF">2014-03-09T00:46:53Z</dcterms:modified>
</cp:coreProperties>
</file>