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420" r:id="rId5"/>
    <p:sldId id="421"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459" r:id="rId21"/>
    <p:sldId id="276" r:id="rId22"/>
    <p:sldId id="277" r:id="rId23"/>
    <p:sldId id="278" r:id="rId24"/>
    <p:sldId id="279" r:id="rId25"/>
    <p:sldId id="280" r:id="rId26"/>
    <p:sldId id="281" r:id="rId27"/>
    <p:sldId id="282" r:id="rId28"/>
    <p:sldId id="283" r:id="rId29"/>
    <p:sldId id="284" r:id="rId30"/>
    <p:sldId id="285" r:id="rId31"/>
    <p:sldId id="406" r:id="rId32"/>
    <p:sldId id="407" r:id="rId33"/>
    <p:sldId id="408" r:id="rId34"/>
    <p:sldId id="440" r:id="rId35"/>
    <p:sldId id="409" r:id="rId36"/>
    <p:sldId id="410" r:id="rId37"/>
    <p:sldId id="411" r:id="rId38"/>
    <p:sldId id="412" r:id="rId39"/>
    <p:sldId id="413" r:id="rId40"/>
    <p:sldId id="414" r:id="rId41"/>
    <p:sldId id="415" r:id="rId42"/>
    <p:sldId id="416" r:id="rId43"/>
    <p:sldId id="417" r:id="rId44"/>
    <p:sldId id="394" r:id="rId45"/>
    <p:sldId id="395" r:id="rId46"/>
    <p:sldId id="441" r:id="rId47"/>
    <p:sldId id="442" r:id="rId48"/>
    <p:sldId id="397" r:id="rId49"/>
    <p:sldId id="398" r:id="rId50"/>
    <p:sldId id="399" r:id="rId51"/>
    <p:sldId id="400" r:id="rId52"/>
    <p:sldId id="401" r:id="rId53"/>
    <p:sldId id="402" r:id="rId54"/>
    <p:sldId id="403" r:id="rId55"/>
    <p:sldId id="404" r:id="rId56"/>
    <p:sldId id="405" r:id="rId57"/>
    <p:sldId id="382" r:id="rId58"/>
    <p:sldId id="383" r:id="rId59"/>
    <p:sldId id="443" r:id="rId60"/>
    <p:sldId id="444" r:id="rId61"/>
    <p:sldId id="385" r:id="rId62"/>
    <p:sldId id="386" r:id="rId63"/>
    <p:sldId id="387" r:id="rId64"/>
    <p:sldId id="388" r:id="rId65"/>
    <p:sldId id="389" r:id="rId66"/>
    <p:sldId id="390" r:id="rId67"/>
    <p:sldId id="391" r:id="rId68"/>
    <p:sldId id="392" r:id="rId69"/>
    <p:sldId id="393" r:id="rId70"/>
    <p:sldId id="370" r:id="rId71"/>
    <p:sldId id="426" r:id="rId72"/>
    <p:sldId id="445" r:id="rId73"/>
    <p:sldId id="446" r:id="rId74"/>
    <p:sldId id="373" r:id="rId75"/>
    <p:sldId id="374" r:id="rId76"/>
    <p:sldId id="375" r:id="rId77"/>
    <p:sldId id="376" r:id="rId78"/>
    <p:sldId id="377" r:id="rId79"/>
    <p:sldId id="378" r:id="rId80"/>
    <p:sldId id="379" r:id="rId81"/>
    <p:sldId id="380" r:id="rId82"/>
    <p:sldId id="381" r:id="rId83"/>
    <p:sldId id="358" r:id="rId84"/>
    <p:sldId id="359" r:id="rId85"/>
    <p:sldId id="447" r:id="rId86"/>
    <p:sldId id="448" r:id="rId87"/>
    <p:sldId id="361" r:id="rId88"/>
    <p:sldId id="362" r:id="rId89"/>
    <p:sldId id="363" r:id="rId90"/>
    <p:sldId id="364" r:id="rId91"/>
    <p:sldId id="365" r:id="rId92"/>
    <p:sldId id="366" r:id="rId93"/>
    <p:sldId id="367" r:id="rId94"/>
    <p:sldId id="368" r:id="rId95"/>
    <p:sldId id="369" r:id="rId96"/>
    <p:sldId id="346" r:id="rId97"/>
    <p:sldId id="347" r:id="rId98"/>
    <p:sldId id="449" r:id="rId99"/>
    <p:sldId id="450" r:id="rId100"/>
    <p:sldId id="349" r:id="rId101"/>
    <p:sldId id="350" r:id="rId102"/>
    <p:sldId id="351" r:id="rId103"/>
    <p:sldId id="352" r:id="rId104"/>
    <p:sldId id="353" r:id="rId105"/>
    <p:sldId id="354" r:id="rId106"/>
    <p:sldId id="355" r:id="rId107"/>
    <p:sldId id="356" r:id="rId108"/>
    <p:sldId id="357" r:id="rId109"/>
    <p:sldId id="334" r:id="rId110"/>
    <p:sldId id="335" r:id="rId111"/>
    <p:sldId id="451" r:id="rId112"/>
    <p:sldId id="452" r:id="rId113"/>
    <p:sldId id="337" r:id="rId114"/>
    <p:sldId id="338" r:id="rId115"/>
    <p:sldId id="339" r:id="rId116"/>
    <p:sldId id="340" r:id="rId117"/>
    <p:sldId id="341" r:id="rId118"/>
    <p:sldId id="342" r:id="rId119"/>
    <p:sldId id="343" r:id="rId120"/>
    <p:sldId id="344" r:id="rId121"/>
    <p:sldId id="345" r:id="rId122"/>
    <p:sldId id="322" r:id="rId123"/>
    <p:sldId id="323" r:id="rId124"/>
    <p:sldId id="453" r:id="rId125"/>
    <p:sldId id="454" r:id="rId126"/>
    <p:sldId id="325" r:id="rId127"/>
    <p:sldId id="326" r:id="rId128"/>
    <p:sldId id="327" r:id="rId129"/>
    <p:sldId id="328" r:id="rId130"/>
    <p:sldId id="329" r:id="rId131"/>
    <p:sldId id="330" r:id="rId132"/>
    <p:sldId id="331" r:id="rId133"/>
    <p:sldId id="332" r:id="rId134"/>
    <p:sldId id="333" r:id="rId135"/>
    <p:sldId id="310" r:id="rId136"/>
    <p:sldId id="311" r:id="rId137"/>
    <p:sldId id="457" r:id="rId138"/>
    <p:sldId id="458" r:id="rId139"/>
    <p:sldId id="313" r:id="rId140"/>
    <p:sldId id="314" r:id="rId141"/>
    <p:sldId id="315" r:id="rId142"/>
    <p:sldId id="316" r:id="rId143"/>
    <p:sldId id="317" r:id="rId144"/>
    <p:sldId id="318" r:id="rId145"/>
    <p:sldId id="319" r:id="rId146"/>
    <p:sldId id="320" r:id="rId147"/>
    <p:sldId id="321" r:id="rId148"/>
    <p:sldId id="298" r:id="rId149"/>
    <p:sldId id="299" r:id="rId150"/>
    <p:sldId id="455" r:id="rId151"/>
    <p:sldId id="456" r:id="rId152"/>
    <p:sldId id="301" r:id="rId153"/>
    <p:sldId id="302" r:id="rId154"/>
    <p:sldId id="303" r:id="rId155"/>
    <p:sldId id="304" r:id="rId156"/>
    <p:sldId id="305" r:id="rId157"/>
    <p:sldId id="306" r:id="rId158"/>
    <p:sldId id="307" r:id="rId159"/>
    <p:sldId id="308" r:id="rId160"/>
    <p:sldId id="309" r:id="rId161"/>
    <p:sldId id="286" r:id="rId162"/>
    <p:sldId id="287" r:id="rId163"/>
    <p:sldId id="288" r:id="rId164"/>
    <p:sldId id="418" r:id="rId165"/>
    <p:sldId id="289" r:id="rId166"/>
    <p:sldId id="290" r:id="rId167"/>
    <p:sldId id="291" r:id="rId168"/>
    <p:sldId id="292" r:id="rId169"/>
    <p:sldId id="293" r:id="rId170"/>
    <p:sldId id="294" r:id="rId171"/>
    <p:sldId id="295" r:id="rId172"/>
    <p:sldId id="296" r:id="rId173"/>
    <p:sldId id="297" r:id="rId1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504" y="-1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presProps" Target="presProp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7B198B-6ADB-4F77-B0E1-180B039CFF6C}" type="datetimeFigureOut">
              <a:rPr lang="en-US" smtClean="0"/>
              <a:pPr/>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E83AC-2EC5-44DB-B73D-E680B58BC1C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B198B-6ADB-4F77-B0E1-180B039CFF6C}" type="datetimeFigureOut">
              <a:rPr lang="en-US" smtClean="0"/>
              <a:pPr/>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E83AC-2EC5-44DB-B73D-E680B58BC1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B198B-6ADB-4F77-B0E1-180B039CFF6C}" type="datetimeFigureOut">
              <a:rPr lang="en-US" smtClean="0"/>
              <a:pPr/>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E83AC-2EC5-44DB-B73D-E680B58BC1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B198B-6ADB-4F77-B0E1-180B039CFF6C}" type="datetimeFigureOut">
              <a:rPr lang="en-US" smtClean="0"/>
              <a:pPr/>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E83AC-2EC5-44DB-B73D-E680B58BC1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7B198B-6ADB-4F77-B0E1-180B039CFF6C}" type="datetimeFigureOut">
              <a:rPr lang="en-US" smtClean="0"/>
              <a:pPr/>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E83AC-2EC5-44DB-B73D-E680B58BC1C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7B198B-6ADB-4F77-B0E1-180B039CFF6C}" type="datetimeFigureOut">
              <a:rPr lang="en-US" smtClean="0"/>
              <a:pPr/>
              <a:t>3/8/2014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6E83AC-2EC5-44DB-B73D-E680B58BC1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7B198B-6ADB-4F77-B0E1-180B039CFF6C}" type="datetimeFigureOut">
              <a:rPr lang="en-US" smtClean="0"/>
              <a:pPr/>
              <a:t>3/8/2014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6E83AC-2EC5-44DB-B73D-E680B58BC1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7B198B-6ADB-4F77-B0E1-180B039CFF6C}" type="datetimeFigureOut">
              <a:rPr lang="en-US" smtClean="0"/>
              <a:pPr/>
              <a:t>3/8/2014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6E83AC-2EC5-44DB-B73D-E680B58BC1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B198B-6ADB-4F77-B0E1-180B039CFF6C}" type="datetimeFigureOut">
              <a:rPr lang="en-US" smtClean="0"/>
              <a:pPr/>
              <a:t>3/8/2014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6E83AC-2EC5-44DB-B73D-E680B58BC1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7B198B-6ADB-4F77-B0E1-180B039CFF6C}" type="datetimeFigureOut">
              <a:rPr lang="en-US" smtClean="0"/>
              <a:pPr/>
              <a:t>3/8/2014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6E83AC-2EC5-44DB-B73D-E680B58BC1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7B198B-6ADB-4F77-B0E1-180B039CFF6C}" type="datetimeFigureOut">
              <a:rPr lang="en-US" smtClean="0"/>
              <a:pPr/>
              <a:t>3/8/2014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6E83AC-2EC5-44DB-B73D-E680B58BC1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B198B-6ADB-4F77-B0E1-180B039CFF6C}" type="datetimeFigureOut">
              <a:rPr lang="en-US" smtClean="0"/>
              <a:pPr/>
              <a:t>3/8/2014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6E83AC-2EC5-44DB-B73D-E680B58BC1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1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4.jpeg"/></Relationships>
</file>

<file path=ppt/slides/_rels/slide1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4.jpeg"/></Relationships>
</file>

<file path=ppt/slides/_rels/slide1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4.jpeg"/></Relationships>
</file>

<file path=ppt/slides/_rels/slide1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gif"/></Relationships>
</file>

<file path=ppt/slides/_rels/slide1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gif"/></Relationships>
</file>

<file path=ppt/slides/_rels/slide1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1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1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16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6.jpe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6.jpe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6.jpeg"/></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2.jpeg"/></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2.jpeg"/></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2.jpeg"/></Relationships>
</file>

<file path=ppt/slides/_rels/slide7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8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8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9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9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304800" y="5105400"/>
            <a:ext cx="3672800" cy="1323439"/>
          </a:xfrm>
          <a:prstGeom prst="rect">
            <a:avLst/>
          </a:prstGeom>
          <a:noFill/>
        </p:spPr>
        <p:txBody>
          <a:bodyPr wrap="none" rtlCol="0">
            <a:spAutoFit/>
          </a:bodyPr>
          <a:lstStyle/>
          <a:p>
            <a:pPr algn="ctr"/>
            <a:r>
              <a:rPr lang="en-US" sz="3200" b="1" dirty="0" smtClean="0">
                <a:latin typeface="Glimstick" pitchFamily="34"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4800600" y="304800"/>
            <a:ext cx="4129465" cy="584775"/>
          </a:xfrm>
          <a:prstGeom prst="rect">
            <a:avLst/>
          </a:prstGeom>
          <a:noFill/>
        </p:spPr>
        <p:txBody>
          <a:bodyPr wrap="none" rtlCol="0">
            <a:spAutoFit/>
          </a:bodyPr>
          <a:lstStyle/>
          <a:p>
            <a:pPr algn="ctr"/>
            <a:r>
              <a:rPr lang="en-US" sz="3200" b="1" u="sng" dirty="0" smtClean="0">
                <a:latin typeface="Glimstick" pitchFamily="34"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Jaguar.jpg"/>
          <p:cNvPicPr>
            <a:picLocks noChangeAspect="1"/>
          </p:cNvPicPr>
          <p:nvPr/>
        </p:nvPicPr>
        <p:blipFill>
          <a:blip r:embed="rId2" cstate="print"/>
          <a:stretch>
            <a:fillRect/>
          </a:stretch>
        </p:blipFill>
        <p:spPr>
          <a:xfrm>
            <a:off x="609600" y="2286000"/>
            <a:ext cx="3124200" cy="22149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Point Star 7"/>
          <p:cNvSpPr/>
          <p:nvPr/>
        </p:nvSpPr>
        <p:spPr>
          <a:xfrm>
            <a:off x="5715000" y="2514600"/>
            <a:ext cx="2819400" cy="3352800"/>
          </a:xfrm>
          <a:prstGeom prst="star6">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0" y="152400"/>
            <a:ext cx="3570208" cy="1015663"/>
          </a:xfrm>
          <a:prstGeom prst="rect">
            <a:avLst/>
          </a:prstGeom>
        </p:spPr>
        <p:txBody>
          <a:bodyPr wrap="none">
            <a:spAutoFit/>
          </a:bodyPr>
          <a:lstStyle/>
          <a:p>
            <a:r>
              <a:rPr lang="en-US" sz="6000" b="1" u="sng" dirty="0" smtClean="0">
                <a:latin typeface="Glimstick" pitchFamily="34" charset="0"/>
              </a:rPr>
              <a:t>Ocelots:</a:t>
            </a:r>
            <a:endParaRPr lang="en-US" sz="6000" b="1" u="sng" dirty="0">
              <a:latin typeface="Glimstick" pitchFamily="34"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plant1.png"/>
          <p:cNvPicPr>
            <a:picLocks noChangeAspect="1"/>
          </p:cNvPicPr>
          <p:nvPr/>
        </p:nvPicPr>
        <p:blipFill>
          <a:blip r:embed="rId2" cstate="print"/>
          <a:stretch>
            <a:fillRect/>
          </a:stretch>
        </p:blipFill>
        <p:spPr>
          <a:xfrm>
            <a:off x="0" y="4443546"/>
            <a:ext cx="1650496" cy="2414454"/>
          </a:xfrm>
          <a:prstGeom prst="rect">
            <a:avLst/>
          </a:prstGeom>
        </p:spPr>
      </p:pic>
      <p:pic>
        <p:nvPicPr>
          <p:cNvPr id="20" name="Picture 19" descr="Jaguar.jpg"/>
          <p:cNvPicPr>
            <a:picLocks noChangeAspect="1"/>
          </p:cNvPicPr>
          <p:nvPr/>
        </p:nvPicPr>
        <p:blipFill>
          <a:blip r:embed="rId3" cstate="print"/>
          <a:stretch>
            <a:fillRect/>
          </a:stretch>
        </p:blipFill>
        <p:spPr>
          <a:xfrm>
            <a:off x="1905000" y="5257800"/>
            <a:ext cx="2257045" cy="1600200"/>
          </a:xfrm>
          <a:prstGeom prst="rect">
            <a:avLst/>
          </a:prstGeom>
        </p:spPr>
      </p:pic>
      <p:pic>
        <p:nvPicPr>
          <p:cNvPr id="21" name="Picture 20" descr="plant1.png"/>
          <p:cNvPicPr>
            <a:picLocks noChangeAspect="1"/>
          </p:cNvPicPr>
          <p:nvPr/>
        </p:nvPicPr>
        <p:blipFill>
          <a:blip r:embed="rId2" cstate="print"/>
          <a:stretch>
            <a:fillRect/>
          </a:stretch>
        </p:blipFill>
        <p:spPr>
          <a:xfrm>
            <a:off x="3886200" y="4443546"/>
            <a:ext cx="1650496" cy="2414454"/>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toucan3.jpg"/>
          <p:cNvPicPr>
            <a:picLocks noChangeAspect="1"/>
          </p:cNvPicPr>
          <p:nvPr/>
        </p:nvPicPr>
        <p:blipFill>
          <a:blip r:embed="rId2" cstate="print"/>
          <a:stretch>
            <a:fillRect/>
          </a:stretch>
        </p:blipFill>
        <p:spPr>
          <a:xfrm>
            <a:off x="2057400" y="1752600"/>
            <a:ext cx="4476750" cy="4476750"/>
          </a:xfrm>
          <a:prstGeom prst="rect">
            <a:avLst/>
          </a:prstGeom>
        </p:spPr>
      </p:pic>
      <p:sp>
        <p:nvSpPr>
          <p:cNvPr id="4" name="TextBox 3"/>
          <p:cNvSpPr txBox="1"/>
          <p:nvPr/>
        </p:nvSpPr>
        <p:spPr>
          <a:xfrm>
            <a:off x="685800" y="228600"/>
            <a:ext cx="7907357" cy="830997"/>
          </a:xfrm>
          <a:prstGeom prst="rect">
            <a:avLst/>
          </a:prstGeom>
          <a:noFill/>
        </p:spPr>
        <p:txBody>
          <a:bodyPr wrap="none" rtlCol="0">
            <a:spAutoFit/>
          </a:bodyPr>
          <a:lstStyle/>
          <a:p>
            <a:r>
              <a:rPr lang="en-US" sz="4800" b="1" u="sng" dirty="0" smtClean="0">
                <a:latin typeface="Glimstick" pitchFamily="34" charset="0"/>
              </a:rPr>
              <a:t>Diagram of the Toucan:</a:t>
            </a:r>
            <a:endParaRPr lang="en-US" sz="4800" b="1" u="sng" dirty="0">
              <a:latin typeface="Glimstick" pitchFamily="34" charset="0"/>
            </a:endParaRPr>
          </a:p>
        </p:txBody>
      </p:sp>
      <p:sp>
        <p:nvSpPr>
          <p:cNvPr id="7" name="Rounded Rectangle 6"/>
          <p:cNvSpPr/>
          <p:nvPr/>
        </p:nvSpPr>
        <p:spPr>
          <a:xfrm>
            <a:off x="1600200" y="5638800"/>
            <a:ext cx="24384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228600" y="2362200"/>
            <a:ext cx="1828800" cy="6858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6096000" y="990600"/>
            <a:ext cx="17526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172200" y="5867400"/>
            <a:ext cx="15240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990600" y="1143000"/>
            <a:ext cx="13716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a:off x="1981200" y="3048000"/>
            <a:ext cx="1143000" cy="381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V="1">
            <a:off x="2819400" y="4495800"/>
            <a:ext cx="914400" cy="1143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362200" y="1600200"/>
            <a:ext cx="1143000" cy="3048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181600" y="1143000"/>
            <a:ext cx="914400" cy="914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1"/>
          </p:cNvCxnSpPr>
          <p:nvPr/>
        </p:nvCxnSpPr>
        <p:spPr>
          <a:xfrm flipH="1" flipV="1">
            <a:off x="5334000" y="5486400"/>
            <a:ext cx="838200" cy="762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1800" y="152400"/>
            <a:ext cx="2787366" cy="830997"/>
          </a:xfrm>
          <a:prstGeom prst="rect">
            <a:avLst/>
          </a:prstGeom>
        </p:spPr>
        <p:txBody>
          <a:bodyPr wrap="none">
            <a:spAutoFit/>
          </a:bodyPr>
          <a:lstStyle/>
          <a:p>
            <a:r>
              <a:rPr lang="en-US" sz="4800" b="1" u="sng" dirty="0" smtClean="0">
                <a:latin typeface="Glimstick" pitchFamily="34" charset="0"/>
              </a:rPr>
              <a:t>Toucans</a:t>
            </a:r>
            <a:endParaRPr lang="en-US" sz="4800" b="1" u="sng" dirty="0">
              <a:latin typeface="Glimstick" pitchFamily="34" charset="0"/>
            </a:endParaRPr>
          </a:p>
        </p:txBody>
      </p:sp>
      <p:sp>
        <p:nvSpPr>
          <p:cNvPr id="6" name="Rectangle 5"/>
          <p:cNvSpPr/>
          <p:nvPr/>
        </p:nvSpPr>
        <p:spPr>
          <a:xfrm>
            <a:off x="304800" y="1524000"/>
            <a:ext cx="1627369" cy="830997"/>
          </a:xfrm>
          <a:prstGeom prst="rect">
            <a:avLst/>
          </a:prstGeom>
        </p:spPr>
        <p:txBody>
          <a:bodyPr wrap="none">
            <a:spAutoFit/>
          </a:bodyPr>
          <a:lstStyle/>
          <a:p>
            <a:r>
              <a:rPr lang="en-US" sz="4800" b="1" u="sng" dirty="0" smtClean="0">
                <a:latin typeface="Glimstick" pitchFamily="34" charset="0"/>
              </a:rPr>
              <a:t>Can</a:t>
            </a:r>
            <a:r>
              <a:rPr lang="en-US" sz="3600" b="1" u="sng" dirty="0" smtClean="0">
                <a:latin typeface="the bubble letters" pitchFamily="2" charset="0"/>
              </a:rPr>
              <a:t> </a:t>
            </a:r>
          </a:p>
        </p:txBody>
      </p:sp>
      <p:sp>
        <p:nvSpPr>
          <p:cNvPr id="7" name="Rectangle 6"/>
          <p:cNvSpPr/>
          <p:nvPr/>
        </p:nvSpPr>
        <p:spPr>
          <a:xfrm>
            <a:off x="3505200" y="1524000"/>
            <a:ext cx="1792478" cy="830997"/>
          </a:xfrm>
          <a:prstGeom prst="rect">
            <a:avLst/>
          </a:prstGeom>
        </p:spPr>
        <p:txBody>
          <a:bodyPr wrap="none">
            <a:spAutoFit/>
          </a:bodyPr>
          <a:lstStyle/>
          <a:p>
            <a:r>
              <a:rPr lang="en-US" sz="4800" b="1" u="sng" dirty="0" smtClean="0">
                <a:latin typeface="Glimstick" pitchFamily="34" charset="0"/>
              </a:rPr>
              <a:t>have</a:t>
            </a:r>
            <a:endParaRPr lang="en-US" sz="4800" dirty="0">
              <a:latin typeface="Glimstick" pitchFamily="34" charset="0"/>
            </a:endParaRPr>
          </a:p>
        </p:txBody>
      </p:sp>
      <p:sp>
        <p:nvSpPr>
          <p:cNvPr id="8" name="Rectangle 7"/>
          <p:cNvSpPr/>
          <p:nvPr/>
        </p:nvSpPr>
        <p:spPr>
          <a:xfrm>
            <a:off x="7162800" y="1600200"/>
            <a:ext cx="1277337" cy="830997"/>
          </a:xfrm>
          <a:prstGeom prst="rect">
            <a:avLst/>
          </a:prstGeom>
        </p:spPr>
        <p:txBody>
          <a:bodyPr wrap="none">
            <a:spAutoFit/>
          </a:bodyPr>
          <a:lstStyle/>
          <a:p>
            <a:r>
              <a:rPr lang="en-US" sz="4800" b="1" u="sng" dirty="0" smtClean="0">
                <a:latin typeface="Glimstick" pitchFamily="34" charset="0"/>
              </a:rPr>
              <a:t>are</a:t>
            </a:r>
            <a:endParaRPr lang="en-US" sz="4800" dirty="0">
              <a:latin typeface="Glimstick" pitchFamily="34" charset="0"/>
            </a:endParaRPr>
          </a:p>
        </p:txBody>
      </p:sp>
      <p:cxnSp>
        <p:nvCxnSpPr>
          <p:cNvPr id="10" name="Straight Connector 9"/>
          <p:cNvCxnSpPr/>
          <p:nvPr/>
        </p:nvCxnSpPr>
        <p:spPr>
          <a:xfrm>
            <a:off x="990600" y="1371600"/>
            <a:ext cx="67818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762000"/>
            <a:ext cx="0" cy="609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895600" y="2057400"/>
            <a:ext cx="3352800" cy="22098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latin typeface="Glimstick" pitchFamily="34" charset="0"/>
              </a:rPr>
              <a:t>Toucans</a:t>
            </a:r>
            <a:endParaRPr lang="en-US" sz="4000" b="1" dirty="0">
              <a:latin typeface="Glimstick" pitchFamily="34" charset="0"/>
            </a:endParaRPr>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Toucan.png"/>
          <p:cNvPicPr>
            <a:picLocks noChangeAspect="1"/>
          </p:cNvPicPr>
          <p:nvPr/>
        </p:nvPicPr>
        <p:blipFill>
          <a:blip r:embed="rId2" cstate="print"/>
          <a:stretch>
            <a:fillRect/>
          </a:stretch>
        </p:blipFill>
        <p:spPr>
          <a:xfrm>
            <a:off x="228600" y="4724400"/>
            <a:ext cx="1816324" cy="1905000"/>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28600"/>
            <a:ext cx="7533152" cy="769441"/>
          </a:xfrm>
          <a:prstGeom prst="rect">
            <a:avLst/>
          </a:prstGeom>
        </p:spPr>
        <p:txBody>
          <a:bodyPr wrap="none">
            <a:spAutoFit/>
          </a:bodyPr>
          <a:lstStyle/>
          <a:p>
            <a:r>
              <a:rPr lang="en-US" sz="4400" b="1" u="sng" dirty="0" smtClean="0">
                <a:latin typeface="Glimstick" pitchFamily="34" charset="0"/>
              </a:rPr>
              <a:t>Life Cycle of the Toucan:</a:t>
            </a:r>
            <a:endParaRPr lang="en-US" sz="4400" b="1" u="sng" dirty="0">
              <a:latin typeface="Glimstick" pitchFamily="34"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Point Star 7"/>
          <p:cNvSpPr/>
          <p:nvPr/>
        </p:nvSpPr>
        <p:spPr>
          <a:xfrm>
            <a:off x="5715000" y="2514600"/>
            <a:ext cx="2819400" cy="3352800"/>
          </a:xfrm>
          <a:prstGeom prst="star6">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0" y="152400"/>
            <a:ext cx="3680495" cy="1015663"/>
          </a:xfrm>
          <a:prstGeom prst="rect">
            <a:avLst/>
          </a:prstGeom>
        </p:spPr>
        <p:txBody>
          <a:bodyPr wrap="none">
            <a:spAutoFit/>
          </a:bodyPr>
          <a:lstStyle/>
          <a:p>
            <a:r>
              <a:rPr lang="en-US" sz="6000" b="1" u="sng" dirty="0" smtClean="0">
                <a:latin typeface="Glimstick" pitchFamily="34" charset="0"/>
              </a:rPr>
              <a:t>Toucans:</a:t>
            </a:r>
            <a:endParaRPr lang="en-US" sz="6000" b="1" u="sng" dirty="0">
              <a:latin typeface="Glimstick" pitchFamily="34"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plant1.png"/>
          <p:cNvPicPr>
            <a:picLocks noChangeAspect="1"/>
          </p:cNvPicPr>
          <p:nvPr/>
        </p:nvPicPr>
        <p:blipFill>
          <a:blip r:embed="rId2" cstate="print"/>
          <a:stretch>
            <a:fillRect/>
          </a:stretch>
        </p:blipFill>
        <p:spPr>
          <a:xfrm>
            <a:off x="0" y="4443546"/>
            <a:ext cx="1650496" cy="2414454"/>
          </a:xfrm>
          <a:prstGeom prst="rect">
            <a:avLst/>
          </a:prstGeom>
        </p:spPr>
      </p:pic>
      <p:pic>
        <p:nvPicPr>
          <p:cNvPr id="21" name="Picture 20" descr="plant1.png"/>
          <p:cNvPicPr>
            <a:picLocks noChangeAspect="1"/>
          </p:cNvPicPr>
          <p:nvPr/>
        </p:nvPicPr>
        <p:blipFill>
          <a:blip r:embed="rId2" cstate="print"/>
          <a:stretch>
            <a:fillRect/>
          </a:stretch>
        </p:blipFill>
        <p:spPr>
          <a:xfrm>
            <a:off x="3886200" y="4443546"/>
            <a:ext cx="1650496" cy="2414454"/>
          </a:xfrm>
          <a:prstGeom prst="rect">
            <a:avLst/>
          </a:prstGeom>
        </p:spPr>
      </p:pic>
      <p:pic>
        <p:nvPicPr>
          <p:cNvPr id="22" name="Picture 21" descr="Toucan.png"/>
          <p:cNvPicPr>
            <a:picLocks noChangeAspect="1"/>
          </p:cNvPicPr>
          <p:nvPr/>
        </p:nvPicPr>
        <p:blipFill>
          <a:blip r:embed="rId3" cstate="print"/>
          <a:stretch>
            <a:fillRect/>
          </a:stretch>
        </p:blipFill>
        <p:spPr>
          <a:xfrm>
            <a:off x="1905000" y="4939915"/>
            <a:ext cx="1828800" cy="1918085"/>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ounded Rectangle 4"/>
          <p:cNvSpPr/>
          <p:nvPr/>
        </p:nvSpPr>
        <p:spPr>
          <a:xfrm>
            <a:off x="4343400" y="914400"/>
            <a:ext cx="4495800" cy="28194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3048000" y="0"/>
            <a:ext cx="2787366" cy="830997"/>
          </a:xfrm>
          <a:prstGeom prst="rect">
            <a:avLst/>
          </a:prstGeom>
        </p:spPr>
        <p:txBody>
          <a:bodyPr wrap="none">
            <a:spAutoFit/>
          </a:bodyPr>
          <a:lstStyle/>
          <a:p>
            <a:r>
              <a:rPr lang="en-US" sz="4800" b="1" u="sng" dirty="0" smtClean="0">
                <a:latin typeface="Glimstick" pitchFamily="34" charset="0"/>
              </a:rPr>
              <a:t>Toucans</a:t>
            </a:r>
            <a:endParaRPr lang="en-US" sz="4800" b="1" u="sng" dirty="0">
              <a:latin typeface="Glimstick" pitchFamily="34"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Toucan.png"/>
          <p:cNvPicPr>
            <a:picLocks noChangeAspect="1"/>
          </p:cNvPicPr>
          <p:nvPr/>
        </p:nvPicPr>
        <p:blipFill>
          <a:blip r:embed="rId2" cstate="print"/>
          <a:stretch>
            <a:fillRect/>
          </a:stretch>
        </p:blipFill>
        <p:spPr>
          <a:xfrm>
            <a:off x="228600" y="0"/>
            <a:ext cx="762000" cy="799202"/>
          </a:xfrm>
          <a:prstGeom prst="rect">
            <a:avLst/>
          </a:prstGeom>
        </p:spPr>
      </p:pic>
      <p:pic>
        <p:nvPicPr>
          <p:cNvPr id="12" name="Picture 11" descr="Toucan.png"/>
          <p:cNvPicPr>
            <a:picLocks noChangeAspect="1"/>
          </p:cNvPicPr>
          <p:nvPr/>
        </p:nvPicPr>
        <p:blipFill>
          <a:blip r:embed="rId2" cstate="print"/>
          <a:stretch>
            <a:fillRect/>
          </a:stretch>
        </p:blipFill>
        <p:spPr>
          <a:xfrm flipH="1">
            <a:off x="7772400" y="0"/>
            <a:ext cx="685800" cy="799202"/>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9400" y="0"/>
            <a:ext cx="3112903" cy="923330"/>
          </a:xfrm>
          <a:prstGeom prst="rect">
            <a:avLst/>
          </a:prstGeom>
        </p:spPr>
        <p:txBody>
          <a:bodyPr wrap="none">
            <a:spAutoFit/>
          </a:bodyPr>
          <a:lstStyle/>
          <a:p>
            <a:r>
              <a:rPr lang="en-US" sz="5400" b="1" u="sng" dirty="0" smtClean="0">
                <a:latin typeface="Glimstick" pitchFamily="34" charset="0"/>
              </a:rPr>
              <a:t>Toucans</a:t>
            </a:r>
            <a:endParaRPr lang="en-US" sz="5400" b="1" u="sng" dirty="0">
              <a:latin typeface="Glimstick" pitchFamily="34"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Toucan.png"/>
          <p:cNvPicPr>
            <a:picLocks noChangeAspect="1"/>
          </p:cNvPicPr>
          <p:nvPr/>
        </p:nvPicPr>
        <p:blipFill>
          <a:blip r:embed="rId2" cstate="print"/>
          <a:stretch>
            <a:fillRect/>
          </a:stretch>
        </p:blipFill>
        <p:spPr>
          <a:xfrm>
            <a:off x="1295400" y="0"/>
            <a:ext cx="762000" cy="799202"/>
          </a:xfrm>
          <a:prstGeom prst="rect">
            <a:avLst/>
          </a:prstGeom>
        </p:spPr>
      </p:pic>
      <p:pic>
        <p:nvPicPr>
          <p:cNvPr id="7" name="Picture 6" descr="Toucan.png"/>
          <p:cNvPicPr>
            <a:picLocks noChangeAspect="1"/>
          </p:cNvPicPr>
          <p:nvPr/>
        </p:nvPicPr>
        <p:blipFill>
          <a:blip r:embed="rId2" cstate="print"/>
          <a:stretch>
            <a:fillRect/>
          </a:stretch>
        </p:blipFill>
        <p:spPr>
          <a:xfrm flipH="1">
            <a:off x="7086600" y="0"/>
            <a:ext cx="838200" cy="799202"/>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990600" y="228600"/>
            <a:ext cx="1887824" cy="646331"/>
          </a:xfrm>
          <a:prstGeom prst="rect">
            <a:avLst/>
          </a:prstGeom>
        </p:spPr>
        <p:txBody>
          <a:bodyPr wrap="none">
            <a:spAutoFit/>
          </a:bodyPr>
          <a:lstStyle/>
          <a:p>
            <a:r>
              <a:rPr lang="en-US" sz="3600" b="1" u="sng" dirty="0" smtClean="0">
                <a:latin typeface="Glimstick" pitchFamily="34" charset="0"/>
              </a:rPr>
              <a:t>Toucan</a:t>
            </a:r>
            <a:endParaRPr lang="en-US" sz="3600" dirty="0">
              <a:latin typeface="Glimstick" pitchFamily="34"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3962400" y="1752600"/>
            <a:ext cx="1202573" cy="523220"/>
          </a:xfrm>
          <a:prstGeom prst="rect">
            <a:avLst/>
          </a:prstGeom>
        </p:spPr>
        <p:txBody>
          <a:bodyPr wrap="none">
            <a:spAutoFit/>
          </a:bodyPr>
          <a:lstStyle/>
          <a:p>
            <a:r>
              <a:rPr lang="en-US" sz="2800" b="1" u="sng" dirty="0" smtClean="0">
                <a:latin typeface="Glimstick" pitchFamily="34" charset="0"/>
              </a:rPr>
              <a:t>Both:</a:t>
            </a:r>
            <a:endParaRPr lang="en-US" sz="2800" dirty="0">
              <a:latin typeface="Glimstick" pitchFamily="34" charset="0"/>
            </a:endParaRPr>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Toucan.png"/>
          <p:cNvPicPr>
            <a:picLocks noChangeAspect="1"/>
          </p:cNvPicPr>
          <p:nvPr/>
        </p:nvPicPr>
        <p:blipFill>
          <a:blip r:embed="rId2" cstate="print"/>
          <a:stretch>
            <a:fillRect/>
          </a:stretch>
        </p:blipFill>
        <p:spPr>
          <a:xfrm>
            <a:off x="0" y="5179675"/>
            <a:ext cx="1600200" cy="1678325"/>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8290" y="152400"/>
            <a:ext cx="7875682" cy="707886"/>
          </a:xfrm>
          <a:prstGeom prst="rect">
            <a:avLst/>
          </a:prstGeom>
        </p:spPr>
        <p:txBody>
          <a:bodyPr wrap="none">
            <a:spAutoFit/>
          </a:bodyPr>
          <a:lstStyle/>
          <a:p>
            <a:pPr algn="ctr"/>
            <a:r>
              <a:rPr lang="en-US" sz="4000" b="1" u="sng" dirty="0" smtClean="0">
                <a:latin typeface="Glimstick" pitchFamily="34" charset="0"/>
              </a:rPr>
              <a:t>My Toucan Adventure Story!</a:t>
            </a:r>
            <a:endParaRPr lang="en-US" sz="4000" b="1" u="sng" dirty="0">
              <a:latin typeface="Glimstick" pitchFamily="34"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304800" y="5105400"/>
            <a:ext cx="3672800" cy="1323439"/>
          </a:xfrm>
          <a:prstGeom prst="rect">
            <a:avLst/>
          </a:prstGeom>
          <a:noFill/>
        </p:spPr>
        <p:txBody>
          <a:bodyPr wrap="none" rtlCol="0">
            <a:spAutoFit/>
          </a:bodyPr>
          <a:lstStyle/>
          <a:p>
            <a:pPr algn="ctr"/>
            <a:r>
              <a:rPr lang="en-US" sz="3200" b="1" dirty="0" smtClean="0">
                <a:latin typeface="Glimstick" pitchFamily="34"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4800600" y="304800"/>
            <a:ext cx="4129465" cy="584775"/>
          </a:xfrm>
          <a:prstGeom prst="rect">
            <a:avLst/>
          </a:prstGeom>
          <a:noFill/>
        </p:spPr>
        <p:txBody>
          <a:bodyPr wrap="none" rtlCol="0">
            <a:spAutoFit/>
          </a:bodyPr>
          <a:lstStyle/>
          <a:p>
            <a:pPr algn="ctr"/>
            <a:r>
              <a:rPr lang="en-US" sz="3200" b="1" u="sng" dirty="0" smtClean="0">
                <a:latin typeface="Glimstick" pitchFamily="34"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download.jpg"/>
          <p:cNvPicPr>
            <a:picLocks noChangeAspect="1"/>
          </p:cNvPicPr>
          <p:nvPr/>
        </p:nvPicPr>
        <p:blipFill>
          <a:blip r:embed="rId2" cstate="print"/>
          <a:stretch>
            <a:fillRect/>
          </a:stretch>
        </p:blipFill>
        <p:spPr>
          <a:xfrm>
            <a:off x="838200" y="2438400"/>
            <a:ext cx="2362200" cy="19431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ounded Rectangle 4"/>
          <p:cNvSpPr/>
          <p:nvPr/>
        </p:nvSpPr>
        <p:spPr>
          <a:xfrm>
            <a:off x="4343400" y="914400"/>
            <a:ext cx="4495800" cy="28194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3048000" y="0"/>
            <a:ext cx="2702984" cy="830997"/>
          </a:xfrm>
          <a:prstGeom prst="rect">
            <a:avLst/>
          </a:prstGeom>
        </p:spPr>
        <p:txBody>
          <a:bodyPr wrap="none">
            <a:spAutoFit/>
          </a:bodyPr>
          <a:lstStyle/>
          <a:p>
            <a:r>
              <a:rPr lang="en-US" sz="4800" b="1" u="sng" dirty="0" smtClean="0">
                <a:latin typeface="Glimstick" pitchFamily="34" charset="0"/>
              </a:rPr>
              <a:t>Ocelots</a:t>
            </a:r>
            <a:endParaRPr lang="en-US" sz="4800" b="1" u="sng" dirty="0">
              <a:latin typeface="Glimstick" pitchFamily="34"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Jaguar.jpg"/>
          <p:cNvPicPr>
            <a:picLocks noChangeAspect="1"/>
          </p:cNvPicPr>
          <p:nvPr/>
        </p:nvPicPr>
        <p:blipFill>
          <a:blip r:embed="rId2" cstate="print"/>
          <a:stretch>
            <a:fillRect/>
          </a:stretch>
        </p:blipFill>
        <p:spPr>
          <a:xfrm>
            <a:off x="7848600" y="152400"/>
            <a:ext cx="990600" cy="702316"/>
          </a:xfrm>
          <a:prstGeom prst="rect">
            <a:avLst/>
          </a:prstGeom>
        </p:spPr>
      </p:pic>
      <p:pic>
        <p:nvPicPr>
          <p:cNvPr id="12" name="Picture 11" descr="Jaguar.jpg"/>
          <p:cNvPicPr>
            <a:picLocks noChangeAspect="1"/>
          </p:cNvPicPr>
          <p:nvPr/>
        </p:nvPicPr>
        <p:blipFill>
          <a:blip r:embed="rId2" cstate="print"/>
          <a:stretch>
            <a:fillRect/>
          </a:stretch>
        </p:blipFill>
        <p:spPr>
          <a:xfrm flipH="1">
            <a:off x="228600" y="0"/>
            <a:ext cx="1143000" cy="702316"/>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3234412" cy="400110"/>
          </a:xfrm>
          <a:prstGeom prst="rect">
            <a:avLst/>
          </a:prstGeom>
        </p:spPr>
        <p:txBody>
          <a:bodyPr wrap="none">
            <a:spAutoFit/>
          </a:bodyPr>
          <a:lstStyle/>
          <a:p>
            <a:r>
              <a:rPr lang="en-US" sz="2000" b="1" u="sng" dirty="0" smtClean="0">
                <a:latin typeface="Glimstick" pitchFamily="34" charset="0"/>
              </a:rPr>
              <a:t>The Poison Arrow Frog</a:t>
            </a:r>
            <a:endParaRPr lang="en-US" sz="20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924425"/>
          </a:xfrm>
          <a:prstGeom prst="rect">
            <a:avLst/>
          </a:prstGeom>
          <a:noFill/>
        </p:spPr>
        <p:txBody>
          <a:bodyPr wrap="square" rtlCol="0">
            <a:spAutoFit/>
          </a:bodyPr>
          <a:lstStyle/>
          <a:p>
            <a:r>
              <a:rPr lang="en-US" sz="1200" dirty="0" smtClean="0">
                <a:latin typeface="Comic Sans MS" pitchFamily="66" charset="0"/>
              </a:rPr>
              <a:t>Poison Arrow Frogs live in the rainforests of Central and South America. They are usually found on the </a:t>
            </a:r>
            <a:r>
              <a:rPr lang="en-US" sz="1200" b="1" dirty="0" smtClean="0">
                <a:latin typeface="Comic Sans MS" pitchFamily="66" charset="0"/>
              </a:rPr>
              <a:t>forest floor</a:t>
            </a:r>
            <a:r>
              <a:rPr lang="en-US" sz="1200" dirty="0" smtClean="0">
                <a:latin typeface="Comic Sans MS" pitchFamily="66" charset="0"/>
              </a:rPr>
              <a:t>. They like to live near water. They spend most of their time on the forest floor near a stream.</a:t>
            </a:r>
          </a:p>
          <a:p>
            <a:endParaRPr lang="en-US" sz="1200" dirty="0" smtClean="0">
              <a:latin typeface="Comic Sans MS" pitchFamily="66" charset="0"/>
            </a:endParaRPr>
          </a:p>
          <a:p>
            <a:r>
              <a:rPr lang="en-US" sz="1200" dirty="0" smtClean="0">
                <a:latin typeface="Comic Sans MS" pitchFamily="66" charset="0"/>
              </a:rPr>
              <a:t>Poison Arrow Tree Frogs eat small insects. They like to eat mostly ants. They also eat spiders. They use their sticky tongues to grab their </a:t>
            </a:r>
            <a:r>
              <a:rPr lang="en-US" sz="1200" b="1" dirty="0" smtClean="0">
                <a:latin typeface="Comic Sans MS" pitchFamily="66" charset="0"/>
              </a:rPr>
              <a:t>prey</a:t>
            </a:r>
            <a:r>
              <a:rPr lang="en-US" sz="1200" dirty="0" smtClean="0">
                <a:latin typeface="Comic Sans MS" pitchFamily="66" charset="0"/>
              </a:rPr>
              <a:t>.</a:t>
            </a:r>
          </a:p>
          <a:p>
            <a:endParaRPr lang="en-US" sz="1200" dirty="0" smtClean="0">
              <a:latin typeface="Comic Sans MS" pitchFamily="66" charset="0"/>
            </a:endParaRPr>
          </a:p>
          <a:p>
            <a:r>
              <a:rPr lang="en-US" sz="1200" dirty="0" smtClean="0">
                <a:latin typeface="Comic Sans MS" pitchFamily="66" charset="0"/>
              </a:rPr>
              <a:t>Most Poison Arrow Frogs are only an inch long. They have a </a:t>
            </a:r>
            <a:r>
              <a:rPr lang="en-US" sz="1200" b="1" dirty="0" smtClean="0">
                <a:latin typeface="Comic Sans MS" pitchFamily="66" charset="0"/>
              </a:rPr>
              <a:t>poison</a:t>
            </a:r>
            <a:r>
              <a:rPr lang="en-US" sz="1200" dirty="0" smtClean="0">
                <a:latin typeface="Comic Sans MS" pitchFamily="66" charset="0"/>
              </a:rPr>
              <a:t> in their skin that is strong enough to kill anything that eats them. The bright colors of Poison Arrow Frogs warn other animals that they are dangerous to eat. There are many color variants based on </a:t>
            </a:r>
            <a:r>
              <a:rPr lang="en-US" sz="1200" b="1" dirty="0" smtClean="0">
                <a:latin typeface="Comic Sans MS" pitchFamily="66" charset="0"/>
              </a:rPr>
              <a:t>geographic area</a:t>
            </a:r>
            <a:r>
              <a:rPr lang="en-US" sz="1200" dirty="0" smtClean="0">
                <a:latin typeface="Comic Sans MS" pitchFamily="66" charset="0"/>
              </a:rPr>
              <a:t>. Most are black and either green or light blue with the black in bands or spots. The stripes or spots can range from blue, blue-green, green, yellow-green, or white.</a:t>
            </a:r>
          </a:p>
          <a:p>
            <a:endParaRPr lang="en-US" sz="1200" dirty="0" smtClean="0">
              <a:latin typeface="Comic Sans MS" pitchFamily="66" charset="0"/>
            </a:endParaRPr>
          </a:p>
          <a:p>
            <a:r>
              <a:rPr lang="en-US" sz="1200" dirty="0" smtClean="0">
                <a:latin typeface="Comic Sans MS" pitchFamily="66" charset="0"/>
              </a:rPr>
              <a:t>Poison Arrow Frogs are in the </a:t>
            </a:r>
            <a:r>
              <a:rPr lang="en-US" sz="1200" b="1" dirty="0" smtClean="0">
                <a:latin typeface="Comic Sans MS" pitchFamily="66" charset="0"/>
              </a:rPr>
              <a:t>amphibian</a:t>
            </a:r>
            <a:r>
              <a:rPr lang="en-US" sz="1200" dirty="0" smtClean="0">
                <a:latin typeface="Comic Sans MS" pitchFamily="66" charset="0"/>
              </a:rPr>
              <a:t> animal group. They live on land and in water.</a:t>
            </a:r>
          </a:p>
          <a:p>
            <a:endParaRPr lang="en-US" sz="1200" dirty="0" smtClean="0">
              <a:latin typeface="Comic Sans MS" pitchFamily="66" charset="0"/>
            </a:endParaRPr>
          </a:p>
          <a:p>
            <a:r>
              <a:rPr lang="en-US" sz="1200" dirty="0" smtClean="0">
                <a:latin typeface="Comic Sans MS" pitchFamily="66" charset="0"/>
              </a:rPr>
              <a:t>These frogs use their back long </a:t>
            </a:r>
            <a:r>
              <a:rPr lang="en-US" sz="1200" b="1" dirty="0" smtClean="0">
                <a:latin typeface="Comic Sans MS" pitchFamily="66" charset="0"/>
              </a:rPr>
              <a:t>hind</a:t>
            </a:r>
            <a:r>
              <a:rPr lang="en-US" sz="1200" dirty="0" smtClean="0">
                <a:latin typeface="Comic Sans MS" pitchFamily="66" charset="0"/>
              </a:rPr>
              <a:t> legs to take long jumps or hops.</a:t>
            </a:r>
          </a:p>
          <a:p>
            <a:endParaRPr lang="en-US" sz="1200" dirty="0" smtClean="0">
              <a:latin typeface="Comic Sans MS" pitchFamily="66" charset="0"/>
            </a:endParaRPr>
          </a:p>
          <a:p>
            <a:endParaRPr lang="en-US" sz="12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3539430"/>
          </a:xfrm>
          <a:prstGeom prst="rect">
            <a:avLst/>
          </a:prstGeom>
          <a:noFill/>
        </p:spPr>
        <p:txBody>
          <a:bodyPr wrap="square" rtlCol="0">
            <a:spAutoFit/>
          </a:bodyPr>
          <a:lstStyle/>
          <a:p>
            <a:r>
              <a:rPr lang="en-US" sz="1200" dirty="0" smtClean="0">
                <a:latin typeface="Comic Sans MS" pitchFamily="66" charset="0"/>
              </a:rPr>
              <a:t>Poison Arrow Frog babies are called </a:t>
            </a:r>
            <a:r>
              <a:rPr lang="en-US" sz="1200" b="1" dirty="0" smtClean="0">
                <a:latin typeface="Comic Sans MS" pitchFamily="66" charset="0"/>
              </a:rPr>
              <a:t>tadpoles</a:t>
            </a:r>
            <a:r>
              <a:rPr lang="en-US" sz="1200" dirty="0" smtClean="0">
                <a:latin typeface="Comic Sans MS" pitchFamily="66" charset="0"/>
              </a:rPr>
              <a:t>.</a:t>
            </a:r>
          </a:p>
          <a:p>
            <a:endParaRPr lang="en-US" sz="1200" dirty="0" smtClean="0">
              <a:latin typeface="Comic Sans MS" pitchFamily="66" charset="0"/>
            </a:endParaRPr>
          </a:p>
          <a:p>
            <a:r>
              <a:rPr lang="en-US" sz="1200" dirty="0" smtClean="0">
                <a:latin typeface="Comic Sans MS" pitchFamily="66" charset="0"/>
              </a:rPr>
              <a:t>Poison Arrow Frogs are also called poison-dart frogs because some of the Amerindian tribes use their </a:t>
            </a:r>
            <a:r>
              <a:rPr lang="en-US" sz="1200" b="1" dirty="0" smtClean="0">
                <a:latin typeface="Comic Sans MS" pitchFamily="66" charset="0"/>
              </a:rPr>
              <a:t>secretions</a:t>
            </a:r>
            <a:r>
              <a:rPr lang="en-US" sz="1200" dirty="0" smtClean="0">
                <a:latin typeface="Comic Sans MS" pitchFamily="66" charset="0"/>
              </a:rPr>
              <a:t> to poison their darts. Not all arrow frogs are deadly, only 3 </a:t>
            </a:r>
            <a:r>
              <a:rPr lang="en-US" sz="1200" b="1" dirty="0" smtClean="0">
                <a:latin typeface="Comic Sans MS" pitchFamily="66" charset="0"/>
              </a:rPr>
              <a:t>species</a:t>
            </a:r>
            <a:r>
              <a:rPr lang="en-US" sz="1200" dirty="0" smtClean="0">
                <a:latin typeface="Comic Sans MS" pitchFamily="66" charset="0"/>
              </a:rPr>
              <a:t> are very dangerous to humans. The most deadly species to humans is the </a:t>
            </a:r>
            <a:r>
              <a:rPr lang="en-US" sz="1200" dirty="0" err="1" smtClean="0">
                <a:latin typeface="Comic Sans MS" pitchFamily="66" charset="0"/>
              </a:rPr>
              <a:t>Phylobates</a:t>
            </a:r>
            <a:r>
              <a:rPr lang="en-US" sz="1200" dirty="0" smtClean="0">
                <a:latin typeface="Comic Sans MS" pitchFamily="66" charset="0"/>
              </a:rPr>
              <a:t> </a:t>
            </a:r>
            <a:r>
              <a:rPr lang="en-US" sz="1200" dirty="0" err="1" smtClean="0">
                <a:latin typeface="Comic Sans MS" pitchFamily="66" charset="0"/>
              </a:rPr>
              <a:t>terriblis</a:t>
            </a:r>
            <a:r>
              <a:rPr lang="en-US" sz="1200" dirty="0" smtClean="0">
                <a:latin typeface="Comic Sans MS" pitchFamily="66" charset="0"/>
              </a:rPr>
              <a:t>. Its poison, </a:t>
            </a:r>
            <a:r>
              <a:rPr lang="en-US" sz="1200" dirty="0" err="1" smtClean="0">
                <a:latin typeface="Comic Sans MS" pitchFamily="66" charset="0"/>
              </a:rPr>
              <a:t>batrachotoxin</a:t>
            </a:r>
            <a:r>
              <a:rPr lang="en-US" sz="1200" dirty="0" smtClean="0">
                <a:latin typeface="Comic Sans MS" pitchFamily="66" charset="0"/>
              </a:rPr>
              <a:t>, can kill many small animals or humans. These frogs are found in Columbia along the western slopes of the Andes. </a:t>
            </a:r>
          </a:p>
          <a:p>
            <a:endParaRPr lang="en-US" sz="1200" dirty="0" smtClean="0">
              <a:latin typeface="Comic Sans MS" pitchFamily="66" charset="0"/>
            </a:endParaRPr>
          </a:p>
          <a:p>
            <a:r>
              <a:rPr lang="en-US" sz="1200" dirty="0" smtClean="0">
                <a:latin typeface="Comic Sans MS" pitchFamily="66" charset="0"/>
              </a:rPr>
              <a:t>Arrow frogs are not poisonous in </a:t>
            </a:r>
            <a:r>
              <a:rPr lang="en-US" sz="1200" b="1" dirty="0" smtClean="0">
                <a:latin typeface="Comic Sans MS" pitchFamily="66" charset="0"/>
              </a:rPr>
              <a:t>captivity</a:t>
            </a:r>
            <a:r>
              <a:rPr lang="en-US" sz="1200" dirty="0" smtClean="0">
                <a:latin typeface="Comic Sans MS" pitchFamily="66" charset="0"/>
              </a:rPr>
              <a:t>. Scientists believe that these frogs gain their poison from a specific </a:t>
            </a:r>
            <a:r>
              <a:rPr lang="en-US" sz="1200" b="1" dirty="0" smtClean="0">
                <a:latin typeface="Comic Sans MS" pitchFamily="66" charset="0"/>
              </a:rPr>
              <a:t>arthropod</a:t>
            </a:r>
            <a:r>
              <a:rPr lang="en-US" sz="1200" dirty="0" smtClean="0">
                <a:latin typeface="Comic Sans MS" pitchFamily="66" charset="0"/>
              </a:rPr>
              <a:t> and other insects that they eat in the wild. These insects most likely </a:t>
            </a:r>
            <a:r>
              <a:rPr lang="en-US" sz="1200" b="1" dirty="0" smtClean="0">
                <a:latin typeface="Comic Sans MS" pitchFamily="66" charset="0"/>
              </a:rPr>
              <a:t>acquire</a:t>
            </a:r>
            <a:r>
              <a:rPr lang="en-US" sz="1200" dirty="0" smtClean="0">
                <a:latin typeface="Comic Sans MS" pitchFamily="66" charset="0"/>
              </a:rPr>
              <a:t> the poison from their plant </a:t>
            </a:r>
            <a:r>
              <a:rPr lang="en-US" sz="1200" b="1" dirty="0" smtClean="0">
                <a:latin typeface="Comic Sans MS" pitchFamily="66" charset="0"/>
              </a:rPr>
              <a:t>diet</a:t>
            </a:r>
            <a:r>
              <a:rPr lang="en-US" sz="1200" dirty="0" smtClean="0">
                <a:latin typeface="Comic Sans MS" pitchFamily="66" charset="0"/>
              </a:rPr>
              <a:t>. </a:t>
            </a:r>
          </a:p>
          <a:p>
            <a:r>
              <a:rPr lang="en-US" sz="1400" dirty="0">
                <a:latin typeface="Comic Sans MS" pitchFamily="66" charset="0"/>
              </a:rPr>
              <a:t> </a:t>
            </a:r>
          </a:p>
          <a:p>
            <a:endParaRPr lang="en-US" dirty="0"/>
          </a:p>
        </p:txBody>
      </p:sp>
      <p:sp>
        <p:nvSpPr>
          <p:cNvPr id="12" name="Rectangle 11"/>
          <p:cNvSpPr/>
          <p:nvPr/>
        </p:nvSpPr>
        <p:spPr>
          <a:xfrm>
            <a:off x="5562600" y="381000"/>
            <a:ext cx="3234412" cy="400110"/>
          </a:xfrm>
          <a:prstGeom prst="rect">
            <a:avLst/>
          </a:prstGeom>
        </p:spPr>
        <p:txBody>
          <a:bodyPr wrap="none">
            <a:spAutoFit/>
          </a:bodyPr>
          <a:lstStyle/>
          <a:p>
            <a:r>
              <a:rPr lang="en-US" sz="2000" b="1" u="sng" dirty="0" smtClean="0">
                <a:latin typeface="Glimstick" pitchFamily="34" charset="0"/>
              </a:rPr>
              <a:t>The Poison Arrow Frog</a:t>
            </a:r>
            <a:endParaRPr lang="en-US" sz="20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3" name="Picture 22"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4" name="Picture 23"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5" name="Picture 24"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6" name="Picture 25"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download.jpg"/>
          <p:cNvPicPr>
            <a:picLocks noChangeAspect="1"/>
          </p:cNvPicPr>
          <p:nvPr/>
        </p:nvPicPr>
        <p:blipFill>
          <a:blip r:embed="rId4" cstate="print"/>
          <a:stretch>
            <a:fillRect/>
          </a:stretch>
        </p:blipFill>
        <p:spPr>
          <a:xfrm>
            <a:off x="228600" y="228600"/>
            <a:ext cx="762000" cy="626806"/>
          </a:xfrm>
          <a:prstGeom prst="rect">
            <a:avLst/>
          </a:prstGeom>
        </p:spPr>
      </p:pic>
      <p:pic>
        <p:nvPicPr>
          <p:cNvPr id="16" name="Picture 15" descr="download.jpg"/>
          <p:cNvPicPr>
            <a:picLocks noChangeAspect="1"/>
          </p:cNvPicPr>
          <p:nvPr/>
        </p:nvPicPr>
        <p:blipFill>
          <a:blip r:embed="rId4" cstate="print"/>
          <a:stretch>
            <a:fillRect/>
          </a:stretch>
        </p:blipFill>
        <p:spPr>
          <a:xfrm>
            <a:off x="4876800" y="228600"/>
            <a:ext cx="762000" cy="626806"/>
          </a:xfrm>
          <a:prstGeom prst="rect">
            <a:avLst/>
          </a:prstGeom>
        </p:spPr>
      </p:pic>
      <p:pic>
        <p:nvPicPr>
          <p:cNvPr id="18" name="Picture 17" descr="download (1).jpg"/>
          <p:cNvPicPr>
            <a:picLocks noChangeAspect="1"/>
          </p:cNvPicPr>
          <p:nvPr/>
        </p:nvPicPr>
        <p:blipFill>
          <a:blip r:embed="rId5" cstate="print"/>
          <a:stretch>
            <a:fillRect/>
          </a:stretch>
        </p:blipFill>
        <p:spPr>
          <a:xfrm>
            <a:off x="990600" y="5600700"/>
            <a:ext cx="1955800" cy="1257300"/>
          </a:xfrm>
          <a:prstGeom prst="rect">
            <a:avLst/>
          </a:prstGeo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3234412" cy="400110"/>
          </a:xfrm>
          <a:prstGeom prst="rect">
            <a:avLst/>
          </a:prstGeom>
        </p:spPr>
        <p:txBody>
          <a:bodyPr wrap="none">
            <a:spAutoFit/>
          </a:bodyPr>
          <a:lstStyle/>
          <a:p>
            <a:r>
              <a:rPr lang="en-US" sz="2000" b="1" u="sng" dirty="0" smtClean="0">
                <a:latin typeface="Glimstick" pitchFamily="34" charset="0"/>
              </a:rPr>
              <a:t>The Poison Arrow Frog</a:t>
            </a:r>
            <a:endParaRPr lang="en-US" sz="20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5601533"/>
          </a:xfrm>
          <a:prstGeom prst="rect">
            <a:avLst/>
          </a:prstGeom>
          <a:noFill/>
        </p:spPr>
        <p:txBody>
          <a:bodyPr wrap="square" rtlCol="0">
            <a:spAutoFit/>
          </a:bodyPr>
          <a:lstStyle/>
          <a:p>
            <a:r>
              <a:rPr lang="en-US" sz="1600" dirty="0" smtClean="0">
                <a:latin typeface="Comic Sans MS" pitchFamily="66" charset="0"/>
              </a:rPr>
              <a:t>Poison Arrow Frogs live in the rainforests of Central and South America. They are usually found on the </a:t>
            </a:r>
            <a:r>
              <a:rPr lang="en-US" sz="1600" b="1" dirty="0" smtClean="0">
                <a:latin typeface="Comic Sans MS" pitchFamily="66" charset="0"/>
              </a:rPr>
              <a:t>forest floor</a:t>
            </a:r>
            <a:r>
              <a:rPr lang="en-US" sz="1600" dirty="0" smtClean="0">
                <a:latin typeface="Comic Sans MS" pitchFamily="66" charset="0"/>
              </a:rPr>
              <a:t>. They spend most of their time on the forest floor near a stream.</a:t>
            </a:r>
          </a:p>
          <a:p>
            <a:endParaRPr lang="en-US" sz="1600" dirty="0" smtClean="0">
              <a:latin typeface="Comic Sans MS" pitchFamily="66" charset="0"/>
            </a:endParaRPr>
          </a:p>
          <a:p>
            <a:r>
              <a:rPr lang="en-US" sz="1600" dirty="0" smtClean="0">
                <a:latin typeface="Comic Sans MS" pitchFamily="66" charset="0"/>
              </a:rPr>
              <a:t>Poison Arrow Tree Frogs eat small insects, ants, and spiders. They use their sticky tongues to grab their </a:t>
            </a:r>
            <a:r>
              <a:rPr lang="en-US" sz="1600" b="1" dirty="0" smtClean="0">
                <a:latin typeface="Comic Sans MS" pitchFamily="66" charset="0"/>
              </a:rPr>
              <a:t>prey</a:t>
            </a:r>
            <a:r>
              <a:rPr lang="en-US" sz="1600" dirty="0" smtClean="0">
                <a:latin typeface="Comic Sans MS" pitchFamily="66" charset="0"/>
              </a:rPr>
              <a:t>.</a:t>
            </a:r>
          </a:p>
          <a:p>
            <a:endParaRPr lang="en-US" sz="1600" dirty="0" smtClean="0">
              <a:latin typeface="Comic Sans MS" pitchFamily="66" charset="0"/>
            </a:endParaRPr>
          </a:p>
          <a:p>
            <a:r>
              <a:rPr lang="en-US" sz="1600" dirty="0" smtClean="0">
                <a:latin typeface="Comic Sans MS" pitchFamily="66" charset="0"/>
              </a:rPr>
              <a:t>Most Poison Arrow Frogs are only an inch long. They have a </a:t>
            </a:r>
            <a:r>
              <a:rPr lang="en-US" sz="1600" b="1" dirty="0" smtClean="0">
                <a:latin typeface="Comic Sans MS" pitchFamily="66" charset="0"/>
              </a:rPr>
              <a:t>poison</a:t>
            </a:r>
            <a:r>
              <a:rPr lang="en-US" sz="1600" dirty="0" smtClean="0">
                <a:latin typeface="Comic Sans MS" pitchFamily="66" charset="0"/>
              </a:rPr>
              <a:t> in their skin that is strong enough to kill anything that eats them. The bright colors of Poison Arrow Frogs warn other animals that they are dangerous to eat. </a:t>
            </a:r>
          </a:p>
          <a:p>
            <a:endParaRPr lang="en-US" sz="1600" dirty="0" smtClean="0">
              <a:latin typeface="Comic Sans MS" pitchFamily="66" charset="0"/>
            </a:endParaRPr>
          </a:p>
          <a:p>
            <a:r>
              <a:rPr lang="en-US" sz="1600" dirty="0" smtClean="0">
                <a:latin typeface="Comic Sans MS" pitchFamily="66" charset="0"/>
              </a:rPr>
              <a:t>Poison Arrow Frogs are in the </a:t>
            </a:r>
            <a:r>
              <a:rPr lang="en-US" sz="1600" b="1" dirty="0" smtClean="0">
                <a:latin typeface="Comic Sans MS" pitchFamily="66" charset="0"/>
              </a:rPr>
              <a:t>amphibian</a:t>
            </a:r>
            <a:r>
              <a:rPr lang="en-US" sz="1600" dirty="0" smtClean="0">
                <a:latin typeface="Comic Sans MS" pitchFamily="66" charset="0"/>
              </a:rPr>
              <a:t> animal group. They live on land and in water.</a:t>
            </a:r>
          </a:p>
          <a:p>
            <a:endParaRPr lang="en-US" sz="1600" dirty="0" smtClean="0">
              <a:latin typeface="Comic Sans MS" pitchFamily="66" charset="0"/>
            </a:endParaRPr>
          </a:p>
          <a:p>
            <a:endParaRPr lang="en-US" sz="1200" dirty="0" smtClean="0">
              <a:latin typeface="Comic Sans MS" pitchFamily="66" charset="0"/>
            </a:endParaRPr>
          </a:p>
          <a:p>
            <a:endParaRPr lang="en-US" sz="12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4524315"/>
          </a:xfrm>
          <a:prstGeom prst="rect">
            <a:avLst/>
          </a:prstGeom>
          <a:noFill/>
        </p:spPr>
        <p:txBody>
          <a:bodyPr wrap="square" rtlCol="0">
            <a:spAutoFit/>
          </a:bodyPr>
          <a:lstStyle/>
          <a:p>
            <a:r>
              <a:rPr lang="en-US" sz="1600" dirty="0" smtClean="0">
                <a:latin typeface="Comic Sans MS" pitchFamily="66" charset="0"/>
              </a:rPr>
              <a:t>These frogs use their back long </a:t>
            </a:r>
            <a:r>
              <a:rPr lang="en-US" sz="1600" b="1" dirty="0" smtClean="0">
                <a:latin typeface="Comic Sans MS" pitchFamily="66" charset="0"/>
              </a:rPr>
              <a:t>hind</a:t>
            </a:r>
            <a:r>
              <a:rPr lang="en-US" sz="1600" dirty="0" smtClean="0">
                <a:latin typeface="Comic Sans MS" pitchFamily="66" charset="0"/>
              </a:rPr>
              <a:t> legs to take long jumps or hops.</a:t>
            </a:r>
          </a:p>
          <a:p>
            <a:endParaRPr lang="en-US" sz="1600" dirty="0" smtClean="0">
              <a:latin typeface="Comic Sans MS" pitchFamily="66" charset="0"/>
            </a:endParaRPr>
          </a:p>
          <a:p>
            <a:r>
              <a:rPr lang="en-US" sz="1600" dirty="0" smtClean="0">
                <a:latin typeface="Comic Sans MS" pitchFamily="66" charset="0"/>
              </a:rPr>
              <a:t>Poison Arrow Frog babies are called </a:t>
            </a:r>
            <a:r>
              <a:rPr lang="en-US" sz="1600" b="1" dirty="0" smtClean="0">
                <a:latin typeface="Comic Sans MS" pitchFamily="66" charset="0"/>
              </a:rPr>
              <a:t>tadpoles</a:t>
            </a:r>
            <a:r>
              <a:rPr lang="en-US" sz="1600" dirty="0" smtClean="0">
                <a:latin typeface="Comic Sans MS" pitchFamily="66" charset="0"/>
              </a:rPr>
              <a:t>.</a:t>
            </a:r>
          </a:p>
          <a:p>
            <a:endParaRPr lang="en-US" sz="1600" dirty="0" smtClean="0">
              <a:latin typeface="Comic Sans MS" pitchFamily="66" charset="0"/>
            </a:endParaRPr>
          </a:p>
          <a:p>
            <a:r>
              <a:rPr lang="en-US" sz="1600" dirty="0" smtClean="0">
                <a:latin typeface="Comic Sans MS" pitchFamily="66" charset="0"/>
              </a:rPr>
              <a:t>Poison Arrow Frogs are also called poison-dart frogs because some of the Amerindian tribes use their </a:t>
            </a:r>
            <a:r>
              <a:rPr lang="en-US" sz="1600" b="1" dirty="0" smtClean="0">
                <a:latin typeface="Comic Sans MS" pitchFamily="66" charset="0"/>
              </a:rPr>
              <a:t>secretions</a:t>
            </a:r>
            <a:r>
              <a:rPr lang="en-US" sz="1600" dirty="0" smtClean="0">
                <a:latin typeface="Comic Sans MS" pitchFamily="66" charset="0"/>
              </a:rPr>
              <a:t> to poison their darts</a:t>
            </a:r>
          </a:p>
          <a:p>
            <a:endParaRPr lang="en-US" sz="1600" dirty="0" smtClean="0">
              <a:latin typeface="Comic Sans MS" pitchFamily="66" charset="0"/>
            </a:endParaRPr>
          </a:p>
          <a:p>
            <a:r>
              <a:rPr lang="en-US" sz="1600" dirty="0" smtClean="0">
                <a:latin typeface="Comic Sans MS" pitchFamily="66" charset="0"/>
              </a:rPr>
              <a:t>Arrow frogs are only poisonous in the wild. Scientists believe that these frogs gain their poison from other insects that they eat in the wild. These insects get the poison from a plant they eat.</a:t>
            </a:r>
          </a:p>
          <a:p>
            <a:r>
              <a:rPr lang="en-US" sz="1400" dirty="0">
                <a:latin typeface="Comic Sans MS" pitchFamily="66" charset="0"/>
              </a:rPr>
              <a:t> </a:t>
            </a:r>
          </a:p>
          <a:p>
            <a:endParaRPr lang="en-US" dirty="0"/>
          </a:p>
        </p:txBody>
      </p:sp>
      <p:sp>
        <p:nvSpPr>
          <p:cNvPr id="12" name="Rectangle 11"/>
          <p:cNvSpPr/>
          <p:nvPr/>
        </p:nvSpPr>
        <p:spPr>
          <a:xfrm>
            <a:off x="5562600" y="381000"/>
            <a:ext cx="3234412" cy="400110"/>
          </a:xfrm>
          <a:prstGeom prst="rect">
            <a:avLst/>
          </a:prstGeom>
        </p:spPr>
        <p:txBody>
          <a:bodyPr wrap="none">
            <a:spAutoFit/>
          </a:bodyPr>
          <a:lstStyle/>
          <a:p>
            <a:r>
              <a:rPr lang="en-US" sz="2000" b="1" u="sng" dirty="0" smtClean="0">
                <a:latin typeface="Glimstick" pitchFamily="34" charset="0"/>
              </a:rPr>
              <a:t>The Poison Arrow Frog</a:t>
            </a:r>
            <a:endParaRPr lang="en-US" sz="20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3" name="Picture 22"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4" name="Picture 23"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5" name="Picture 24"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6" name="Picture 25"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download.jpg"/>
          <p:cNvPicPr>
            <a:picLocks noChangeAspect="1"/>
          </p:cNvPicPr>
          <p:nvPr/>
        </p:nvPicPr>
        <p:blipFill>
          <a:blip r:embed="rId4" cstate="print"/>
          <a:stretch>
            <a:fillRect/>
          </a:stretch>
        </p:blipFill>
        <p:spPr>
          <a:xfrm>
            <a:off x="228600" y="228600"/>
            <a:ext cx="762000" cy="626806"/>
          </a:xfrm>
          <a:prstGeom prst="rect">
            <a:avLst/>
          </a:prstGeom>
        </p:spPr>
      </p:pic>
      <p:pic>
        <p:nvPicPr>
          <p:cNvPr id="16" name="Picture 15" descr="download.jpg"/>
          <p:cNvPicPr>
            <a:picLocks noChangeAspect="1"/>
          </p:cNvPicPr>
          <p:nvPr/>
        </p:nvPicPr>
        <p:blipFill>
          <a:blip r:embed="rId4" cstate="print"/>
          <a:stretch>
            <a:fillRect/>
          </a:stretch>
        </p:blipFill>
        <p:spPr>
          <a:xfrm>
            <a:off x="4876800" y="228600"/>
            <a:ext cx="762000" cy="626806"/>
          </a:xfrm>
          <a:prstGeom prst="rect">
            <a:avLst/>
          </a:prstGeom>
        </p:spPr>
      </p:pic>
      <p:pic>
        <p:nvPicPr>
          <p:cNvPr id="18" name="Picture 17" descr="download (1).jpg"/>
          <p:cNvPicPr>
            <a:picLocks noChangeAspect="1"/>
          </p:cNvPicPr>
          <p:nvPr/>
        </p:nvPicPr>
        <p:blipFill>
          <a:blip r:embed="rId5" cstate="print"/>
          <a:stretch>
            <a:fillRect/>
          </a:stretch>
        </p:blipFill>
        <p:spPr>
          <a:xfrm>
            <a:off x="990600" y="5600700"/>
            <a:ext cx="1955800" cy="1257300"/>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3234412" cy="400110"/>
          </a:xfrm>
          <a:prstGeom prst="rect">
            <a:avLst/>
          </a:prstGeom>
        </p:spPr>
        <p:txBody>
          <a:bodyPr wrap="none">
            <a:spAutoFit/>
          </a:bodyPr>
          <a:lstStyle/>
          <a:p>
            <a:r>
              <a:rPr lang="en-US" sz="2000" b="1" u="sng" dirty="0" smtClean="0">
                <a:latin typeface="Glimstick" pitchFamily="34" charset="0"/>
              </a:rPr>
              <a:t>The Poison Arrow Frog</a:t>
            </a:r>
            <a:endParaRPr lang="en-US" sz="20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5786199"/>
          </a:xfrm>
          <a:prstGeom prst="rect">
            <a:avLst/>
          </a:prstGeom>
          <a:noFill/>
        </p:spPr>
        <p:txBody>
          <a:bodyPr wrap="square" rtlCol="0">
            <a:spAutoFit/>
          </a:bodyPr>
          <a:lstStyle/>
          <a:p>
            <a:pPr>
              <a:buFont typeface="Courier New" pitchFamily="49" charset="0"/>
              <a:buChar char="o"/>
            </a:pPr>
            <a:r>
              <a:rPr lang="en-US" sz="2000" dirty="0" smtClean="0">
                <a:latin typeface="Comic Sans MS" pitchFamily="66" charset="0"/>
              </a:rPr>
              <a:t>Poison Arrow Frogs live in the rainforests of Central and South America on the </a:t>
            </a:r>
            <a:r>
              <a:rPr lang="en-US" sz="2000" b="1" dirty="0" smtClean="0">
                <a:latin typeface="Comic Sans MS" pitchFamily="66" charset="0"/>
              </a:rPr>
              <a:t>forest floor</a:t>
            </a:r>
            <a:r>
              <a:rPr lang="en-US" sz="2000" dirty="0" smtClean="0">
                <a:latin typeface="Comic Sans MS" pitchFamily="66" charset="0"/>
              </a:rPr>
              <a:t>. </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They like to be close to water.</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Poison Arrow Tree Frogs eat small insects, ants, and spiders. </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Most Poison Arrow Frogs are 1 inch long. </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They have a </a:t>
            </a:r>
            <a:r>
              <a:rPr lang="en-US" sz="2000" b="1" dirty="0" smtClean="0">
                <a:latin typeface="Comic Sans MS" pitchFamily="66" charset="0"/>
              </a:rPr>
              <a:t>poison</a:t>
            </a:r>
            <a:r>
              <a:rPr lang="en-US" sz="2000" dirty="0" smtClean="0">
                <a:latin typeface="Comic Sans MS" pitchFamily="66" charset="0"/>
              </a:rPr>
              <a:t> in their skin that is strong enough to kill anything that eats them. </a:t>
            </a:r>
          </a:p>
          <a:p>
            <a:endParaRPr lang="en-US" sz="1600" dirty="0" smtClean="0">
              <a:latin typeface="Comic Sans MS" pitchFamily="66" charset="0"/>
            </a:endParaRPr>
          </a:p>
          <a:p>
            <a:endParaRPr lang="en-US" sz="1600" dirty="0" smtClean="0">
              <a:latin typeface="Comic Sans MS" pitchFamily="66" charset="0"/>
            </a:endParaRPr>
          </a:p>
          <a:p>
            <a:endParaRPr lang="en-US" sz="1200" dirty="0" smtClean="0">
              <a:latin typeface="Comic Sans MS" pitchFamily="66" charset="0"/>
            </a:endParaRPr>
          </a:p>
          <a:p>
            <a:endParaRPr lang="en-US" sz="12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4893647"/>
          </a:xfrm>
          <a:prstGeom prst="rect">
            <a:avLst/>
          </a:prstGeom>
          <a:noFill/>
        </p:spPr>
        <p:txBody>
          <a:bodyPr wrap="square" rtlCol="0">
            <a:spAutoFit/>
          </a:bodyPr>
          <a:lstStyle/>
          <a:p>
            <a:pPr>
              <a:buFont typeface="Courier New" pitchFamily="49" charset="0"/>
              <a:buChar char="o"/>
            </a:pPr>
            <a:r>
              <a:rPr lang="en-US" sz="2000" dirty="0" smtClean="0">
                <a:latin typeface="Comic Sans MS" pitchFamily="66" charset="0"/>
              </a:rPr>
              <a:t>Their bright colors scare other animals away.</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They live on land and in water.</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They use their back legs to take long jumps or hops.</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Poison Arrow Frog babies are called </a:t>
            </a:r>
            <a:r>
              <a:rPr lang="en-US" sz="2000" b="1" dirty="0" smtClean="0">
                <a:latin typeface="Comic Sans MS" pitchFamily="66" charset="0"/>
              </a:rPr>
              <a:t>tadpoles</a:t>
            </a:r>
            <a:r>
              <a:rPr lang="en-US" sz="2000" dirty="0" smtClean="0">
                <a:latin typeface="Comic Sans MS" pitchFamily="66" charset="0"/>
              </a:rPr>
              <a:t>.</a:t>
            </a:r>
          </a:p>
          <a:p>
            <a:pPr>
              <a:buFont typeface="Courier New" pitchFamily="49" charset="0"/>
              <a:buChar char="o"/>
            </a:pPr>
            <a:endParaRPr lang="en-US" sz="2000" dirty="0" smtClean="0">
              <a:latin typeface="Comic Sans MS" pitchFamily="66" charset="0"/>
            </a:endParaRP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Arrow frogs are only poisonous in the </a:t>
            </a:r>
            <a:r>
              <a:rPr lang="en-US" sz="2000" b="1" dirty="0" smtClean="0">
                <a:latin typeface="Comic Sans MS" pitchFamily="66" charset="0"/>
              </a:rPr>
              <a:t>wild</a:t>
            </a:r>
            <a:r>
              <a:rPr lang="en-US" sz="2000" dirty="0" smtClean="0">
                <a:latin typeface="Comic Sans MS" pitchFamily="66" charset="0"/>
              </a:rPr>
              <a:t>. </a:t>
            </a:r>
          </a:p>
          <a:p>
            <a:r>
              <a:rPr lang="en-US" sz="1400" dirty="0">
                <a:latin typeface="Comic Sans MS" pitchFamily="66" charset="0"/>
              </a:rPr>
              <a:t> </a:t>
            </a:r>
          </a:p>
          <a:p>
            <a:endParaRPr lang="en-US" dirty="0"/>
          </a:p>
        </p:txBody>
      </p:sp>
      <p:sp>
        <p:nvSpPr>
          <p:cNvPr id="12" name="Rectangle 11"/>
          <p:cNvSpPr/>
          <p:nvPr/>
        </p:nvSpPr>
        <p:spPr>
          <a:xfrm>
            <a:off x="5562600" y="381000"/>
            <a:ext cx="3234412" cy="400110"/>
          </a:xfrm>
          <a:prstGeom prst="rect">
            <a:avLst/>
          </a:prstGeom>
        </p:spPr>
        <p:txBody>
          <a:bodyPr wrap="none">
            <a:spAutoFit/>
          </a:bodyPr>
          <a:lstStyle/>
          <a:p>
            <a:r>
              <a:rPr lang="en-US" sz="2000" b="1" u="sng" dirty="0" smtClean="0">
                <a:latin typeface="Glimstick" pitchFamily="34" charset="0"/>
              </a:rPr>
              <a:t>The Poison Arrow Frog</a:t>
            </a:r>
            <a:endParaRPr lang="en-US" sz="20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3" name="Picture 22"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4" name="Picture 23"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5" name="Picture 24"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6" name="Picture 25"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download.jpg"/>
          <p:cNvPicPr>
            <a:picLocks noChangeAspect="1"/>
          </p:cNvPicPr>
          <p:nvPr/>
        </p:nvPicPr>
        <p:blipFill>
          <a:blip r:embed="rId4" cstate="print"/>
          <a:stretch>
            <a:fillRect/>
          </a:stretch>
        </p:blipFill>
        <p:spPr>
          <a:xfrm>
            <a:off x="228600" y="228600"/>
            <a:ext cx="762000" cy="626806"/>
          </a:xfrm>
          <a:prstGeom prst="rect">
            <a:avLst/>
          </a:prstGeom>
        </p:spPr>
      </p:pic>
      <p:pic>
        <p:nvPicPr>
          <p:cNvPr id="16" name="Picture 15" descr="download.jpg"/>
          <p:cNvPicPr>
            <a:picLocks noChangeAspect="1"/>
          </p:cNvPicPr>
          <p:nvPr/>
        </p:nvPicPr>
        <p:blipFill>
          <a:blip r:embed="rId4" cstate="print"/>
          <a:stretch>
            <a:fillRect/>
          </a:stretch>
        </p:blipFill>
        <p:spPr>
          <a:xfrm>
            <a:off x="4876800" y="228600"/>
            <a:ext cx="762000" cy="626806"/>
          </a:xfrm>
          <a:prstGeom prst="rect">
            <a:avLst/>
          </a:prstGeom>
        </p:spPr>
      </p:pic>
      <p:pic>
        <p:nvPicPr>
          <p:cNvPr id="18" name="Picture 17" descr="download (1).jpg"/>
          <p:cNvPicPr>
            <a:picLocks noChangeAspect="1"/>
          </p:cNvPicPr>
          <p:nvPr/>
        </p:nvPicPr>
        <p:blipFill>
          <a:blip r:embed="rId5" cstate="print"/>
          <a:stretch>
            <a:fillRect/>
          </a:stretch>
        </p:blipFill>
        <p:spPr>
          <a:xfrm>
            <a:off x="990600" y="5600700"/>
            <a:ext cx="1955800" cy="1257300"/>
          </a:xfrm>
          <a:prstGeom prst="rect">
            <a:avLst/>
          </a:prstGeo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toad-5-coloring-page.gif"/>
          <p:cNvPicPr>
            <a:picLocks noChangeAspect="1"/>
          </p:cNvPicPr>
          <p:nvPr/>
        </p:nvPicPr>
        <p:blipFill>
          <a:blip r:embed="rId2" cstate="print"/>
          <a:stretch>
            <a:fillRect/>
          </a:stretch>
        </p:blipFill>
        <p:spPr>
          <a:xfrm>
            <a:off x="1443037" y="928687"/>
            <a:ext cx="6257925" cy="5000625"/>
          </a:xfrm>
          <a:prstGeom prst="rect">
            <a:avLst/>
          </a:prstGeom>
        </p:spPr>
      </p:pic>
      <p:sp>
        <p:nvSpPr>
          <p:cNvPr id="4" name="TextBox 3"/>
          <p:cNvSpPr txBox="1"/>
          <p:nvPr/>
        </p:nvSpPr>
        <p:spPr>
          <a:xfrm>
            <a:off x="422766" y="228600"/>
            <a:ext cx="8721234" cy="646331"/>
          </a:xfrm>
          <a:prstGeom prst="rect">
            <a:avLst/>
          </a:prstGeom>
          <a:noFill/>
        </p:spPr>
        <p:txBody>
          <a:bodyPr wrap="none" rtlCol="0">
            <a:spAutoFit/>
          </a:bodyPr>
          <a:lstStyle/>
          <a:p>
            <a:r>
              <a:rPr lang="en-US" sz="3600" b="1" u="sng" dirty="0" smtClean="0">
                <a:latin typeface="Glimstick" pitchFamily="34" charset="0"/>
              </a:rPr>
              <a:t>Diagram of the Poison Arrow Frog:</a:t>
            </a:r>
            <a:endParaRPr lang="en-US" sz="3600" b="1" u="sng" dirty="0">
              <a:latin typeface="Glimstick" pitchFamily="34" charset="0"/>
            </a:endParaRPr>
          </a:p>
        </p:txBody>
      </p:sp>
      <p:sp>
        <p:nvSpPr>
          <p:cNvPr id="7" name="Rounded Rectangle 6"/>
          <p:cNvSpPr/>
          <p:nvPr/>
        </p:nvSpPr>
        <p:spPr>
          <a:xfrm>
            <a:off x="609600" y="6096000"/>
            <a:ext cx="24384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0" y="4876800"/>
            <a:ext cx="1828800" cy="6858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7391400" y="990600"/>
            <a:ext cx="17526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4648200" y="5867400"/>
            <a:ext cx="15240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7391400" y="2819400"/>
            <a:ext cx="14478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1447800" y="838200"/>
            <a:ext cx="13716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a:stCxn id="8" idx="3"/>
          </p:cNvCxnSpPr>
          <p:nvPr/>
        </p:nvCxnSpPr>
        <p:spPr>
          <a:xfrm flipV="1">
            <a:off x="1828800" y="4191000"/>
            <a:ext cx="609600" cy="10287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V="1">
            <a:off x="1828800" y="5638800"/>
            <a:ext cx="1371600" cy="4572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819400" y="1295400"/>
            <a:ext cx="1066800" cy="381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248400" y="1143000"/>
            <a:ext cx="1143000" cy="8382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6781800" y="2057400"/>
            <a:ext cx="1371600" cy="762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7391400" y="3962400"/>
            <a:ext cx="12954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1" name="Straight Arrow Connector 30"/>
          <p:cNvCxnSpPr/>
          <p:nvPr/>
        </p:nvCxnSpPr>
        <p:spPr>
          <a:xfrm flipH="1" flipV="1">
            <a:off x="6629400" y="2438400"/>
            <a:ext cx="838200" cy="1524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4572000" y="4419600"/>
            <a:ext cx="1295400" cy="14478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152400"/>
            <a:ext cx="6437147" cy="830997"/>
          </a:xfrm>
          <a:prstGeom prst="rect">
            <a:avLst/>
          </a:prstGeom>
        </p:spPr>
        <p:txBody>
          <a:bodyPr wrap="none">
            <a:spAutoFit/>
          </a:bodyPr>
          <a:lstStyle/>
          <a:p>
            <a:r>
              <a:rPr lang="en-US" sz="4800" b="1" u="sng" dirty="0" smtClean="0">
                <a:latin typeface="Glimstick" pitchFamily="34" charset="0"/>
              </a:rPr>
              <a:t>Poison Arrow Frogs</a:t>
            </a:r>
            <a:endParaRPr lang="en-US" sz="4800" b="1" u="sng" dirty="0">
              <a:latin typeface="Glimstick" pitchFamily="34" charset="0"/>
            </a:endParaRPr>
          </a:p>
        </p:txBody>
      </p:sp>
      <p:sp>
        <p:nvSpPr>
          <p:cNvPr id="6" name="Rectangle 5"/>
          <p:cNvSpPr/>
          <p:nvPr/>
        </p:nvSpPr>
        <p:spPr>
          <a:xfrm>
            <a:off x="304800" y="1524000"/>
            <a:ext cx="1627369" cy="830997"/>
          </a:xfrm>
          <a:prstGeom prst="rect">
            <a:avLst/>
          </a:prstGeom>
        </p:spPr>
        <p:txBody>
          <a:bodyPr wrap="none">
            <a:spAutoFit/>
          </a:bodyPr>
          <a:lstStyle/>
          <a:p>
            <a:r>
              <a:rPr lang="en-US" sz="4800" b="1" u="sng" dirty="0" smtClean="0">
                <a:latin typeface="Glimstick" pitchFamily="34" charset="0"/>
              </a:rPr>
              <a:t>Can</a:t>
            </a:r>
            <a:r>
              <a:rPr lang="en-US" sz="3600" b="1" u="sng" dirty="0" smtClean="0">
                <a:latin typeface="the bubble letters" pitchFamily="2" charset="0"/>
              </a:rPr>
              <a:t> </a:t>
            </a:r>
          </a:p>
        </p:txBody>
      </p:sp>
      <p:sp>
        <p:nvSpPr>
          <p:cNvPr id="7" name="Rectangle 6"/>
          <p:cNvSpPr/>
          <p:nvPr/>
        </p:nvSpPr>
        <p:spPr>
          <a:xfrm>
            <a:off x="3505200" y="1524000"/>
            <a:ext cx="1792478" cy="830997"/>
          </a:xfrm>
          <a:prstGeom prst="rect">
            <a:avLst/>
          </a:prstGeom>
        </p:spPr>
        <p:txBody>
          <a:bodyPr wrap="none">
            <a:spAutoFit/>
          </a:bodyPr>
          <a:lstStyle/>
          <a:p>
            <a:r>
              <a:rPr lang="en-US" sz="4800" b="1" u="sng" dirty="0" smtClean="0">
                <a:latin typeface="Glimstick" pitchFamily="34" charset="0"/>
              </a:rPr>
              <a:t>have</a:t>
            </a:r>
            <a:endParaRPr lang="en-US" sz="4800" dirty="0">
              <a:latin typeface="Glimstick" pitchFamily="34" charset="0"/>
            </a:endParaRPr>
          </a:p>
        </p:txBody>
      </p:sp>
      <p:sp>
        <p:nvSpPr>
          <p:cNvPr id="8" name="Rectangle 7"/>
          <p:cNvSpPr/>
          <p:nvPr/>
        </p:nvSpPr>
        <p:spPr>
          <a:xfrm>
            <a:off x="7162800" y="1600200"/>
            <a:ext cx="1277337" cy="830997"/>
          </a:xfrm>
          <a:prstGeom prst="rect">
            <a:avLst/>
          </a:prstGeom>
        </p:spPr>
        <p:txBody>
          <a:bodyPr wrap="none">
            <a:spAutoFit/>
          </a:bodyPr>
          <a:lstStyle/>
          <a:p>
            <a:r>
              <a:rPr lang="en-US" sz="4800" b="1" u="sng" dirty="0" smtClean="0">
                <a:latin typeface="Glimstick" pitchFamily="34" charset="0"/>
              </a:rPr>
              <a:t>are</a:t>
            </a:r>
            <a:endParaRPr lang="en-US" sz="4800" dirty="0">
              <a:latin typeface="Glimstick" pitchFamily="34" charset="0"/>
            </a:endParaRPr>
          </a:p>
        </p:txBody>
      </p:sp>
      <p:cxnSp>
        <p:nvCxnSpPr>
          <p:cNvPr id="10" name="Straight Connector 9"/>
          <p:cNvCxnSpPr/>
          <p:nvPr/>
        </p:nvCxnSpPr>
        <p:spPr>
          <a:xfrm>
            <a:off x="990600" y="1371600"/>
            <a:ext cx="67818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762000"/>
            <a:ext cx="0" cy="609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895600" y="2057400"/>
            <a:ext cx="3352800" cy="22098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latin typeface="Glimstick" pitchFamily="34" charset="0"/>
              </a:rPr>
              <a:t>Poison Arrow Frogs</a:t>
            </a:r>
            <a:endParaRPr lang="en-US" sz="4000" b="1" dirty="0">
              <a:latin typeface="Glimstick" pitchFamily="34" charset="0"/>
            </a:endParaRPr>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download.jpg"/>
          <p:cNvPicPr>
            <a:picLocks noChangeAspect="1"/>
          </p:cNvPicPr>
          <p:nvPr/>
        </p:nvPicPr>
        <p:blipFill>
          <a:blip r:embed="rId2" cstate="print"/>
          <a:stretch>
            <a:fillRect/>
          </a:stretch>
        </p:blipFill>
        <p:spPr>
          <a:xfrm>
            <a:off x="0" y="4914900"/>
            <a:ext cx="2362200" cy="1943100"/>
          </a:xfrm>
          <a:prstGeom prst="rect">
            <a:avLst/>
          </a:prstGeo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987" y="228600"/>
            <a:ext cx="8945013" cy="646331"/>
          </a:xfrm>
          <a:prstGeom prst="rect">
            <a:avLst/>
          </a:prstGeom>
        </p:spPr>
        <p:txBody>
          <a:bodyPr wrap="none">
            <a:spAutoFit/>
          </a:bodyPr>
          <a:lstStyle/>
          <a:p>
            <a:r>
              <a:rPr lang="en-US" sz="3600" b="1" u="sng" dirty="0" smtClean="0">
                <a:latin typeface="Glimstick" pitchFamily="34" charset="0"/>
              </a:rPr>
              <a:t>Life Cycle of the Poison Arrow Frog:</a:t>
            </a:r>
            <a:endParaRPr lang="en-US" sz="3600" b="1" u="sng" dirty="0">
              <a:latin typeface="Glimstick" pitchFamily="34"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Point Star 7"/>
          <p:cNvSpPr/>
          <p:nvPr/>
        </p:nvSpPr>
        <p:spPr>
          <a:xfrm>
            <a:off x="5715000" y="2514600"/>
            <a:ext cx="2819400" cy="3352800"/>
          </a:xfrm>
          <a:prstGeom prst="star6">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0" y="0"/>
            <a:ext cx="6089680" cy="769441"/>
          </a:xfrm>
          <a:prstGeom prst="rect">
            <a:avLst/>
          </a:prstGeom>
        </p:spPr>
        <p:txBody>
          <a:bodyPr wrap="none">
            <a:spAutoFit/>
          </a:bodyPr>
          <a:lstStyle/>
          <a:p>
            <a:r>
              <a:rPr lang="en-US" sz="4400" b="1" u="sng" dirty="0" smtClean="0">
                <a:latin typeface="Glimstick" pitchFamily="34" charset="0"/>
              </a:rPr>
              <a:t>Poison Arrow Frogs:</a:t>
            </a:r>
            <a:endParaRPr lang="en-US" sz="4400" b="1" u="sng" dirty="0">
              <a:latin typeface="Glimstick" pitchFamily="34"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plant1.png"/>
          <p:cNvPicPr>
            <a:picLocks noChangeAspect="1"/>
          </p:cNvPicPr>
          <p:nvPr/>
        </p:nvPicPr>
        <p:blipFill>
          <a:blip r:embed="rId2" cstate="print"/>
          <a:stretch>
            <a:fillRect/>
          </a:stretch>
        </p:blipFill>
        <p:spPr>
          <a:xfrm>
            <a:off x="0" y="4443546"/>
            <a:ext cx="1650496" cy="2414454"/>
          </a:xfrm>
          <a:prstGeom prst="rect">
            <a:avLst/>
          </a:prstGeom>
        </p:spPr>
      </p:pic>
      <p:pic>
        <p:nvPicPr>
          <p:cNvPr id="21" name="Picture 20" descr="plant1.png"/>
          <p:cNvPicPr>
            <a:picLocks noChangeAspect="1"/>
          </p:cNvPicPr>
          <p:nvPr/>
        </p:nvPicPr>
        <p:blipFill>
          <a:blip r:embed="rId2" cstate="print"/>
          <a:stretch>
            <a:fillRect/>
          </a:stretch>
        </p:blipFill>
        <p:spPr>
          <a:xfrm>
            <a:off x="3886200" y="4443546"/>
            <a:ext cx="1650496" cy="2414454"/>
          </a:xfrm>
          <a:prstGeom prst="rect">
            <a:avLst/>
          </a:prstGeom>
        </p:spPr>
      </p:pic>
      <p:pic>
        <p:nvPicPr>
          <p:cNvPr id="22" name="Picture 21" descr="download.jpg"/>
          <p:cNvPicPr>
            <a:picLocks noChangeAspect="1"/>
          </p:cNvPicPr>
          <p:nvPr/>
        </p:nvPicPr>
        <p:blipFill>
          <a:blip r:embed="rId3" cstate="print"/>
          <a:stretch>
            <a:fillRect/>
          </a:stretch>
        </p:blipFill>
        <p:spPr>
          <a:xfrm>
            <a:off x="1676400" y="5165623"/>
            <a:ext cx="2057400" cy="1692377"/>
          </a:xfrm>
          <a:prstGeom prst="rect">
            <a:avLst/>
          </a:prstGeo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ounded Rectangle 4"/>
          <p:cNvSpPr/>
          <p:nvPr/>
        </p:nvSpPr>
        <p:spPr>
          <a:xfrm>
            <a:off x="4343400" y="914400"/>
            <a:ext cx="4495800" cy="28194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1524000" y="0"/>
            <a:ext cx="6437147" cy="830997"/>
          </a:xfrm>
          <a:prstGeom prst="rect">
            <a:avLst/>
          </a:prstGeom>
        </p:spPr>
        <p:txBody>
          <a:bodyPr wrap="none">
            <a:spAutoFit/>
          </a:bodyPr>
          <a:lstStyle/>
          <a:p>
            <a:r>
              <a:rPr lang="en-US" sz="4800" b="1" u="sng" dirty="0" smtClean="0">
                <a:latin typeface="Glimstick" pitchFamily="34" charset="0"/>
              </a:rPr>
              <a:t>Poison Arrow Frogs</a:t>
            </a:r>
            <a:endParaRPr lang="en-US" sz="4800" b="1" u="sng" dirty="0">
              <a:latin typeface="Glimstick" pitchFamily="34"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download.jpg"/>
          <p:cNvPicPr>
            <a:picLocks noChangeAspect="1"/>
          </p:cNvPicPr>
          <p:nvPr/>
        </p:nvPicPr>
        <p:blipFill>
          <a:blip r:embed="rId2" cstate="print"/>
          <a:stretch>
            <a:fillRect/>
          </a:stretch>
        </p:blipFill>
        <p:spPr>
          <a:xfrm>
            <a:off x="609600" y="0"/>
            <a:ext cx="762000" cy="626806"/>
          </a:xfrm>
          <a:prstGeom prst="rect">
            <a:avLst/>
          </a:prstGeom>
        </p:spPr>
      </p:pic>
      <p:pic>
        <p:nvPicPr>
          <p:cNvPr id="12" name="Picture 11" descr="download.jpg"/>
          <p:cNvPicPr>
            <a:picLocks noChangeAspect="1"/>
          </p:cNvPicPr>
          <p:nvPr/>
        </p:nvPicPr>
        <p:blipFill>
          <a:blip r:embed="rId2" cstate="print"/>
          <a:stretch>
            <a:fillRect/>
          </a:stretch>
        </p:blipFill>
        <p:spPr>
          <a:xfrm flipH="1">
            <a:off x="8001000" y="152400"/>
            <a:ext cx="762000" cy="626806"/>
          </a:xfrm>
          <a:prstGeom prst="rect">
            <a:avLst/>
          </a:prstGeom>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0"/>
            <a:ext cx="7214604" cy="923330"/>
          </a:xfrm>
          <a:prstGeom prst="rect">
            <a:avLst/>
          </a:prstGeom>
        </p:spPr>
        <p:txBody>
          <a:bodyPr wrap="none">
            <a:spAutoFit/>
          </a:bodyPr>
          <a:lstStyle/>
          <a:p>
            <a:r>
              <a:rPr lang="en-US" sz="5400" b="1" u="sng" dirty="0" smtClean="0">
                <a:latin typeface="Glimstick" pitchFamily="34" charset="0"/>
              </a:rPr>
              <a:t>Poison Arrow Frogs</a:t>
            </a:r>
            <a:endParaRPr lang="en-US" sz="5400" b="1" u="sng" dirty="0">
              <a:latin typeface="Glimstick" pitchFamily="34"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download.jpg"/>
          <p:cNvPicPr>
            <a:picLocks noChangeAspect="1"/>
          </p:cNvPicPr>
          <p:nvPr/>
        </p:nvPicPr>
        <p:blipFill>
          <a:blip r:embed="rId2" cstate="print"/>
          <a:stretch>
            <a:fillRect/>
          </a:stretch>
        </p:blipFill>
        <p:spPr>
          <a:xfrm>
            <a:off x="228600" y="228600"/>
            <a:ext cx="762000" cy="626806"/>
          </a:xfrm>
          <a:prstGeom prst="rect">
            <a:avLst/>
          </a:prstGeom>
        </p:spPr>
      </p:pic>
      <p:pic>
        <p:nvPicPr>
          <p:cNvPr id="7" name="Picture 6" descr="download.jpg"/>
          <p:cNvPicPr>
            <a:picLocks noChangeAspect="1"/>
          </p:cNvPicPr>
          <p:nvPr/>
        </p:nvPicPr>
        <p:blipFill>
          <a:blip r:embed="rId2" cstate="print"/>
          <a:stretch>
            <a:fillRect/>
          </a:stretch>
        </p:blipFill>
        <p:spPr>
          <a:xfrm flipH="1">
            <a:off x="8153400" y="228600"/>
            <a:ext cx="762000" cy="62680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5800" y="990600"/>
            <a:ext cx="8305800" cy="8382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ounded Rectangle 4"/>
          <p:cNvSpPr/>
          <p:nvPr/>
        </p:nvSpPr>
        <p:spPr>
          <a:xfrm>
            <a:off x="685800" y="2286000"/>
            <a:ext cx="8153400" cy="8382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685800" y="3505200"/>
            <a:ext cx="8153400" cy="8382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85800" y="4648200"/>
            <a:ext cx="8153400" cy="8382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685800" y="5791200"/>
            <a:ext cx="8153400" cy="8382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1295400"/>
            <a:ext cx="619080" cy="276999"/>
          </a:xfrm>
          <a:prstGeom prst="rect">
            <a:avLst/>
          </a:prstGeom>
          <a:noFill/>
        </p:spPr>
        <p:txBody>
          <a:bodyPr wrap="none" rtlCol="0">
            <a:spAutoFit/>
          </a:bodyPr>
          <a:lstStyle/>
          <a:p>
            <a:r>
              <a:rPr lang="en-US" sz="1200" dirty="0" smtClean="0">
                <a:latin typeface="Comic Sans MS" pitchFamily="66" charset="0"/>
              </a:rPr>
              <a:t>Topic:</a:t>
            </a:r>
            <a:endParaRPr lang="en-US" sz="1200" dirty="0">
              <a:latin typeface="Comic Sans MS" pitchFamily="66" charset="0"/>
            </a:endParaRPr>
          </a:p>
        </p:txBody>
      </p:sp>
      <p:sp>
        <p:nvSpPr>
          <p:cNvPr id="10" name="Rectangle 9"/>
          <p:cNvSpPr/>
          <p:nvPr/>
        </p:nvSpPr>
        <p:spPr>
          <a:xfrm>
            <a:off x="0" y="2514600"/>
            <a:ext cx="668773" cy="276999"/>
          </a:xfrm>
          <a:prstGeom prst="rect">
            <a:avLst/>
          </a:prstGeom>
        </p:spPr>
        <p:txBody>
          <a:bodyPr wrap="none">
            <a:spAutoFit/>
          </a:bodyPr>
          <a:lstStyle/>
          <a:p>
            <a:r>
              <a:rPr lang="en-US" sz="1200" dirty="0" smtClean="0">
                <a:latin typeface="Comic Sans MS" pitchFamily="66" charset="0"/>
              </a:rPr>
              <a:t>Fact 1:</a:t>
            </a:r>
            <a:endParaRPr lang="en-US" sz="1200" dirty="0"/>
          </a:p>
        </p:txBody>
      </p:sp>
      <p:sp>
        <p:nvSpPr>
          <p:cNvPr id="11" name="Rectangle 10"/>
          <p:cNvSpPr/>
          <p:nvPr/>
        </p:nvSpPr>
        <p:spPr>
          <a:xfrm>
            <a:off x="0" y="3810000"/>
            <a:ext cx="694421" cy="276999"/>
          </a:xfrm>
          <a:prstGeom prst="rect">
            <a:avLst/>
          </a:prstGeom>
        </p:spPr>
        <p:txBody>
          <a:bodyPr wrap="none">
            <a:spAutoFit/>
          </a:bodyPr>
          <a:lstStyle/>
          <a:p>
            <a:r>
              <a:rPr lang="en-US" sz="1200" dirty="0" smtClean="0">
                <a:latin typeface="Comic Sans MS" pitchFamily="66" charset="0"/>
              </a:rPr>
              <a:t>Fact 2:</a:t>
            </a:r>
            <a:endParaRPr lang="en-US" sz="1200" dirty="0"/>
          </a:p>
        </p:txBody>
      </p:sp>
      <p:sp>
        <p:nvSpPr>
          <p:cNvPr id="12" name="Rectangle 11"/>
          <p:cNvSpPr/>
          <p:nvPr/>
        </p:nvSpPr>
        <p:spPr>
          <a:xfrm>
            <a:off x="0" y="4953000"/>
            <a:ext cx="694421" cy="276999"/>
          </a:xfrm>
          <a:prstGeom prst="rect">
            <a:avLst/>
          </a:prstGeom>
        </p:spPr>
        <p:txBody>
          <a:bodyPr wrap="none">
            <a:spAutoFit/>
          </a:bodyPr>
          <a:lstStyle/>
          <a:p>
            <a:r>
              <a:rPr lang="en-US" sz="1200" dirty="0" smtClean="0">
                <a:latin typeface="Comic Sans MS" pitchFamily="66" charset="0"/>
              </a:rPr>
              <a:t>Fact 3:</a:t>
            </a:r>
            <a:endParaRPr lang="en-US" sz="1200" dirty="0"/>
          </a:p>
        </p:txBody>
      </p:sp>
      <p:sp>
        <p:nvSpPr>
          <p:cNvPr id="13" name="Rectangle 12"/>
          <p:cNvSpPr/>
          <p:nvPr/>
        </p:nvSpPr>
        <p:spPr>
          <a:xfrm>
            <a:off x="0" y="6019800"/>
            <a:ext cx="726481" cy="276999"/>
          </a:xfrm>
          <a:prstGeom prst="rect">
            <a:avLst/>
          </a:prstGeom>
        </p:spPr>
        <p:txBody>
          <a:bodyPr wrap="none">
            <a:spAutoFit/>
          </a:bodyPr>
          <a:lstStyle/>
          <a:p>
            <a:r>
              <a:rPr lang="en-US" sz="1200" dirty="0" smtClean="0">
                <a:latin typeface="Comic Sans MS" pitchFamily="66" charset="0"/>
              </a:rPr>
              <a:t>Closing:</a:t>
            </a:r>
            <a:endParaRPr lang="en-US" sz="1200" dirty="0">
              <a:latin typeface="Comic Sans MS" pitchFamily="66" charset="0"/>
            </a:endParaRPr>
          </a:p>
        </p:txBody>
      </p:sp>
      <p:cxnSp>
        <p:nvCxnSpPr>
          <p:cNvPr id="15" name="Straight Connector 14"/>
          <p:cNvCxnSpPr/>
          <p:nvPr/>
        </p:nvCxnSpPr>
        <p:spPr>
          <a:xfrm>
            <a:off x="1447800" y="609600"/>
            <a:ext cx="6629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0" y="152400"/>
            <a:ext cx="4628768" cy="646331"/>
          </a:xfrm>
          <a:prstGeom prst="rect">
            <a:avLst/>
          </a:prstGeom>
        </p:spPr>
        <p:txBody>
          <a:bodyPr wrap="none">
            <a:spAutoFit/>
          </a:bodyPr>
          <a:lstStyle/>
          <a:p>
            <a:r>
              <a:rPr lang="en-US" sz="3600" b="1" u="sng" dirty="0" smtClean="0">
                <a:latin typeface="Glimstick" pitchFamily="34" charset="0"/>
              </a:rPr>
              <a:t>Poison Arrow Frog</a:t>
            </a:r>
            <a:endParaRPr lang="en-US" sz="3600" dirty="0">
              <a:latin typeface="Glimstick" pitchFamily="34"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3962400" y="1752600"/>
            <a:ext cx="1202573" cy="523220"/>
          </a:xfrm>
          <a:prstGeom prst="rect">
            <a:avLst/>
          </a:prstGeom>
        </p:spPr>
        <p:txBody>
          <a:bodyPr wrap="none">
            <a:spAutoFit/>
          </a:bodyPr>
          <a:lstStyle/>
          <a:p>
            <a:r>
              <a:rPr lang="en-US" sz="2800" b="1" u="sng" dirty="0" smtClean="0">
                <a:latin typeface="Glimstick" pitchFamily="34" charset="0"/>
              </a:rPr>
              <a:t>Both:</a:t>
            </a:r>
            <a:endParaRPr lang="en-US" sz="2800" dirty="0">
              <a:latin typeface="Glimstick" pitchFamily="34" charset="0"/>
            </a:endParaRPr>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download.jpg"/>
          <p:cNvPicPr>
            <a:picLocks noChangeAspect="1"/>
          </p:cNvPicPr>
          <p:nvPr/>
        </p:nvPicPr>
        <p:blipFill>
          <a:blip r:embed="rId2" cstate="print"/>
          <a:stretch>
            <a:fillRect/>
          </a:stretch>
        </p:blipFill>
        <p:spPr>
          <a:xfrm>
            <a:off x="0" y="5416345"/>
            <a:ext cx="1752600" cy="1441655"/>
          </a:xfrm>
          <a:prstGeom prst="rect">
            <a:avLst/>
          </a:prstGeo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077" y="152400"/>
            <a:ext cx="8766118" cy="584775"/>
          </a:xfrm>
          <a:prstGeom prst="rect">
            <a:avLst/>
          </a:prstGeom>
        </p:spPr>
        <p:txBody>
          <a:bodyPr wrap="none">
            <a:spAutoFit/>
          </a:bodyPr>
          <a:lstStyle/>
          <a:p>
            <a:pPr algn="ctr"/>
            <a:r>
              <a:rPr lang="en-US" sz="3200" b="1" u="sng" dirty="0" smtClean="0">
                <a:latin typeface="Glimstick" pitchFamily="34" charset="0"/>
              </a:rPr>
              <a:t>My Poison Arrow Frog Adventure Story!</a:t>
            </a:r>
            <a:endParaRPr lang="en-US" sz="3200" b="1" u="sng" dirty="0">
              <a:latin typeface="Glimstick" pitchFamily="34"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304800" y="5105400"/>
            <a:ext cx="3672800" cy="1323439"/>
          </a:xfrm>
          <a:prstGeom prst="rect">
            <a:avLst/>
          </a:prstGeom>
          <a:noFill/>
        </p:spPr>
        <p:txBody>
          <a:bodyPr wrap="none" rtlCol="0">
            <a:spAutoFit/>
          </a:bodyPr>
          <a:lstStyle/>
          <a:p>
            <a:pPr algn="ctr"/>
            <a:r>
              <a:rPr lang="en-US" sz="3200" b="1" dirty="0" smtClean="0">
                <a:latin typeface="Glimstick" pitchFamily="34"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4800600" y="304800"/>
            <a:ext cx="4129465" cy="584775"/>
          </a:xfrm>
          <a:prstGeom prst="rect">
            <a:avLst/>
          </a:prstGeom>
          <a:noFill/>
        </p:spPr>
        <p:txBody>
          <a:bodyPr wrap="none" rtlCol="0">
            <a:spAutoFit/>
          </a:bodyPr>
          <a:lstStyle/>
          <a:p>
            <a:pPr algn="ctr"/>
            <a:r>
              <a:rPr lang="en-US" sz="3200" b="1" u="sng" dirty="0" smtClean="0">
                <a:latin typeface="Glimstick" pitchFamily="34"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download (5).jpg"/>
          <p:cNvPicPr>
            <a:picLocks noChangeAspect="1"/>
          </p:cNvPicPr>
          <p:nvPr/>
        </p:nvPicPr>
        <p:blipFill>
          <a:blip r:embed="rId2" cstate="print"/>
          <a:stretch>
            <a:fillRect/>
          </a:stretch>
        </p:blipFill>
        <p:spPr>
          <a:xfrm>
            <a:off x="914400" y="1981200"/>
            <a:ext cx="2057400" cy="2960288"/>
          </a:xfrm>
          <a:prstGeom prst="rect">
            <a:avLst/>
          </a:prstGeom>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3352969" cy="523220"/>
          </a:xfrm>
          <a:prstGeom prst="rect">
            <a:avLst/>
          </a:prstGeom>
        </p:spPr>
        <p:txBody>
          <a:bodyPr wrap="none">
            <a:spAutoFit/>
          </a:bodyPr>
          <a:lstStyle/>
          <a:p>
            <a:r>
              <a:rPr lang="en-US" sz="2800" b="1" u="sng" dirty="0" smtClean="0">
                <a:latin typeface="Glimstick" pitchFamily="34" charset="0"/>
              </a:rPr>
              <a:t>The Chimpanzee</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832092"/>
          </a:xfrm>
          <a:prstGeom prst="rect">
            <a:avLst/>
          </a:prstGeom>
          <a:noFill/>
        </p:spPr>
        <p:txBody>
          <a:bodyPr wrap="square" rtlCol="0">
            <a:spAutoFit/>
          </a:bodyPr>
          <a:lstStyle/>
          <a:p>
            <a:r>
              <a:rPr lang="en-US" sz="1400" dirty="0" smtClean="0">
                <a:latin typeface="Comic Sans MS" pitchFamily="66" charset="0"/>
              </a:rPr>
              <a:t>Chimps are mainly found in rainforests and wet savannas. While they spend </a:t>
            </a:r>
            <a:r>
              <a:rPr lang="en-US" sz="1400" b="1" dirty="0" smtClean="0">
                <a:latin typeface="Comic Sans MS" pitchFamily="66" charset="0"/>
              </a:rPr>
              <a:t>equal </a:t>
            </a:r>
            <a:r>
              <a:rPr lang="en-US" sz="1400" dirty="0" smtClean="0">
                <a:latin typeface="Comic Sans MS" pitchFamily="66" charset="0"/>
              </a:rPr>
              <a:t>time on land and in trees, they do most of their feeding and sleeping in the </a:t>
            </a:r>
            <a:r>
              <a:rPr lang="en-US" sz="1400" b="1" dirty="0" smtClean="0">
                <a:latin typeface="Comic Sans MS" pitchFamily="66" charset="0"/>
              </a:rPr>
              <a:t>understory</a:t>
            </a:r>
            <a:r>
              <a:rPr lang="en-US" sz="1400" dirty="0" smtClean="0">
                <a:latin typeface="Comic Sans MS" pitchFamily="66" charset="0"/>
              </a:rPr>
              <a:t> and </a:t>
            </a:r>
            <a:r>
              <a:rPr lang="en-US" sz="1400" b="1" dirty="0" smtClean="0">
                <a:latin typeface="Comic Sans MS" pitchFamily="66" charset="0"/>
              </a:rPr>
              <a:t>canopy</a:t>
            </a:r>
            <a:r>
              <a:rPr lang="en-US" sz="1400" dirty="0" smtClean="0">
                <a:latin typeface="Comic Sans MS" pitchFamily="66" charset="0"/>
              </a:rPr>
              <a:t> layers of the rainforest. In some areas chimps make nests on the forest floor.</a:t>
            </a:r>
          </a:p>
          <a:p>
            <a:endParaRPr lang="en-US" sz="1400" dirty="0" smtClean="0">
              <a:latin typeface="Comic Sans MS" pitchFamily="66" charset="0"/>
            </a:endParaRPr>
          </a:p>
          <a:p>
            <a:r>
              <a:rPr lang="en-US" sz="1400" dirty="0" smtClean="0">
                <a:latin typeface="Comic Sans MS" pitchFamily="66" charset="0"/>
              </a:rPr>
              <a:t>Chimps are </a:t>
            </a:r>
            <a:r>
              <a:rPr lang="en-US" sz="1400" b="1" dirty="0" smtClean="0">
                <a:latin typeface="Comic Sans MS" pitchFamily="66" charset="0"/>
              </a:rPr>
              <a:t>diurnal</a:t>
            </a:r>
            <a:r>
              <a:rPr lang="en-US" sz="1400" dirty="0" smtClean="0">
                <a:latin typeface="Comic Sans MS" pitchFamily="66" charset="0"/>
              </a:rPr>
              <a:t>, beginning their activities at </a:t>
            </a:r>
            <a:r>
              <a:rPr lang="en-US" sz="1400" b="1" dirty="0" smtClean="0">
                <a:latin typeface="Comic Sans MS" pitchFamily="66" charset="0"/>
              </a:rPr>
              <a:t>dawn</a:t>
            </a:r>
            <a:r>
              <a:rPr lang="en-US" sz="1400" dirty="0" smtClean="0">
                <a:latin typeface="Comic Sans MS" pitchFamily="66" charset="0"/>
              </a:rPr>
              <a:t>. After </a:t>
            </a:r>
            <a:r>
              <a:rPr lang="en-US" sz="1400" b="1" dirty="0" smtClean="0">
                <a:latin typeface="Comic Sans MS" pitchFamily="66" charset="0"/>
              </a:rPr>
              <a:t>descending </a:t>
            </a:r>
            <a:r>
              <a:rPr lang="en-US" sz="1400" dirty="0" smtClean="0">
                <a:latin typeface="Comic Sans MS" pitchFamily="66" charset="0"/>
              </a:rPr>
              <a:t>from their night nests they hungrily feed on fruits, leaves, buds, and blossoms. They usually pick fruit with their hands, but they eat berries and seeds directly off the stem with their lips. Their </a:t>
            </a:r>
            <a:r>
              <a:rPr lang="en-US" sz="1400" b="1" dirty="0" smtClean="0">
                <a:latin typeface="Comic Sans MS" pitchFamily="66" charset="0"/>
              </a:rPr>
              <a:t>diet </a:t>
            </a:r>
            <a:r>
              <a:rPr lang="en-US" sz="1400" dirty="0" smtClean="0">
                <a:latin typeface="Comic Sans MS" pitchFamily="66" charset="0"/>
              </a:rPr>
              <a:t>consists of up to 80 different plant foods.</a:t>
            </a:r>
          </a:p>
          <a:p>
            <a:endParaRPr lang="en-US" sz="1400" dirty="0" smtClean="0">
              <a:latin typeface="Comic Sans MS" pitchFamily="66" charset="0"/>
            </a:endParaRPr>
          </a:p>
          <a:p>
            <a:r>
              <a:rPr lang="en-US" sz="1400" dirty="0" smtClean="0">
                <a:latin typeface="Comic Sans MS" pitchFamily="66" charset="0"/>
              </a:rPr>
              <a:t>The chimpanzee has a thick body with long arms, short legs, and no tail. Much of the body is covered with long black hair, but the face, ears, fingers, and toes are </a:t>
            </a:r>
            <a:r>
              <a:rPr lang="en-US" sz="1400" b="1" dirty="0" smtClean="0">
                <a:latin typeface="Comic Sans MS" pitchFamily="66" charset="0"/>
              </a:rPr>
              <a:t>bare</a:t>
            </a:r>
            <a:r>
              <a:rPr lang="en-US" sz="1400" dirty="0" smtClean="0">
                <a:latin typeface="Comic Sans MS" pitchFamily="66" charset="0"/>
              </a:rPr>
              <a:t>. They have hands that can grip firmly, allowing them to pick up objects.</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4678204"/>
          </a:xfrm>
          <a:prstGeom prst="rect">
            <a:avLst/>
          </a:prstGeom>
          <a:noFill/>
        </p:spPr>
        <p:txBody>
          <a:bodyPr wrap="square" rtlCol="0">
            <a:spAutoFit/>
          </a:bodyPr>
          <a:lstStyle/>
          <a:p>
            <a:r>
              <a:rPr lang="en-US" sz="1400" dirty="0" smtClean="0">
                <a:latin typeface="Comic Sans MS" pitchFamily="66" charset="0"/>
              </a:rPr>
              <a:t> Chimps are mammals that live in groups called troops, which have from 30 to 80 members. These large groups are made up of smaller, very flexible groups of just a few animals, perhaps all females, all males, or a mixed group.</a:t>
            </a:r>
          </a:p>
          <a:p>
            <a:endParaRPr lang="en-US" sz="1400" dirty="0" smtClean="0">
              <a:latin typeface="Comic Sans MS" pitchFamily="66" charset="0"/>
            </a:endParaRPr>
          </a:p>
          <a:p>
            <a:r>
              <a:rPr lang="en-US" sz="1400" dirty="0" smtClean="0">
                <a:latin typeface="Comic Sans MS" pitchFamily="66" charset="0"/>
              </a:rPr>
              <a:t>The chimps are </a:t>
            </a:r>
            <a:r>
              <a:rPr lang="en-US" sz="1400" b="1" dirty="0" err="1" smtClean="0">
                <a:latin typeface="Comic Sans MS" pitchFamily="66" charset="0"/>
              </a:rPr>
              <a:t>quadrupedal</a:t>
            </a:r>
            <a:r>
              <a:rPr lang="en-US" sz="1400" dirty="0" smtClean="0">
                <a:latin typeface="Comic Sans MS" pitchFamily="66" charset="0"/>
              </a:rPr>
              <a:t>, walking quickly on all fours with the fingers </a:t>
            </a:r>
            <a:r>
              <a:rPr lang="en-US" sz="1400" b="1" dirty="0" smtClean="0">
                <a:latin typeface="Comic Sans MS" pitchFamily="66" charset="0"/>
              </a:rPr>
              <a:t>half-flexed</a:t>
            </a:r>
            <a:r>
              <a:rPr lang="en-US" sz="1400" dirty="0" smtClean="0">
                <a:latin typeface="Comic Sans MS" pitchFamily="66" charset="0"/>
              </a:rPr>
              <a:t> to support the weight of the forequarters on the knuckles. They occasionally walk on two legs for short distances. Chimps are </a:t>
            </a:r>
            <a:r>
              <a:rPr lang="en-US" sz="1400" b="1" dirty="0" smtClean="0">
                <a:latin typeface="Comic Sans MS" pitchFamily="66" charset="0"/>
              </a:rPr>
              <a:t>agile</a:t>
            </a:r>
            <a:r>
              <a:rPr lang="en-US" sz="1400" dirty="0" smtClean="0">
                <a:latin typeface="Comic Sans MS" pitchFamily="66" charset="0"/>
              </a:rPr>
              <a:t> climbers and branch swingers.</a:t>
            </a:r>
          </a:p>
          <a:p>
            <a:endParaRPr lang="en-US" sz="1400" dirty="0" smtClean="0">
              <a:latin typeface="Comic Sans MS" pitchFamily="66" charset="0"/>
            </a:endParaRPr>
          </a:p>
          <a:p>
            <a:r>
              <a:rPr lang="en-US" sz="1400" dirty="0" smtClean="0">
                <a:latin typeface="Comic Sans MS" pitchFamily="66" charset="0"/>
              </a:rPr>
              <a:t>The female chimp usually only gives birth to one baby. An </a:t>
            </a:r>
            <a:r>
              <a:rPr lang="en-US" sz="1400" b="1" dirty="0" smtClean="0">
                <a:latin typeface="Comic Sans MS" pitchFamily="66" charset="0"/>
              </a:rPr>
              <a:t>infant</a:t>
            </a:r>
            <a:r>
              <a:rPr lang="en-US" sz="1400" dirty="0" smtClean="0">
                <a:latin typeface="Comic Sans MS" pitchFamily="66" charset="0"/>
              </a:rPr>
              <a:t> monkey can sit up at 5 months and stand with support usually at 6 months. It sleeps with its mother until age 3. Finally, it becomes </a:t>
            </a:r>
            <a:r>
              <a:rPr lang="en-US" sz="1400" b="1" dirty="0" smtClean="0">
                <a:latin typeface="Comic Sans MS" pitchFamily="66" charset="0"/>
              </a:rPr>
              <a:t>independent</a:t>
            </a:r>
            <a:r>
              <a:rPr lang="en-US" sz="1400" dirty="0" smtClean="0">
                <a:latin typeface="Comic Sans MS" pitchFamily="66" charset="0"/>
              </a:rPr>
              <a:t> and separates from its mother at about 4 years of age.</a:t>
            </a:r>
          </a:p>
          <a:p>
            <a:r>
              <a:rPr lang="en-US" sz="1400" dirty="0">
                <a:latin typeface="Comic Sans MS" pitchFamily="66" charset="0"/>
              </a:rPr>
              <a:t> </a:t>
            </a:r>
          </a:p>
          <a:p>
            <a:endParaRPr lang="en-US" dirty="0"/>
          </a:p>
        </p:txBody>
      </p:sp>
      <p:sp>
        <p:nvSpPr>
          <p:cNvPr id="12" name="Rectangle 11"/>
          <p:cNvSpPr/>
          <p:nvPr/>
        </p:nvSpPr>
        <p:spPr>
          <a:xfrm>
            <a:off x="5562600" y="381000"/>
            <a:ext cx="3352969" cy="523220"/>
          </a:xfrm>
          <a:prstGeom prst="rect">
            <a:avLst/>
          </a:prstGeom>
        </p:spPr>
        <p:txBody>
          <a:bodyPr wrap="none">
            <a:spAutoFit/>
          </a:bodyPr>
          <a:lstStyle/>
          <a:p>
            <a:r>
              <a:rPr lang="en-US" sz="2800" b="1" u="sng" dirty="0" smtClean="0">
                <a:latin typeface="Glimstick" pitchFamily="34" charset="0"/>
              </a:rPr>
              <a:t>The Chimpanzee</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3" name="Picture 22"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4" name="Picture 23"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5" name="Picture 24"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6" name="Picture 25"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ChimpanzeeDay-2.jpg"/>
          <p:cNvPicPr>
            <a:picLocks noChangeAspect="1"/>
          </p:cNvPicPr>
          <p:nvPr/>
        </p:nvPicPr>
        <p:blipFill>
          <a:blip r:embed="rId4" cstate="print"/>
          <a:stretch>
            <a:fillRect/>
          </a:stretch>
        </p:blipFill>
        <p:spPr>
          <a:xfrm>
            <a:off x="1371601" y="5609371"/>
            <a:ext cx="914400" cy="1248629"/>
          </a:xfrm>
          <a:prstGeom prst="rect">
            <a:avLst/>
          </a:prstGeom>
        </p:spPr>
      </p:pic>
      <p:pic>
        <p:nvPicPr>
          <p:cNvPr id="16" name="Picture 15" descr="download (5).jpg"/>
          <p:cNvPicPr>
            <a:picLocks noChangeAspect="1"/>
          </p:cNvPicPr>
          <p:nvPr/>
        </p:nvPicPr>
        <p:blipFill>
          <a:blip r:embed="rId5" cstate="print"/>
          <a:stretch>
            <a:fillRect/>
          </a:stretch>
        </p:blipFill>
        <p:spPr>
          <a:xfrm>
            <a:off x="381000" y="152400"/>
            <a:ext cx="533400" cy="767482"/>
          </a:xfrm>
          <a:prstGeom prst="rect">
            <a:avLst/>
          </a:prstGeom>
        </p:spPr>
      </p:pic>
      <p:pic>
        <p:nvPicPr>
          <p:cNvPr id="17" name="Picture 16" descr="download (5).jpg"/>
          <p:cNvPicPr>
            <a:picLocks noChangeAspect="1"/>
          </p:cNvPicPr>
          <p:nvPr/>
        </p:nvPicPr>
        <p:blipFill>
          <a:blip r:embed="rId5" cstate="print"/>
          <a:stretch>
            <a:fillRect/>
          </a:stretch>
        </p:blipFill>
        <p:spPr>
          <a:xfrm>
            <a:off x="4953000" y="0"/>
            <a:ext cx="533400" cy="767482"/>
          </a:xfrm>
          <a:prstGeom prst="rect">
            <a:avLst/>
          </a:prstGeo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3352969" cy="523220"/>
          </a:xfrm>
          <a:prstGeom prst="rect">
            <a:avLst/>
          </a:prstGeom>
        </p:spPr>
        <p:txBody>
          <a:bodyPr wrap="none">
            <a:spAutoFit/>
          </a:bodyPr>
          <a:lstStyle/>
          <a:p>
            <a:r>
              <a:rPr lang="en-US" sz="2800" b="1" u="sng" dirty="0" smtClean="0">
                <a:latin typeface="Glimstick" pitchFamily="34" charset="0"/>
              </a:rPr>
              <a:t>The Chimpanzee</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616648"/>
          </a:xfrm>
          <a:prstGeom prst="rect">
            <a:avLst/>
          </a:prstGeom>
          <a:noFill/>
        </p:spPr>
        <p:txBody>
          <a:bodyPr wrap="square" rtlCol="0">
            <a:spAutoFit/>
          </a:bodyPr>
          <a:lstStyle/>
          <a:p>
            <a:r>
              <a:rPr lang="en-US" sz="1400" dirty="0" smtClean="0">
                <a:latin typeface="Comic Sans MS" pitchFamily="66" charset="0"/>
              </a:rPr>
              <a:t>Chimps are mainly found in rainforests and wet savannas. While they spend </a:t>
            </a:r>
            <a:r>
              <a:rPr lang="en-US" sz="1400" b="1" dirty="0" smtClean="0">
                <a:latin typeface="Comic Sans MS" pitchFamily="66" charset="0"/>
              </a:rPr>
              <a:t>equal </a:t>
            </a:r>
            <a:r>
              <a:rPr lang="en-US" sz="1400" dirty="0" smtClean="0">
                <a:latin typeface="Comic Sans MS" pitchFamily="66" charset="0"/>
              </a:rPr>
              <a:t>time on land and in trees, they do most of their feeding and sleeping in the </a:t>
            </a:r>
            <a:r>
              <a:rPr lang="en-US" sz="1400" b="1" dirty="0" smtClean="0">
                <a:latin typeface="Comic Sans MS" pitchFamily="66" charset="0"/>
              </a:rPr>
              <a:t>understory</a:t>
            </a:r>
            <a:r>
              <a:rPr lang="en-US" sz="1400" dirty="0" smtClean="0">
                <a:latin typeface="Comic Sans MS" pitchFamily="66" charset="0"/>
              </a:rPr>
              <a:t> and </a:t>
            </a:r>
            <a:r>
              <a:rPr lang="en-US" sz="1400" b="1" dirty="0" smtClean="0">
                <a:latin typeface="Comic Sans MS" pitchFamily="66" charset="0"/>
              </a:rPr>
              <a:t>canopy</a:t>
            </a:r>
            <a:r>
              <a:rPr lang="en-US" sz="1400" dirty="0" smtClean="0">
                <a:latin typeface="Comic Sans MS" pitchFamily="66" charset="0"/>
              </a:rPr>
              <a:t> layers of the rainforest. In some areas chimps make nests on the forest floor.</a:t>
            </a:r>
          </a:p>
          <a:p>
            <a:endParaRPr lang="en-US" sz="1400" dirty="0" smtClean="0">
              <a:latin typeface="Comic Sans MS" pitchFamily="66" charset="0"/>
            </a:endParaRPr>
          </a:p>
          <a:p>
            <a:r>
              <a:rPr lang="en-US" sz="1400" dirty="0" smtClean="0">
                <a:latin typeface="Comic Sans MS" pitchFamily="66" charset="0"/>
              </a:rPr>
              <a:t>Chimps are </a:t>
            </a:r>
            <a:r>
              <a:rPr lang="en-US" sz="1400" b="1" dirty="0" smtClean="0">
                <a:latin typeface="Comic Sans MS" pitchFamily="66" charset="0"/>
              </a:rPr>
              <a:t>diurnal</a:t>
            </a:r>
            <a:r>
              <a:rPr lang="en-US" sz="1400" dirty="0" smtClean="0">
                <a:latin typeface="Comic Sans MS" pitchFamily="66" charset="0"/>
              </a:rPr>
              <a:t> (they are awake during the day). They feed on fruits, leaves, buds, and blossoms. They usually pick fruit with their hands, but they eat berries and seeds directly off the stem with their lips. Their </a:t>
            </a:r>
            <a:r>
              <a:rPr lang="en-US" sz="1400" b="1" dirty="0" smtClean="0">
                <a:latin typeface="Comic Sans MS" pitchFamily="66" charset="0"/>
              </a:rPr>
              <a:t>diet </a:t>
            </a:r>
            <a:r>
              <a:rPr lang="en-US" sz="1400" dirty="0" smtClean="0">
                <a:latin typeface="Comic Sans MS" pitchFamily="66" charset="0"/>
              </a:rPr>
              <a:t>consists of up to 80 different plant foods.</a:t>
            </a:r>
          </a:p>
          <a:p>
            <a:endParaRPr lang="en-US" sz="1400" dirty="0" smtClean="0">
              <a:latin typeface="Comic Sans MS" pitchFamily="66" charset="0"/>
            </a:endParaRPr>
          </a:p>
          <a:p>
            <a:r>
              <a:rPr lang="en-US" sz="1400" dirty="0" smtClean="0">
                <a:latin typeface="Comic Sans MS" pitchFamily="66" charset="0"/>
              </a:rPr>
              <a:t>The chimpanzee has a thick body with long arms, short legs, and no tail. Much of the body has long black hair, but the face, ears, fingers, and toes are </a:t>
            </a:r>
            <a:r>
              <a:rPr lang="en-US" sz="1400" b="1" dirty="0" smtClean="0">
                <a:latin typeface="Comic Sans MS" pitchFamily="66" charset="0"/>
              </a:rPr>
              <a:t>bare</a:t>
            </a:r>
            <a:r>
              <a:rPr lang="en-US" sz="1400" dirty="0" smtClean="0">
                <a:latin typeface="Comic Sans MS" pitchFamily="66" charset="0"/>
              </a:rPr>
              <a:t>. They have hands that can grip firmly, allowing them to pick up objects.</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3385542"/>
          </a:xfrm>
          <a:prstGeom prst="rect">
            <a:avLst/>
          </a:prstGeom>
          <a:noFill/>
        </p:spPr>
        <p:txBody>
          <a:bodyPr wrap="square" rtlCol="0">
            <a:spAutoFit/>
          </a:bodyPr>
          <a:lstStyle/>
          <a:p>
            <a:r>
              <a:rPr lang="en-US" sz="1400" dirty="0" smtClean="0">
                <a:latin typeface="Comic Sans MS" pitchFamily="66" charset="0"/>
              </a:rPr>
              <a:t> Chimps are mammals that live in groups called troops, which have from 30 to 80 members.</a:t>
            </a:r>
          </a:p>
          <a:p>
            <a:endParaRPr lang="en-US" sz="1400" dirty="0" smtClean="0">
              <a:latin typeface="Comic Sans MS" pitchFamily="66" charset="0"/>
            </a:endParaRPr>
          </a:p>
          <a:p>
            <a:r>
              <a:rPr lang="en-US" sz="1400" dirty="0" smtClean="0">
                <a:latin typeface="Comic Sans MS" pitchFamily="66" charset="0"/>
              </a:rPr>
              <a:t>The chimps are </a:t>
            </a:r>
            <a:r>
              <a:rPr lang="en-US" sz="1400" b="1" dirty="0" err="1" smtClean="0">
                <a:latin typeface="Comic Sans MS" pitchFamily="66" charset="0"/>
              </a:rPr>
              <a:t>quadrupedal</a:t>
            </a:r>
            <a:r>
              <a:rPr lang="en-US" sz="1400" dirty="0" smtClean="0">
                <a:latin typeface="Comic Sans MS" pitchFamily="66" charset="0"/>
              </a:rPr>
              <a:t>, walking quickly on all fours. They sometimes walk on two legs for short distances. Chimps are good climbers and branch swingers.</a:t>
            </a:r>
          </a:p>
          <a:p>
            <a:endParaRPr lang="en-US" sz="1400" dirty="0" smtClean="0">
              <a:latin typeface="Comic Sans MS" pitchFamily="66" charset="0"/>
            </a:endParaRPr>
          </a:p>
          <a:p>
            <a:r>
              <a:rPr lang="en-US" sz="1400" dirty="0" smtClean="0">
                <a:latin typeface="Comic Sans MS" pitchFamily="66" charset="0"/>
              </a:rPr>
              <a:t>The female chimp usually only gives birth to one baby. An baby monkey can sit up at 5 months and stand with support usually at 6 months. It sleeps with its mother until age 3. It goes away from it’s mother at age 4.</a:t>
            </a:r>
          </a:p>
          <a:p>
            <a:r>
              <a:rPr lang="en-US" sz="1400" dirty="0">
                <a:latin typeface="Comic Sans MS" pitchFamily="66" charset="0"/>
              </a:rPr>
              <a:t> </a:t>
            </a:r>
          </a:p>
          <a:p>
            <a:endParaRPr lang="en-US" dirty="0"/>
          </a:p>
        </p:txBody>
      </p:sp>
      <p:sp>
        <p:nvSpPr>
          <p:cNvPr id="12" name="Rectangle 11"/>
          <p:cNvSpPr/>
          <p:nvPr/>
        </p:nvSpPr>
        <p:spPr>
          <a:xfrm>
            <a:off x="5562600" y="381000"/>
            <a:ext cx="3352969" cy="523220"/>
          </a:xfrm>
          <a:prstGeom prst="rect">
            <a:avLst/>
          </a:prstGeom>
        </p:spPr>
        <p:txBody>
          <a:bodyPr wrap="none">
            <a:spAutoFit/>
          </a:bodyPr>
          <a:lstStyle/>
          <a:p>
            <a:r>
              <a:rPr lang="en-US" sz="2800" b="1" u="sng" dirty="0" smtClean="0">
                <a:latin typeface="Glimstick" pitchFamily="34" charset="0"/>
              </a:rPr>
              <a:t>The Chimpanzee</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3" name="Picture 22"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4" name="Picture 23"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5" name="Picture 24"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6" name="Picture 25"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ChimpanzeeDay-2.jpg"/>
          <p:cNvPicPr>
            <a:picLocks noChangeAspect="1"/>
          </p:cNvPicPr>
          <p:nvPr/>
        </p:nvPicPr>
        <p:blipFill>
          <a:blip r:embed="rId4" cstate="print"/>
          <a:stretch>
            <a:fillRect/>
          </a:stretch>
        </p:blipFill>
        <p:spPr>
          <a:xfrm>
            <a:off x="1371601" y="5609371"/>
            <a:ext cx="914400" cy="1248629"/>
          </a:xfrm>
          <a:prstGeom prst="rect">
            <a:avLst/>
          </a:prstGeom>
        </p:spPr>
      </p:pic>
      <p:pic>
        <p:nvPicPr>
          <p:cNvPr id="16" name="Picture 15" descr="download (5).jpg"/>
          <p:cNvPicPr>
            <a:picLocks noChangeAspect="1"/>
          </p:cNvPicPr>
          <p:nvPr/>
        </p:nvPicPr>
        <p:blipFill>
          <a:blip r:embed="rId5" cstate="print"/>
          <a:stretch>
            <a:fillRect/>
          </a:stretch>
        </p:blipFill>
        <p:spPr>
          <a:xfrm>
            <a:off x="381000" y="152400"/>
            <a:ext cx="533400" cy="767482"/>
          </a:xfrm>
          <a:prstGeom prst="rect">
            <a:avLst/>
          </a:prstGeom>
        </p:spPr>
      </p:pic>
      <p:pic>
        <p:nvPicPr>
          <p:cNvPr id="17" name="Picture 16" descr="download (5).jpg"/>
          <p:cNvPicPr>
            <a:picLocks noChangeAspect="1"/>
          </p:cNvPicPr>
          <p:nvPr/>
        </p:nvPicPr>
        <p:blipFill>
          <a:blip r:embed="rId5" cstate="print"/>
          <a:stretch>
            <a:fillRect/>
          </a:stretch>
        </p:blipFill>
        <p:spPr>
          <a:xfrm>
            <a:off x="4953000" y="0"/>
            <a:ext cx="533400" cy="767482"/>
          </a:xfrm>
          <a:prstGeom prst="rect">
            <a:avLst/>
          </a:prstGeom>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3352969" cy="523220"/>
          </a:xfrm>
          <a:prstGeom prst="rect">
            <a:avLst/>
          </a:prstGeom>
        </p:spPr>
        <p:txBody>
          <a:bodyPr wrap="none">
            <a:spAutoFit/>
          </a:bodyPr>
          <a:lstStyle/>
          <a:p>
            <a:r>
              <a:rPr lang="en-US" sz="2800" b="1" u="sng" dirty="0" smtClean="0">
                <a:latin typeface="Glimstick" pitchFamily="34" charset="0"/>
              </a:rPr>
              <a:t>The Chimpanzee</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678204"/>
          </a:xfrm>
          <a:prstGeom prst="rect">
            <a:avLst/>
          </a:prstGeom>
          <a:noFill/>
        </p:spPr>
        <p:txBody>
          <a:bodyPr wrap="square" rtlCol="0">
            <a:spAutoFit/>
          </a:bodyPr>
          <a:lstStyle/>
          <a:p>
            <a:pPr>
              <a:buFont typeface="Courier New" pitchFamily="49" charset="0"/>
              <a:buChar char="o"/>
            </a:pPr>
            <a:r>
              <a:rPr lang="en-US" dirty="0" smtClean="0">
                <a:latin typeface="Comic Sans MS" pitchFamily="66" charset="0"/>
              </a:rPr>
              <a:t>Chimps are mainly found in savannas and in the </a:t>
            </a:r>
            <a:r>
              <a:rPr lang="en-US" b="1" dirty="0" smtClean="0">
                <a:latin typeface="Comic Sans MS" pitchFamily="66" charset="0"/>
              </a:rPr>
              <a:t>understory</a:t>
            </a:r>
            <a:r>
              <a:rPr lang="en-US" dirty="0" smtClean="0">
                <a:latin typeface="Comic Sans MS" pitchFamily="66" charset="0"/>
              </a:rPr>
              <a:t> and </a:t>
            </a:r>
            <a:r>
              <a:rPr lang="en-US" b="1" dirty="0" smtClean="0">
                <a:latin typeface="Comic Sans MS" pitchFamily="66" charset="0"/>
              </a:rPr>
              <a:t>canopy</a:t>
            </a:r>
            <a:r>
              <a:rPr lang="en-US" dirty="0" smtClean="0">
                <a:latin typeface="Comic Sans MS" pitchFamily="66" charset="0"/>
              </a:rPr>
              <a:t> layers of the rainforest. </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Chimps are awake during the day and sleep at night.</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 They eat fruits, leaves, buds, and blossoms. </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 chimpanzee has long arms and short legs.</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They have no tail.</a:t>
            </a:r>
          </a:p>
          <a:p>
            <a:pPr>
              <a:buFont typeface="Courier New" pitchFamily="49" charset="0"/>
              <a:buChar char="o"/>
            </a:pPr>
            <a:endParaRPr lang="en-US" sz="1600" dirty="0" smtClean="0">
              <a:latin typeface="Comic Sans MS" pitchFamily="66" charset="0"/>
            </a:endParaRPr>
          </a:p>
          <a:p>
            <a:pPr>
              <a:buFont typeface="Courier New" pitchFamily="49" charset="0"/>
              <a:buChar char="o"/>
            </a:pPr>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5293757"/>
          </a:xfrm>
          <a:prstGeom prst="rect">
            <a:avLst/>
          </a:prstGeom>
          <a:noFill/>
        </p:spPr>
        <p:txBody>
          <a:bodyPr wrap="square" rtlCol="0">
            <a:spAutoFit/>
          </a:bodyPr>
          <a:lstStyle/>
          <a:p>
            <a:pPr>
              <a:buFont typeface="Courier New" pitchFamily="49" charset="0"/>
              <a:buChar char="o"/>
            </a:pPr>
            <a:r>
              <a:rPr lang="en-US" dirty="0" smtClean="0">
                <a:latin typeface="Comic Sans MS" pitchFamily="66" charset="0"/>
              </a:rPr>
              <a:t> They have long black hair.</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They can pick up things with their hands.</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Chimps are mammals.</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They live in groups called troops.</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They walk on all four feet at the same time. </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Chimps are good climbers and branch swingers.</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 female chimp gives birth to one baby. </a:t>
            </a:r>
          </a:p>
          <a:p>
            <a:r>
              <a:rPr lang="en-US" sz="1400" dirty="0">
                <a:latin typeface="Comic Sans MS" pitchFamily="66" charset="0"/>
              </a:rPr>
              <a:t> </a:t>
            </a:r>
          </a:p>
          <a:p>
            <a:endParaRPr lang="en-US" dirty="0"/>
          </a:p>
        </p:txBody>
      </p:sp>
      <p:sp>
        <p:nvSpPr>
          <p:cNvPr id="12" name="Rectangle 11"/>
          <p:cNvSpPr/>
          <p:nvPr/>
        </p:nvSpPr>
        <p:spPr>
          <a:xfrm>
            <a:off x="5562600" y="381000"/>
            <a:ext cx="3352969" cy="523220"/>
          </a:xfrm>
          <a:prstGeom prst="rect">
            <a:avLst/>
          </a:prstGeom>
        </p:spPr>
        <p:txBody>
          <a:bodyPr wrap="none">
            <a:spAutoFit/>
          </a:bodyPr>
          <a:lstStyle/>
          <a:p>
            <a:r>
              <a:rPr lang="en-US" sz="2800" b="1" u="sng" dirty="0" smtClean="0">
                <a:latin typeface="Glimstick" pitchFamily="34" charset="0"/>
              </a:rPr>
              <a:t>The Chimpanzee</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3" name="Picture 22"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4" name="Picture 23"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5" name="Picture 24"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6" name="Picture 25"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ChimpanzeeDay-2.jpg"/>
          <p:cNvPicPr>
            <a:picLocks noChangeAspect="1"/>
          </p:cNvPicPr>
          <p:nvPr/>
        </p:nvPicPr>
        <p:blipFill>
          <a:blip r:embed="rId4" cstate="print"/>
          <a:stretch>
            <a:fillRect/>
          </a:stretch>
        </p:blipFill>
        <p:spPr>
          <a:xfrm>
            <a:off x="1371601" y="5609371"/>
            <a:ext cx="914400" cy="1248629"/>
          </a:xfrm>
          <a:prstGeom prst="rect">
            <a:avLst/>
          </a:prstGeom>
        </p:spPr>
      </p:pic>
      <p:pic>
        <p:nvPicPr>
          <p:cNvPr id="16" name="Picture 15" descr="download (5).jpg"/>
          <p:cNvPicPr>
            <a:picLocks noChangeAspect="1"/>
          </p:cNvPicPr>
          <p:nvPr/>
        </p:nvPicPr>
        <p:blipFill>
          <a:blip r:embed="rId5" cstate="print"/>
          <a:stretch>
            <a:fillRect/>
          </a:stretch>
        </p:blipFill>
        <p:spPr>
          <a:xfrm>
            <a:off x="381000" y="152400"/>
            <a:ext cx="533400" cy="767482"/>
          </a:xfrm>
          <a:prstGeom prst="rect">
            <a:avLst/>
          </a:prstGeom>
        </p:spPr>
      </p:pic>
      <p:pic>
        <p:nvPicPr>
          <p:cNvPr id="17" name="Picture 16" descr="download (5).jpg"/>
          <p:cNvPicPr>
            <a:picLocks noChangeAspect="1"/>
          </p:cNvPicPr>
          <p:nvPr/>
        </p:nvPicPr>
        <p:blipFill>
          <a:blip r:embed="rId5" cstate="print"/>
          <a:stretch>
            <a:fillRect/>
          </a:stretch>
        </p:blipFill>
        <p:spPr>
          <a:xfrm>
            <a:off x="4953000" y="0"/>
            <a:ext cx="533400" cy="767482"/>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monkey-19-coloring-page.gif"/>
          <p:cNvPicPr>
            <a:picLocks noChangeAspect="1"/>
          </p:cNvPicPr>
          <p:nvPr/>
        </p:nvPicPr>
        <p:blipFill>
          <a:blip r:embed="rId2" cstate="print"/>
          <a:stretch>
            <a:fillRect/>
          </a:stretch>
        </p:blipFill>
        <p:spPr>
          <a:xfrm>
            <a:off x="1676400" y="1118382"/>
            <a:ext cx="4572000" cy="5064369"/>
          </a:xfrm>
          <a:prstGeom prst="rect">
            <a:avLst/>
          </a:prstGeom>
        </p:spPr>
      </p:pic>
      <p:sp>
        <p:nvSpPr>
          <p:cNvPr id="4" name="TextBox 3"/>
          <p:cNvSpPr txBox="1"/>
          <p:nvPr/>
        </p:nvSpPr>
        <p:spPr>
          <a:xfrm>
            <a:off x="273495" y="228600"/>
            <a:ext cx="8870505" cy="769441"/>
          </a:xfrm>
          <a:prstGeom prst="rect">
            <a:avLst/>
          </a:prstGeom>
          <a:noFill/>
        </p:spPr>
        <p:txBody>
          <a:bodyPr wrap="none" rtlCol="0">
            <a:spAutoFit/>
          </a:bodyPr>
          <a:lstStyle/>
          <a:p>
            <a:r>
              <a:rPr lang="en-US" sz="4400" b="1" u="sng" dirty="0" smtClean="0">
                <a:latin typeface="Glimstick" pitchFamily="34" charset="0"/>
              </a:rPr>
              <a:t>Diagram of the Chimpanzee:</a:t>
            </a:r>
            <a:endParaRPr lang="en-US" sz="4400" b="1" u="sng" dirty="0">
              <a:latin typeface="Glimstick" pitchFamily="34" charset="0"/>
            </a:endParaRPr>
          </a:p>
        </p:txBody>
      </p:sp>
      <p:sp>
        <p:nvSpPr>
          <p:cNvPr id="7" name="Rounded Rectangle 6"/>
          <p:cNvSpPr/>
          <p:nvPr/>
        </p:nvSpPr>
        <p:spPr>
          <a:xfrm>
            <a:off x="533400" y="5105400"/>
            <a:ext cx="24384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0" y="2133600"/>
            <a:ext cx="1524000" cy="6858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6858000" y="990600"/>
            <a:ext cx="17526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5943600" y="6096000"/>
            <a:ext cx="15240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7315200" y="4800600"/>
            <a:ext cx="12954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7315200" y="2667000"/>
            <a:ext cx="14478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990600" y="1066800"/>
            <a:ext cx="13716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flipV="1">
            <a:off x="1524000" y="2057400"/>
            <a:ext cx="2590800" cy="4572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V="1">
            <a:off x="1752600" y="2590800"/>
            <a:ext cx="2362200" cy="25146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362200" y="1447800"/>
            <a:ext cx="1752600" cy="381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943600" y="5334000"/>
            <a:ext cx="1371600"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638800" y="1371600"/>
            <a:ext cx="1219200" cy="3048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943600" y="2971800"/>
            <a:ext cx="1371600" cy="381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6400800" y="3657600"/>
            <a:ext cx="12954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1" name="Straight Arrow Connector 30"/>
          <p:cNvCxnSpPr/>
          <p:nvPr/>
        </p:nvCxnSpPr>
        <p:spPr>
          <a:xfrm flipH="1" flipV="1">
            <a:off x="4572000" y="4038600"/>
            <a:ext cx="1828800" cy="762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5257800" y="6096000"/>
            <a:ext cx="685800" cy="381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152400"/>
            <a:ext cx="4544834" cy="830997"/>
          </a:xfrm>
          <a:prstGeom prst="rect">
            <a:avLst/>
          </a:prstGeom>
        </p:spPr>
        <p:txBody>
          <a:bodyPr wrap="none">
            <a:spAutoFit/>
          </a:bodyPr>
          <a:lstStyle/>
          <a:p>
            <a:r>
              <a:rPr lang="en-US" sz="4800" b="1" u="sng" dirty="0" smtClean="0">
                <a:latin typeface="Glimstick" pitchFamily="34" charset="0"/>
              </a:rPr>
              <a:t>Chimpanzees</a:t>
            </a:r>
            <a:endParaRPr lang="en-US" sz="4800" b="1" u="sng" dirty="0">
              <a:latin typeface="Glimstick" pitchFamily="34" charset="0"/>
            </a:endParaRPr>
          </a:p>
        </p:txBody>
      </p:sp>
      <p:sp>
        <p:nvSpPr>
          <p:cNvPr id="6" name="Rectangle 5"/>
          <p:cNvSpPr/>
          <p:nvPr/>
        </p:nvSpPr>
        <p:spPr>
          <a:xfrm>
            <a:off x="304800" y="1524000"/>
            <a:ext cx="1627369" cy="830997"/>
          </a:xfrm>
          <a:prstGeom prst="rect">
            <a:avLst/>
          </a:prstGeom>
        </p:spPr>
        <p:txBody>
          <a:bodyPr wrap="none">
            <a:spAutoFit/>
          </a:bodyPr>
          <a:lstStyle/>
          <a:p>
            <a:r>
              <a:rPr lang="en-US" sz="4800" b="1" u="sng" dirty="0" smtClean="0">
                <a:latin typeface="Glimstick" pitchFamily="34" charset="0"/>
              </a:rPr>
              <a:t>Can</a:t>
            </a:r>
            <a:r>
              <a:rPr lang="en-US" sz="3600" b="1" u="sng" dirty="0" smtClean="0">
                <a:latin typeface="the bubble letters" pitchFamily="2" charset="0"/>
              </a:rPr>
              <a:t> </a:t>
            </a:r>
          </a:p>
        </p:txBody>
      </p:sp>
      <p:sp>
        <p:nvSpPr>
          <p:cNvPr id="7" name="Rectangle 6"/>
          <p:cNvSpPr/>
          <p:nvPr/>
        </p:nvSpPr>
        <p:spPr>
          <a:xfrm>
            <a:off x="3505200" y="1524000"/>
            <a:ext cx="1792478" cy="830997"/>
          </a:xfrm>
          <a:prstGeom prst="rect">
            <a:avLst/>
          </a:prstGeom>
        </p:spPr>
        <p:txBody>
          <a:bodyPr wrap="none">
            <a:spAutoFit/>
          </a:bodyPr>
          <a:lstStyle/>
          <a:p>
            <a:r>
              <a:rPr lang="en-US" sz="4800" b="1" u="sng" dirty="0" smtClean="0">
                <a:latin typeface="Glimstick" pitchFamily="34" charset="0"/>
              </a:rPr>
              <a:t>have</a:t>
            </a:r>
            <a:endParaRPr lang="en-US" sz="4800" dirty="0">
              <a:latin typeface="Glimstick" pitchFamily="34" charset="0"/>
            </a:endParaRPr>
          </a:p>
        </p:txBody>
      </p:sp>
      <p:sp>
        <p:nvSpPr>
          <p:cNvPr id="8" name="Rectangle 7"/>
          <p:cNvSpPr/>
          <p:nvPr/>
        </p:nvSpPr>
        <p:spPr>
          <a:xfrm>
            <a:off x="7162800" y="1600200"/>
            <a:ext cx="1277337" cy="830997"/>
          </a:xfrm>
          <a:prstGeom prst="rect">
            <a:avLst/>
          </a:prstGeom>
        </p:spPr>
        <p:txBody>
          <a:bodyPr wrap="none">
            <a:spAutoFit/>
          </a:bodyPr>
          <a:lstStyle/>
          <a:p>
            <a:r>
              <a:rPr lang="en-US" sz="4800" b="1" u="sng" dirty="0" smtClean="0">
                <a:latin typeface="Glimstick" pitchFamily="34" charset="0"/>
              </a:rPr>
              <a:t>are</a:t>
            </a:r>
            <a:endParaRPr lang="en-US" sz="4800" dirty="0">
              <a:latin typeface="Glimstick" pitchFamily="34" charset="0"/>
            </a:endParaRPr>
          </a:p>
        </p:txBody>
      </p:sp>
      <p:cxnSp>
        <p:nvCxnSpPr>
          <p:cNvPr id="10" name="Straight Connector 9"/>
          <p:cNvCxnSpPr/>
          <p:nvPr/>
        </p:nvCxnSpPr>
        <p:spPr>
          <a:xfrm>
            <a:off x="990600" y="1371600"/>
            <a:ext cx="67818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762000"/>
            <a:ext cx="0" cy="609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1752600" y="2514600"/>
            <a:ext cx="5486400" cy="14478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latin typeface="Glimstick" pitchFamily="34" charset="0"/>
              </a:rPr>
              <a:t>Chimpanzees</a:t>
            </a:r>
            <a:endParaRPr lang="en-US" sz="4000" b="1" dirty="0">
              <a:latin typeface="Glimstick" pitchFamily="34" charset="0"/>
            </a:endParaRPr>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download (5).jpg"/>
          <p:cNvPicPr>
            <a:picLocks noChangeAspect="1"/>
          </p:cNvPicPr>
          <p:nvPr/>
        </p:nvPicPr>
        <p:blipFill>
          <a:blip r:embed="rId2" cstate="print"/>
          <a:stretch>
            <a:fillRect/>
          </a:stretch>
        </p:blipFill>
        <p:spPr>
          <a:xfrm>
            <a:off x="0" y="4555554"/>
            <a:ext cx="1600200" cy="2302446"/>
          </a:xfrm>
          <a:prstGeom prst="rect">
            <a:avLst/>
          </a:prstGeom>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8" y="228600"/>
            <a:ext cx="9141862" cy="769441"/>
          </a:xfrm>
          <a:prstGeom prst="rect">
            <a:avLst/>
          </a:prstGeom>
        </p:spPr>
        <p:txBody>
          <a:bodyPr wrap="none">
            <a:spAutoFit/>
          </a:bodyPr>
          <a:lstStyle/>
          <a:p>
            <a:r>
              <a:rPr lang="en-US" sz="4400" b="1" u="sng" dirty="0" smtClean="0">
                <a:latin typeface="Glimstick" pitchFamily="34" charset="0"/>
              </a:rPr>
              <a:t>Life Cycle of the Chimpanzee:</a:t>
            </a:r>
            <a:endParaRPr lang="en-US" sz="4400" b="1" u="sng" dirty="0">
              <a:latin typeface="Glimstick" pitchFamily="34"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152400"/>
            <a:ext cx="2667000" cy="6858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ounded Rectangle 4"/>
          <p:cNvSpPr/>
          <p:nvPr/>
        </p:nvSpPr>
        <p:spPr>
          <a:xfrm>
            <a:off x="152400" y="2438400"/>
            <a:ext cx="2590800" cy="762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152400" y="4800600"/>
            <a:ext cx="2590800" cy="762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 name="Straight Connector 7"/>
          <p:cNvCxnSpPr/>
          <p:nvPr/>
        </p:nvCxnSpPr>
        <p:spPr>
          <a:xfrm>
            <a:off x="2895600" y="3810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95600" y="7620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12192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 y="16002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20574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19400" y="27432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19400" y="31242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6200" y="35814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200" y="39624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6200" y="44196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19400" y="51054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819400" y="54864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6200" y="59436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6200" y="63246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6200" y="67818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download (5).jpg"/>
          <p:cNvPicPr>
            <a:picLocks noChangeAspect="1"/>
          </p:cNvPicPr>
          <p:nvPr/>
        </p:nvPicPr>
        <p:blipFill>
          <a:blip r:embed="rId2" cstate="print"/>
          <a:stretch>
            <a:fillRect/>
          </a:stretch>
        </p:blipFill>
        <p:spPr>
          <a:xfrm>
            <a:off x="1981200" y="4445913"/>
            <a:ext cx="1676400" cy="2412087"/>
          </a:xfrm>
          <a:prstGeom prst="rect">
            <a:avLst/>
          </a:prstGeom>
        </p:spPr>
      </p:pic>
      <p:sp>
        <p:nvSpPr>
          <p:cNvPr id="8" name="6-Point Star 7"/>
          <p:cNvSpPr/>
          <p:nvPr/>
        </p:nvSpPr>
        <p:spPr>
          <a:xfrm>
            <a:off x="5715000" y="2514600"/>
            <a:ext cx="2819400" cy="3352800"/>
          </a:xfrm>
          <a:prstGeom prst="star6">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0" y="152400"/>
            <a:ext cx="5872890" cy="1015663"/>
          </a:xfrm>
          <a:prstGeom prst="rect">
            <a:avLst/>
          </a:prstGeom>
        </p:spPr>
        <p:txBody>
          <a:bodyPr wrap="none">
            <a:spAutoFit/>
          </a:bodyPr>
          <a:lstStyle/>
          <a:p>
            <a:r>
              <a:rPr lang="en-US" sz="6000" b="1" u="sng" dirty="0" smtClean="0">
                <a:latin typeface="Glimstick" pitchFamily="34" charset="0"/>
              </a:rPr>
              <a:t>Chimpanzees:</a:t>
            </a:r>
            <a:endParaRPr lang="en-US" sz="6000" b="1" u="sng" dirty="0">
              <a:latin typeface="Glimstick" pitchFamily="34"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plant1.png"/>
          <p:cNvPicPr>
            <a:picLocks noChangeAspect="1"/>
          </p:cNvPicPr>
          <p:nvPr/>
        </p:nvPicPr>
        <p:blipFill>
          <a:blip r:embed="rId3" cstate="print"/>
          <a:stretch>
            <a:fillRect/>
          </a:stretch>
        </p:blipFill>
        <p:spPr>
          <a:xfrm>
            <a:off x="0" y="4443546"/>
            <a:ext cx="1650496" cy="2414454"/>
          </a:xfrm>
          <a:prstGeom prst="rect">
            <a:avLst/>
          </a:prstGeom>
        </p:spPr>
      </p:pic>
      <p:pic>
        <p:nvPicPr>
          <p:cNvPr id="21" name="Picture 20" descr="plant1.png"/>
          <p:cNvPicPr>
            <a:picLocks noChangeAspect="1"/>
          </p:cNvPicPr>
          <p:nvPr/>
        </p:nvPicPr>
        <p:blipFill>
          <a:blip r:embed="rId3" cstate="print"/>
          <a:stretch>
            <a:fillRect/>
          </a:stretch>
        </p:blipFill>
        <p:spPr>
          <a:xfrm>
            <a:off x="3352800" y="3663253"/>
            <a:ext cx="2183896" cy="3194747"/>
          </a:xfrm>
          <a:prstGeom prst="rect">
            <a:avLst/>
          </a:prstGeom>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ounded Rectangle 4"/>
          <p:cNvSpPr/>
          <p:nvPr/>
        </p:nvSpPr>
        <p:spPr>
          <a:xfrm>
            <a:off x="4343400" y="914400"/>
            <a:ext cx="4495800" cy="28194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2286000" y="0"/>
            <a:ext cx="4544834" cy="830997"/>
          </a:xfrm>
          <a:prstGeom prst="rect">
            <a:avLst/>
          </a:prstGeom>
        </p:spPr>
        <p:txBody>
          <a:bodyPr wrap="none">
            <a:spAutoFit/>
          </a:bodyPr>
          <a:lstStyle/>
          <a:p>
            <a:r>
              <a:rPr lang="en-US" sz="4800" b="1" u="sng" dirty="0" smtClean="0">
                <a:latin typeface="Glimstick" pitchFamily="34" charset="0"/>
              </a:rPr>
              <a:t>Chimpanzees</a:t>
            </a:r>
            <a:endParaRPr lang="en-US" sz="4800" b="1" u="sng" dirty="0">
              <a:latin typeface="Glimstick" pitchFamily="34"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download (5).jpg"/>
          <p:cNvPicPr>
            <a:picLocks noChangeAspect="1"/>
          </p:cNvPicPr>
          <p:nvPr/>
        </p:nvPicPr>
        <p:blipFill>
          <a:blip r:embed="rId2" cstate="print"/>
          <a:stretch>
            <a:fillRect/>
          </a:stretch>
        </p:blipFill>
        <p:spPr>
          <a:xfrm>
            <a:off x="1066800" y="0"/>
            <a:ext cx="533400" cy="767482"/>
          </a:xfrm>
          <a:prstGeom prst="rect">
            <a:avLst/>
          </a:prstGeom>
        </p:spPr>
      </p:pic>
      <p:pic>
        <p:nvPicPr>
          <p:cNvPr id="12" name="Picture 11" descr="download (5).jpg"/>
          <p:cNvPicPr>
            <a:picLocks noChangeAspect="1"/>
          </p:cNvPicPr>
          <p:nvPr/>
        </p:nvPicPr>
        <p:blipFill>
          <a:blip r:embed="rId2" cstate="print"/>
          <a:stretch>
            <a:fillRect/>
          </a:stretch>
        </p:blipFill>
        <p:spPr>
          <a:xfrm flipH="1">
            <a:off x="7696200" y="0"/>
            <a:ext cx="609600" cy="767482"/>
          </a:xfrm>
          <a:prstGeom prst="rect">
            <a:avLst/>
          </a:prstGeom>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0"/>
            <a:ext cx="5091843" cy="923330"/>
          </a:xfrm>
          <a:prstGeom prst="rect">
            <a:avLst/>
          </a:prstGeom>
        </p:spPr>
        <p:txBody>
          <a:bodyPr wrap="none">
            <a:spAutoFit/>
          </a:bodyPr>
          <a:lstStyle/>
          <a:p>
            <a:r>
              <a:rPr lang="en-US" sz="5400" b="1" u="sng" dirty="0" smtClean="0">
                <a:latin typeface="Glimstick" pitchFamily="34" charset="0"/>
              </a:rPr>
              <a:t>Chimpanzees</a:t>
            </a:r>
            <a:endParaRPr lang="en-US" sz="5400" b="1" u="sng" dirty="0">
              <a:latin typeface="Glimstick" pitchFamily="34"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download (5).jpg"/>
          <p:cNvPicPr>
            <a:picLocks noChangeAspect="1"/>
          </p:cNvPicPr>
          <p:nvPr/>
        </p:nvPicPr>
        <p:blipFill>
          <a:blip r:embed="rId2" cstate="print"/>
          <a:stretch>
            <a:fillRect/>
          </a:stretch>
        </p:blipFill>
        <p:spPr>
          <a:xfrm>
            <a:off x="1066800" y="0"/>
            <a:ext cx="533400" cy="767482"/>
          </a:xfrm>
          <a:prstGeom prst="rect">
            <a:avLst/>
          </a:prstGeom>
        </p:spPr>
      </p:pic>
      <p:pic>
        <p:nvPicPr>
          <p:cNvPr id="7" name="Picture 6" descr="download (5).jpg"/>
          <p:cNvPicPr>
            <a:picLocks noChangeAspect="1"/>
          </p:cNvPicPr>
          <p:nvPr/>
        </p:nvPicPr>
        <p:blipFill>
          <a:blip r:embed="rId2" cstate="print"/>
          <a:stretch>
            <a:fillRect/>
          </a:stretch>
        </p:blipFill>
        <p:spPr>
          <a:xfrm flipH="1">
            <a:off x="7696200" y="0"/>
            <a:ext cx="609600" cy="767482"/>
          </a:xfrm>
          <a:prstGeom prst="rect">
            <a:avLst/>
          </a:prstGeom>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990600" y="228600"/>
            <a:ext cx="3205493" cy="646331"/>
          </a:xfrm>
          <a:prstGeom prst="rect">
            <a:avLst/>
          </a:prstGeom>
        </p:spPr>
        <p:txBody>
          <a:bodyPr wrap="none">
            <a:spAutoFit/>
          </a:bodyPr>
          <a:lstStyle/>
          <a:p>
            <a:r>
              <a:rPr lang="en-US" sz="3600" b="1" u="sng" dirty="0" smtClean="0">
                <a:latin typeface="Glimstick" pitchFamily="34" charset="0"/>
              </a:rPr>
              <a:t>Chimpanzee</a:t>
            </a:r>
            <a:endParaRPr lang="en-US" sz="3600" dirty="0">
              <a:latin typeface="Glimstick" pitchFamily="34"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3962400" y="1752600"/>
            <a:ext cx="1202573" cy="523220"/>
          </a:xfrm>
          <a:prstGeom prst="rect">
            <a:avLst/>
          </a:prstGeom>
        </p:spPr>
        <p:txBody>
          <a:bodyPr wrap="none">
            <a:spAutoFit/>
          </a:bodyPr>
          <a:lstStyle/>
          <a:p>
            <a:r>
              <a:rPr lang="en-US" sz="2800" b="1" u="sng" dirty="0" smtClean="0">
                <a:latin typeface="Glimstick" pitchFamily="34" charset="0"/>
              </a:rPr>
              <a:t>Both:</a:t>
            </a:r>
            <a:endParaRPr lang="en-US" sz="2800" dirty="0">
              <a:latin typeface="Glimstick" pitchFamily="34" charset="0"/>
            </a:endParaRPr>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download (5).jpg"/>
          <p:cNvPicPr>
            <a:picLocks noChangeAspect="1"/>
          </p:cNvPicPr>
          <p:nvPr/>
        </p:nvPicPr>
        <p:blipFill>
          <a:blip r:embed="rId2" cstate="print"/>
          <a:stretch>
            <a:fillRect/>
          </a:stretch>
        </p:blipFill>
        <p:spPr>
          <a:xfrm>
            <a:off x="0" y="5040712"/>
            <a:ext cx="1263015" cy="1817288"/>
          </a:xfrm>
          <a:prstGeom prst="rect">
            <a:avLst/>
          </a:prstGeom>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1935" y="152400"/>
            <a:ext cx="8428397" cy="646331"/>
          </a:xfrm>
          <a:prstGeom prst="rect">
            <a:avLst/>
          </a:prstGeom>
        </p:spPr>
        <p:txBody>
          <a:bodyPr wrap="none">
            <a:spAutoFit/>
          </a:bodyPr>
          <a:lstStyle/>
          <a:p>
            <a:pPr algn="ctr"/>
            <a:r>
              <a:rPr lang="en-US" sz="3600" b="1" u="sng" dirty="0" smtClean="0">
                <a:latin typeface="Glimstick" pitchFamily="34" charset="0"/>
              </a:rPr>
              <a:t>My Chimpanzee Adventure Story!</a:t>
            </a:r>
            <a:endParaRPr lang="en-US" sz="3600" b="1" u="sng" dirty="0">
              <a:latin typeface="Glimstick" pitchFamily="34"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304800" y="5105400"/>
            <a:ext cx="3672800" cy="1323439"/>
          </a:xfrm>
          <a:prstGeom prst="rect">
            <a:avLst/>
          </a:prstGeom>
          <a:noFill/>
        </p:spPr>
        <p:txBody>
          <a:bodyPr wrap="none" rtlCol="0">
            <a:spAutoFit/>
          </a:bodyPr>
          <a:lstStyle/>
          <a:p>
            <a:pPr algn="ctr"/>
            <a:r>
              <a:rPr lang="en-US" sz="3200" b="1" dirty="0" smtClean="0">
                <a:latin typeface="Glimstick" pitchFamily="34"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4800600" y="304800"/>
            <a:ext cx="4129465" cy="584775"/>
          </a:xfrm>
          <a:prstGeom prst="rect">
            <a:avLst/>
          </a:prstGeom>
          <a:noFill/>
        </p:spPr>
        <p:txBody>
          <a:bodyPr wrap="none" rtlCol="0">
            <a:spAutoFit/>
          </a:bodyPr>
          <a:lstStyle/>
          <a:p>
            <a:pPr algn="ctr"/>
            <a:r>
              <a:rPr lang="en-US" sz="3200" b="1" u="sng" dirty="0" smtClean="0">
                <a:latin typeface="Glimstick" pitchFamily="34"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gg57489523.jpg"/>
          <p:cNvPicPr>
            <a:picLocks noChangeAspect="1"/>
          </p:cNvPicPr>
          <p:nvPr/>
        </p:nvPicPr>
        <p:blipFill>
          <a:blip r:embed="rId2" cstate="print"/>
          <a:stretch>
            <a:fillRect/>
          </a:stretch>
        </p:blipFill>
        <p:spPr>
          <a:xfrm>
            <a:off x="990600" y="2209800"/>
            <a:ext cx="2159000" cy="2146300"/>
          </a:xfrm>
          <a:prstGeom prst="rect">
            <a:avLst/>
          </a:prstGeom>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2752677" cy="523220"/>
          </a:xfrm>
          <a:prstGeom prst="rect">
            <a:avLst/>
          </a:prstGeom>
        </p:spPr>
        <p:txBody>
          <a:bodyPr wrap="none">
            <a:spAutoFit/>
          </a:bodyPr>
          <a:lstStyle/>
          <a:p>
            <a:r>
              <a:rPr lang="en-US" sz="2800" b="1" u="sng" dirty="0" smtClean="0">
                <a:latin typeface="Glimstick" pitchFamily="34" charset="0"/>
              </a:rPr>
              <a:t>The Butterfly</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185761"/>
          </a:xfrm>
          <a:prstGeom prst="rect">
            <a:avLst/>
          </a:prstGeom>
          <a:noFill/>
        </p:spPr>
        <p:txBody>
          <a:bodyPr wrap="square" rtlCol="0">
            <a:spAutoFit/>
          </a:bodyPr>
          <a:lstStyle/>
          <a:p>
            <a:r>
              <a:rPr lang="en-US" sz="1400" dirty="0" smtClean="0">
                <a:latin typeface="Comic Sans MS" pitchFamily="66" charset="0"/>
              </a:rPr>
              <a:t>Butterflies hide in the highest layers of the rainforest – the </a:t>
            </a:r>
            <a:r>
              <a:rPr lang="en-US" sz="1400" b="1" dirty="0" smtClean="0">
                <a:latin typeface="Comic Sans MS" pitchFamily="66" charset="0"/>
              </a:rPr>
              <a:t>canopy</a:t>
            </a:r>
            <a:r>
              <a:rPr lang="en-US" sz="1400" dirty="0" smtClean="0">
                <a:latin typeface="Comic Sans MS" pitchFamily="66" charset="0"/>
              </a:rPr>
              <a:t> and </a:t>
            </a:r>
            <a:r>
              <a:rPr lang="en-US" sz="1400" b="1" dirty="0" smtClean="0">
                <a:latin typeface="Comic Sans MS" pitchFamily="66" charset="0"/>
              </a:rPr>
              <a:t>emergent</a:t>
            </a:r>
            <a:r>
              <a:rPr lang="en-US" sz="1400" dirty="0" smtClean="0">
                <a:latin typeface="Comic Sans MS" pitchFamily="66" charset="0"/>
              </a:rPr>
              <a:t> layers.</a:t>
            </a:r>
          </a:p>
          <a:p>
            <a:endParaRPr lang="en-US" sz="1400" dirty="0" smtClean="0">
              <a:latin typeface="Comic Sans MS" pitchFamily="66" charset="0"/>
            </a:endParaRPr>
          </a:p>
          <a:p>
            <a:r>
              <a:rPr lang="en-US" sz="1400" dirty="0" smtClean="0">
                <a:latin typeface="Comic Sans MS" pitchFamily="66" charset="0"/>
              </a:rPr>
              <a:t>Adult butterflies do not eat – they only drink! They sip liquids from the flowers, juice from rotten fruit, and may even drink sweat and liquid animal </a:t>
            </a:r>
            <a:r>
              <a:rPr lang="en-US" sz="1400" b="1" dirty="0" smtClean="0">
                <a:latin typeface="Comic Sans MS" pitchFamily="66" charset="0"/>
              </a:rPr>
              <a:t>waste</a:t>
            </a:r>
            <a:r>
              <a:rPr lang="en-US" sz="1400" dirty="0" smtClean="0">
                <a:latin typeface="Comic Sans MS" pitchFamily="66" charset="0"/>
              </a:rPr>
              <a:t>. When a butterfly’s feet come in contact with a sweet liquid, its </a:t>
            </a:r>
            <a:r>
              <a:rPr lang="en-US" sz="1400" b="1" dirty="0" smtClean="0">
                <a:latin typeface="Comic Sans MS" pitchFamily="66" charset="0"/>
              </a:rPr>
              <a:t>feeding tube </a:t>
            </a:r>
            <a:r>
              <a:rPr lang="en-US" sz="1400" dirty="0" smtClean="0">
                <a:latin typeface="Comic Sans MS" pitchFamily="66" charset="0"/>
              </a:rPr>
              <a:t>unfolds.</a:t>
            </a:r>
          </a:p>
          <a:p>
            <a:endParaRPr lang="en-US" sz="1400" dirty="0" smtClean="0">
              <a:latin typeface="Comic Sans MS" pitchFamily="66" charset="0"/>
            </a:endParaRPr>
          </a:p>
          <a:p>
            <a:r>
              <a:rPr lang="en-US" sz="1400" dirty="0" smtClean="0">
                <a:latin typeface="Comic Sans MS" pitchFamily="66" charset="0"/>
              </a:rPr>
              <a:t>Butterflies are </a:t>
            </a:r>
            <a:r>
              <a:rPr lang="en-US" sz="1400" b="1" dirty="0" smtClean="0">
                <a:latin typeface="Comic Sans MS" pitchFamily="66" charset="0"/>
              </a:rPr>
              <a:t>cold blooded</a:t>
            </a:r>
            <a:r>
              <a:rPr lang="en-US" sz="1400" dirty="0" smtClean="0">
                <a:latin typeface="Comic Sans MS" pitchFamily="66" charset="0"/>
              </a:rPr>
              <a:t>. They are often brightly colored on top to attract mates or warn </a:t>
            </a:r>
            <a:r>
              <a:rPr lang="en-US" sz="1400" b="1" dirty="0" smtClean="0">
                <a:latin typeface="Comic Sans MS" pitchFamily="66" charset="0"/>
              </a:rPr>
              <a:t>predators</a:t>
            </a:r>
            <a:r>
              <a:rPr lang="en-US" sz="1400" dirty="0" smtClean="0">
                <a:latin typeface="Comic Sans MS" pitchFamily="66" charset="0"/>
              </a:rPr>
              <a:t> to stay away. The bottom of their wings may be camouflage. A butterfly has </a:t>
            </a:r>
            <a:r>
              <a:rPr lang="en-US" sz="1400" b="1" dirty="0" smtClean="0">
                <a:latin typeface="Comic Sans MS" pitchFamily="66" charset="0"/>
              </a:rPr>
              <a:t>compound eyes</a:t>
            </a:r>
            <a:r>
              <a:rPr lang="en-US" sz="1400" dirty="0" smtClean="0">
                <a:latin typeface="Comic Sans MS" pitchFamily="66" charset="0"/>
              </a:rPr>
              <a:t>. Each eye is made up of about 6.000 tiny parts (lenses), which let in light and allows them to see ultraviolet light, which is </a:t>
            </a:r>
            <a:r>
              <a:rPr lang="en-US" sz="1400" b="1" dirty="0" smtClean="0">
                <a:latin typeface="Comic Sans MS" pitchFamily="66" charset="0"/>
              </a:rPr>
              <a:t>invisible</a:t>
            </a:r>
            <a:r>
              <a:rPr lang="en-US" sz="1400" dirty="0" smtClean="0">
                <a:latin typeface="Comic Sans MS" pitchFamily="66" charset="0"/>
              </a:rPr>
              <a:t> to humans. This guides them to the nectar tubes on flowers.</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4031873"/>
          </a:xfrm>
          <a:prstGeom prst="rect">
            <a:avLst/>
          </a:prstGeom>
          <a:noFill/>
        </p:spPr>
        <p:txBody>
          <a:bodyPr wrap="square" rtlCol="0">
            <a:spAutoFit/>
          </a:bodyPr>
          <a:lstStyle/>
          <a:p>
            <a:r>
              <a:rPr lang="en-US" sz="1400" dirty="0" smtClean="0">
                <a:latin typeface="Comic Sans MS" pitchFamily="66" charset="0"/>
              </a:rPr>
              <a:t>There are about 20,000 </a:t>
            </a:r>
            <a:r>
              <a:rPr lang="en-US" sz="1400" b="1" dirty="0" smtClean="0">
                <a:latin typeface="Comic Sans MS" pitchFamily="66" charset="0"/>
              </a:rPr>
              <a:t>species</a:t>
            </a:r>
            <a:r>
              <a:rPr lang="en-US" sz="1400" dirty="0" smtClean="0">
                <a:latin typeface="Comic Sans MS" pitchFamily="66" charset="0"/>
              </a:rPr>
              <a:t> of this insect. Female butterflies are usually bigger and live longer than males. The female butterfly gives off a scent that the male butterfly can smell.</a:t>
            </a:r>
          </a:p>
          <a:p>
            <a:endParaRPr lang="en-US" sz="1400" dirty="0" smtClean="0">
              <a:latin typeface="Comic Sans MS" pitchFamily="66" charset="0"/>
            </a:endParaRPr>
          </a:p>
          <a:p>
            <a:r>
              <a:rPr lang="en-US" sz="1400" dirty="0" smtClean="0">
                <a:latin typeface="Comic Sans MS" pitchFamily="66" charset="0"/>
              </a:rPr>
              <a:t>Butterflies weigh only as much as two rose petals, but they can fly thousands of miles. When it is cloudy or night, the adult butterfly rests by hanging upside down from leaves or twigs.</a:t>
            </a:r>
          </a:p>
          <a:p>
            <a:endParaRPr lang="en-US" sz="1400" dirty="0" smtClean="0">
              <a:latin typeface="Comic Sans MS" pitchFamily="66" charset="0"/>
            </a:endParaRPr>
          </a:p>
          <a:p>
            <a:r>
              <a:rPr lang="en-US" sz="1400" dirty="0" smtClean="0">
                <a:latin typeface="Comic Sans MS" pitchFamily="66" charset="0"/>
              </a:rPr>
              <a:t>Butterflies typically lay their eggs in late spring and hatch 3-6 days after they are laid. It takes 3-4 weeks to turn into a caterpillar and 9-14 days to </a:t>
            </a:r>
            <a:r>
              <a:rPr lang="en-US" sz="1400" b="1" dirty="0" smtClean="0">
                <a:latin typeface="Comic Sans MS" pitchFamily="66" charset="0"/>
              </a:rPr>
              <a:t>emerge</a:t>
            </a:r>
            <a:r>
              <a:rPr lang="en-US" sz="1400" dirty="0" smtClean="0">
                <a:latin typeface="Comic Sans MS" pitchFamily="66" charset="0"/>
              </a:rPr>
              <a:t> as a butterfly. Most butterflies live 20 to 40 days.</a:t>
            </a:r>
          </a:p>
          <a:p>
            <a:r>
              <a:rPr lang="en-US" sz="1400" dirty="0">
                <a:latin typeface="Comic Sans MS" pitchFamily="66" charset="0"/>
              </a:rPr>
              <a:t> </a:t>
            </a:r>
          </a:p>
          <a:p>
            <a:endParaRPr lang="en-US" dirty="0"/>
          </a:p>
        </p:txBody>
      </p:sp>
      <p:sp>
        <p:nvSpPr>
          <p:cNvPr id="12" name="Rectangle 11"/>
          <p:cNvSpPr/>
          <p:nvPr/>
        </p:nvSpPr>
        <p:spPr>
          <a:xfrm>
            <a:off x="5562600" y="381000"/>
            <a:ext cx="2752677" cy="523220"/>
          </a:xfrm>
          <a:prstGeom prst="rect">
            <a:avLst/>
          </a:prstGeom>
        </p:spPr>
        <p:txBody>
          <a:bodyPr wrap="none">
            <a:spAutoFit/>
          </a:bodyPr>
          <a:lstStyle/>
          <a:p>
            <a:r>
              <a:rPr lang="en-US" sz="2800" b="1" u="sng" dirty="0" smtClean="0">
                <a:latin typeface="Glimstick" pitchFamily="34" charset="0"/>
              </a:rPr>
              <a:t>The Butterfly</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3" name="Picture 22"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4" name="Picture 23"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5" name="Picture 24"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6" name="Picture 25"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gg57489523.jpg"/>
          <p:cNvPicPr>
            <a:picLocks noChangeAspect="1"/>
          </p:cNvPicPr>
          <p:nvPr/>
        </p:nvPicPr>
        <p:blipFill>
          <a:blip r:embed="rId4" cstate="print"/>
          <a:stretch>
            <a:fillRect/>
          </a:stretch>
        </p:blipFill>
        <p:spPr>
          <a:xfrm>
            <a:off x="0" y="0"/>
            <a:ext cx="838200" cy="833269"/>
          </a:xfrm>
          <a:prstGeom prst="rect">
            <a:avLst/>
          </a:prstGeom>
        </p:spPr>
      </p:pic>
      <p:pic>
        <p:nvPicPr>
          <p:cNvPr id="16" name="Picture 15" descr="gg57489523.jpg"/>
          <p:cNvPicPr>
            <a:picLocks noChangeAspect="1"/>
          </p:cNvPicPr>
          <p:nvPr/>
        </p:nvPicPr>
        <p:blipFill>
          <a:blip r:embed="rId4" cstate="print"/>
          <a:stretch>
            <a:fillRect/>
          </a:stretch>
        </p:blipFill>
        <p:spPr>
          <a:xfrm>
            <a:off x="4800600" y="0"/>
            <a:ext cx="838200" cy="833269"/>
          </a:xfrm>
          <a:prstGeom prst="rect">
            <a:avLst/>
          </a:prstGeom>
        </p:spPr>
      </p:pic>
      <p:pic>
        <p:nvPicPr>
          <p:cNvPr id="17" name="Picture 16" descr="images (3).jpg"/>
          <p:cNvPicPr>
            <a:picLocks noChangeAspect="1"/>
          </p:cNvPicPr>
          <p:nvPr/>
        </p:nvPicPr>
        <p:blipFill>
          <a:blip r:embed="rId5" cstate="print"/>
          <a:stretch>
            <a:fillRect/>
          </a:stretch>
        </p:blipFill>
        <p:spPr>
          <a:xfrm rot="1270258">
            <a:off x="1128839" y="5208316"/>
            <a:ext cx="1390650" cy="1447411"/>
          </a:xfrm>
          <a:prstGeom prst="rect">
            <a:avLst/>
          </a:prstGeom>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2752677" cy="523220"/>
          </a:xfrm>
          <a:prstGeom prst="rect">
            <a:avLst/>
          </a:prstGeom>
        </p:spPr>
        <p:txBody>
          <a:bodyPr wrap="none">
            <a:spAutoFit/>
          </a:bodyPr>
          <a:lstStyle/>
          <a:p>
            <a:r>
              <a:rPr lang="en-US" sz="2800" b="1" u="sng" dirty="0" smtClean="0">
                <a:latin typeface="Glimstick" pitchFamily="34" charset="0"/>
              </a:rPr>
              <a:t>The Butterfly</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462760"/>
          </a:xfrm>
          <a:prstGeom prst="rect">
            <a:avLst/>
          </a:prstGeom>
          <a:noFill/>
        </p:spPr>
        <p:txBody>
          <a:bodyPr wrap="square" rtlCol="0">
            <a:spAutoFit/>
          </a:bodyPr>
          <a:lstStyle/>
          <a:p>
            <a:r>
              <a:rPr lang="en-US" sz="1600" dirty="0" smtClean="0">
                <a:latin typeface="Comic Sans MS" pitchFamily="66" charset="0"/>
              </a:rPr>
              <a:t>Butterflies hide in the highest layers of the rainforest – the </a:t>
            </a:r>
            <a:r>
              <a:rPr lang="en-US" sz="1600" b="1" dirty="0" smtClean="0">
                <a:latin typeface="Comic Sans MS" pitchFamily="66" charset="0"/>
              </a:rPr>
              <a:t>canopy</a:t>
            </a:r>
            <a:r>
              <a:rPr lang="en-US" sz="1600" dirty="0" smtClean="0">
                <a:latin typeface="Comic Sans MS" pitchFamily="66" charset="0"/>
              </a:rPr>
              <a:t> and </a:t>
            </a:r>
            <a:r>
              <a:rPr lang="en-US" sz="1600" b="1" dirty="0" smtClean="0">
                <a:latin typeface="Comic Sans MS" pitchFamily="66" charset="0"/>
              </a:rPr>
              <a:t>emergent</a:t>
            </a:r>
            <a:r>
              <a:rPr lang="en-US" sz="1600" dirty="0" smtClean="0">
                <a:latin typeface="Comic Sans MS" pitchFamily="66" charset="0"/>
              </a:rPr>
              <a:t> layers.</a:t>
            </a:r>
          </a:p>
          <a:p>
            <a:endParaRPr lang="en-US" sz="1600" dirty="0" smtClean="0">
              <a:latin typeface="Comic Sans MS" pitchFamily="66" charset="0"/>
            </a:endParaRPr>
          </a:p>
          <a:p>
            <a:r>
              <a:rPr lang="en-US" sz="1600" dirty="0" smtClean="0">
                <a:latin typeface="Comic Sans MS" pitchFamily="66" charset="0"/>
              </a:rPr>
              <a:t>Adult butterflies do not eat – they only drink! They sip liquids from the flowers, juice from rotten fruit, and may even drink sweat and liquid animal </a:t>
            </a:r>
            <a:r>
              <a:rPr lang="en-US" sz="1600" b="1" dirty="0" smtClean="0">
                <a:latin typeface="Comic Sans MS" pitchFamily="66" charset="0"/>
              </a:rPr>
              <a:t>waste</a:t>
            </a:r>
            <a:r>
              <a:rPr lang="en-US" sz="1600" dirty="0" smtClean="0">
                <a:latin typeface="Comic Sans MS" pitchFamily="66" charset="0"/>
              </a:rPr>
              <a:t>. A butterfly uses a </a:t>
            </a:r>
            <a:r>
              <a:rPr lang="en-US" sz="1600" b="1" dirty="0" smtClean="0">
                <a:latin typeface="Comic Sans MS" pitchFamily="66" charset="0"/>
              </a:rPr>
              <a:t>feeding tube </a:t>
            </a:r>
            <a:r>
              <a:rPr lang="en-US" sz="1600" dirty="0" smtClean="0">
                <a:latin typeface="Comic Sans MS" pitchFamily="66" charset="0"/>
              </a:rPr>
              <a:t>to drink.</a:t>
            </a:r>
          </a:p>
          <a:p>
            <a:endParaRPr lang="en-US" sz="1600" dirty="0" smtClean="0">
              <a:latin typeface="Comic Sans MS" pitchFamily="66" charset="0"/>
            </a:endParaRPr>
          </a:p>
          <a:p>
            <a:r>
              <a:rPr lang="en-US" sz="1600" dirty="0" smtClean="0">
                <a:latin typeface="Comic Sans MS" pitchFamily="66" charset="0"/>
              </a:rPr>
              <a:t>They are often brightly colored on top to attract mates or warn </a:t>
            </a:r>
            <a:r>
              <a:rPr lang="en-US" sz="1600" b="1" dirty="0" smtClean="0">
                <a:latin typeface="Comic Sans MS" pitchFamily="66" charset="0"/>
              </a:rPr>
              <a:t>predators</a:t>
            </a:r>
            <a:r>
              <a:rPr lang="en-US" sz="1600" dirty="0" smtClean="0">
                <a:latin typeface="Comic Sans MS" pitchFamily="66" charset="0"/>
              </a:rPr>
              <a:t> to stay away. The bottom of their wings may be camouflage. A butterfly has </a:t>
            </a:r>
            <a:r>
              <a:rPr lang="en-US" sz="1600" b="1" dirty="0" smtClean="0">
                <a:latin typeface="Comic Sans MS" pitchFamily="66" charset="0"/>
              </a:rPr>
              <a:t>compound eyes</a:t>
            </a:r>
            <a:r>
              <a:rPr lang="en-US" sz="1600" dirty="0" smtClean="0">
                <a:latin typeface="Comic Sans MS" pitchFamily="66" charset="0"/>
              </a:rPr>
              <a:t>. Each eye is made up of about 6.000 tiny parts (lenses).This shows them to the nectar tubes on flowers.</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4524315"/>
          </a:xfrm>
          <a:prstGeom prst="rect">
            <a:avLst/>
          </a:prstGeom>
          <a:noFill/>
        </p:spPr>
        <p:txBody>
          <a:bodyPr wrap="square" rtlCol="0">
            <a:spAutoFit/>
          </a:bodyPr>
          <a:lstStyle/>
          <a:p>
            <a:r>
              <a:rPr lang="en-US" sz="1600" dirty="0" smtClean="0">
                <a:latin typeface="Comic Sans MS" pitchFamily="66" charset="0"/>
              </a:rPr>
              <a:t>There are about 20,000 kinds of butterflies. Female butterflies are usually bigger and live longer than males. .</a:t>
            </a:r>
          </a:p>
          <a:p>
            <a:r>
              <a:rPr lang="en-US" sz="1600" dirty="0" smtClean="0">
                <a:latin typeface="Comic Sans MS" pitchFamily="66" charset="0"/>
              </a:rPr>
              <a:t>Butterflies weigh only as much as two rose petals, but they can fly thousands of miles. When it is cloudy or night, the adult butterfly rests by hanging upside down from leaves or twigs.</a:t>
            </a:r>
          </a:p>
          <a:p>
            <a:endParaRPr lang="en-US" sz="1600" dirty="0" smtClean="0">
              <a:latin typeface="Comic Sans MS" pitchFamily="66" charset="0"/>
            </a:endParaRPr>
          </a:p>
          <a:p>
            <a:r>
              <a:rPr lang="en-US" sz="1600" dirty="0" smtClean="0">
                <a:latin typeface="Comic Sans MS" pitchFamily="66" charset="0"/>
              </a:rPr>
              <a:t>Butterflies typically lay their eggs in late spring and hatch 3-6 days after they are laid. It takes 3-4 weeks to turn into a caterpillar and 9-14 days to </a:t>
            </a:r>
            <a:r>
              <a:rPr lang="en-US" sz="1600" b="1" dirty="0" smtClean="0">
                <a:latin typeface="Comic Sans MS" pitchFamily="66" charset="0"/>
              </a:rPr>
              <a:t>emerge</a:t>
            </a:r>
            <a:r>
              <a:rPr lang="en-US" sz="1600" dirty="0" smtClean="0">
                <a:latin typeface="Comic Sans MS" pitchFamily="66" charset="0"/>
              </a:rPr>
              <a:t> as a butterfly. Most butterflies live 20 to 40 days.</a:t>
            </a:r>
          </a:p>
          <a:p>
            <a:r>
              <a:rPr lang="en-US" sz="1400" dirty="0">
                <a:latin typeface="Comic Sans MS" pitchFamily="66" charset="0"/>
              </a:rPr>
              <a:t> </a:t>
            </a:r>
          </a:p>
          <a:p>
            <a:endParaRPr lang="en-US" dirty="0"/>
          </a:p>
        </p:txBody>
      </p:sp>
      <p:sp>
        <p:nvSpPr>
          <p:cNvPr id="12" name="Rectangle 11"/>
          <p:cNvSpPr/>
          <p:nvPr/>
        </p:nvSpPr>
        <p:spPr>
          <a:xfrm>
            <a:off x="5562600" y="381000"/>
            <a:ext cx="2752677" cy="523220"/>
          </a:xfrm>
          <a:prstGeom prst="rect">
            <a:avLst/>
          </a:prstGeom>
        </p:spPr>
        <p:txBody>
          <a:bodyPr wrap="none">
            <a:spAutoFit/>
          </a:bodyPr>
          <a:lstStyle/>
          <a:p>
            <a:r>
              <a:rPr lang="en-US" sz="2800" b="1" u="sng" dirty="0" smtClean="0">
                <a:latin typeface="Glimstick" pitchFamily="34" charset="0"/>
              </a:rPr>
              <a:t>The Butterfly</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3" name="Picture 22"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4" name="Picture 23"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5" name="Picture 24"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6" name="Picture 25"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gg57489523.jpg"/>
          <p:cNvPicPr>
            <a:picLocks noChangeAspect="1"/>
          </p:cNvPicPr>
          <p:nvPr/>
        </p:nvPicPr>
        <p:blipFill>
          <a:blip r:embed="rId4" cstate="print"/>
          <a:stretch>
            <a:fillRect/>
          </a:stretch>
        </p:blipFill>
        <p:spPr>
          <a:xfrm>
            <a:off x="0" y="0"/>
            <a:ext cx="838200" cy="833269"/>
          </a:xfrm>
          <a:prstGeom prst="rect">
            <a:avLst/>
          </a:prstGeom>
        </p:spPr>
      </p:pic>
      <p:pic>
        <p:nvPicPr>
          <p:cNvPr id="16" name="Picture 15" descr="gg57489523.jpg"/>
          <p:cNvPicPr>
            <a:picLocks noChangeAspect="1"/>
          </p:cNvPicPr>
          <p:nvPr/>
        </p:nvPicPr>
        <p:blipFill>
          <a:blip r:embed="rId4" cstate="print"/>
          <a:stretch>
            <a:fillRect/>
          </a:stretch>
        </p:blipFill>
        <p:spPr>
          <a:xfrm>
            <a:off x="4800600" y="0"/>
            <a:ext cx="838200" cy="833269"/>
          </a:xfrm>
          <a:prstGeom prst="rect">
            <a:avLst/>
          </a:prstGeom>
        </p:spPr>
      </p:pic>
      <p:pic>
        <p:nvPicPr>
          <p:cNvPr id="17" name="Picture 16" descr="images (3).jpg"/>
          <p:cNvPicPr>
            <a:picLocks noChangeAspect="1"/>
          </p:cNvPicPr>
          <p:nvPr/>
        </p:nvPicPr>
        <p:blipFill>
          <a:blip r:embed="rId5" cstate="print"/>
          <a:stretch>
            <a:fillRect/>
          </a:stretch>
        </p:blipFill>
        <p:spPr>
          <a:xfrm rot="1270258">
            <a:off x="1128839" y="5208316"/>
            <a:ext cx="1390650" cy="1447411"/>
          </a:xfrm>
          <a:prstGeom prst="rect">
            <a:avLst/>
          </a:prstGeom>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2752677" cy="523220"/>
          </a:xfrm>
          <a:prstGeom prst="rect">
            <a:avLst/>
          </a:prstGeom>
        </p:spPr>
        <p:txBody>
          <a:bodyPr wrap="none">
            <a:spAutoFit/>
          </a:bodyPr>
          <a:lstStyle/>
          <a:p>
            <a:r>
              <a:rPr lang="en-US" sz="2800" b="1" u="sng" dirty="0" smtClean="0">
                <a:latin typeface="Glimstick" pitchFamily="34" charset="0"/>
              </a:rPr>
              <a:t>The Butterfly</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832092"/>
          </a:xfrm>
          <a:prstGeom prst="rect">
            <a:avLst/>
          </a:prstGeom>
          <a:noFill/>
        </p:spPr>
        <p:txBody>
          <a:bodyPr wrap="square" rtlCol="0">
            <a:spAutoFit/>
          </a:bodyPr>
          <a:lstStyle/>
          <a:p>
            <a:pPr>
              <a:buFont typeface="Courier New" pitchFamily="49" charset="0"/>
              <a:buChar char="o"/>
            </a:pPr>
            <a:r>
              <a:rPr lang="en-US" sz="2000" dirty="0" smtClean="0">
                <a:latin typeface="Comic Sans MS" pitchFamily="66" charset="0"/>
              </a:rPr>
              <a:t>Butterflies hide in the highest layers of the rainforest – the </a:t>
            </a:r>
            <a:r>
              <a:rPr lang="en-US" sz="2000" b="1" dirty="0" smtClean="0">
                <a:latin typeface="Comic Sans MS" pitchFamily="66" charset="0"/>
              </a:rPr>
              <a:t>canopy</a:t>
            </a:r>
            <a:r>
              <a:rPr lang="en-US" sz="2000" dirty="0" smtClean="0">
                <a:latin typeface="Comic Sans MS" pitchFamily="66" charset="0"/>
              </a:rPr>
              <a:t> and </a:t>
            </a:r>
            <a:r>
              <a:rPr lang="en-US" sz="2000" b="1" dirty="0" smtClean="0">
                <a:latin typeface="Comic Sans MS" pitchFamily="66" charset="0"/>
              </a:rPr>
              <a:t>emergent</a:t>
            </a:r>
            <a:r>
              <a:rPr lang="en-US" sz="2000" dirty="0" smtClean="0">
                <a:latin typeface="Comic Sans MS" pitchFamily="66" charset="0"/>
              </a:rPr>
              <a:t> layers.</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Adult butterflies do not eat – they only drink! </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A butterfly uses a </a:t>
            </a:r>
            <a:r>
              <a:rPr lang="en-US" sz="2000" b="1" dirty="0" smtClean="0">
                <a:latin typeface="Comic Sans MS" pitchFamily="66" charset="0"/>
              </a:rPr>
              <a:t>feeding tube </a:t>
            </a:r>
            <a:r>
              <a:rPr lang="en-US" sz="2000" dirty="0" smtClean="0">
                <a:latin typeface="Comic Sans MS" pitchFamily="66" charset="0"/>
              </a:rPr>
              <a:t>to drink.</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Butterflies can be a lot of colors. They can scare away animals or hide (camouflage) in a plant. </a:t>
            </a:r>
          </a:p>
          <a:p>
            <a:pPr>
              <a:buFont typeface="Courier New" pitchFamily="49" charset="0"/>
              <a:buChar char="o"/>
            </a:pPr>
            <a:endParaRPr lang="en-US" sz="2000" dirty="0" smtClean="0">
              <a:latin typeface="Comic Sans MS" pitchFamily="66" charset="0"/>
            </a:endParaRP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4893647"/>
          </a:xfrm>
          <a:prstGeom prst="rect">
            <a:avLst/>
          </a:prstGeom>
          <a:noFill/>
        </p:spPr>
        <p:txBody>
          <a:bodyPr wrap="square" rtlCol="0">
            <a:spAutoFit/>
          </a:bodyPr>
          <a:lstStyle/>
          <a:p>
            <a:pPr>
              <a:buFont typeface="Courier New" pitchFamily="49" charset="0"/>
              <a:buChar char="o"/>
            </a:pPr>
            <a:r>
              <a:rPr lang="en-US" sz="2000" dirty="0" smtClean="0">
                <a:latin typeface="Comic Sans MS" pitchFamily="66" charset="0"/>
              </a:rPr>
              <a:t>A butterfly has </a:t>
            </a:r>
            <a:r>
              <a:rPr lang="en-US" sz="2000" b="1" dirty="0" smtClean="0">
                <a:latin typeface="Comic Sans MS" pitchFamily="66" charset="0"/>
              </a:rPr>
              <a:t>compound eyes</a:t>
            </a:r>
            <a:r>
              <a:rPr lang="en-US" sz="2000" dirty="0" smtClean="0">
                <a:latin typeface="Comic Sans MS" pitchFamily="66" charset="0"/>
              </a:rPr>
              <a:t>. </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There are about 20,000 kinds of </a:t>
            </a:r>
            <a:r>
              <a:rPr lang="en-US" sz="2000" smtClean="0">
                <a:latin typeface="Comic Sans MS" pitchFamily="66" charset="0"/>
              </a:rPr>
              <a:t>butterflies.</a:t>
            </a:r>
            <a:endParaRPr lang="en-US" sz="2000" dirty="0" smtClean="0">
              <a:latin typeface="Comic Sans MS" pitchFamily="66" charset="0"/>
            </a:endParaRP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Butterflies weigh very little, but they can fly a long way. </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They sleep by hanging upside down from leaves or twigs.</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Butterflies lay  eggs that turn into caterpillars.</a:t>
            </a:r>
          </a:p>
          <a:p>
            <a:r>
              <a:rPr lang="en-US" sz="1400" dirty="0">
                <a:latin typeface="Comic Sans MS" pitchFamily="66" charset="0"/>
              </a:rPr>
              <a:t> </a:t>
            </a:r>
          </a:p>
          <a:p>
            <a:endParaRPr lang="en-US" dirty="0"/>
          </a:p>
        </p:txBody>
      </p:sp>
      <p:sp>
        <p:nvSpPr>
          <p:cNvPr id="12" name="Rectangle 11"/>
          <p:cNvSpPr/>
          <p:nvPr/>
        </p:nvSpPr>
        <p:spPr>
          <a:xfrm>
            <a:off x="5562600" y="381000"/>
            <a:ext cx="2752677" cy="523220"/>
          </a:xfrm>
          <a:prstGeom prst="rect">
            <a:avLst/>
          </a:prstGeom>
        </p:spPr>
        <p:txBody>
          <a:bodyPr wrap="none">
            <a:spAutoFit/>
          </a:bodyPr>
          <a:lstStyle/>
          <a:p>
            <a:r>
              <a:rPr lang="en-US" sz="2800" b="1" u="sng" dirty="0" smtClean="0">
                <a:latin typeface="Glimstick" pitchFamily="34" charset="0"/>
              </a:rPr>
              <a:t>The Butterfly</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3" name="Picture 22"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4" name="Picture 23"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5" name="Picture 24"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6" name="Picture 25"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gg57489523.jpg"/>
          <p:cNvPicPr>
            <a:picLocks noChangeAspect="1"/>
          </p:cNvPicPr>
          <p:nvPr/>
        </p:nvPicPr>
        <p:blipFill>
          <a:blip r:embed="rId4" cstate="print"/>
          <a:stretch>
            <a:fillRect/>
          </a:stretch>
        </p:blipFill>
        <p:spPr>
          <a:xfrm>
            <a:off x="0" y="0"/>
            <a:ext cx="838200" cy="833269"/>
          </a:xfrm>
          <a:prstGeom prst="rect">
            <a:avLst/>
          </a:prstGeom>
        </p:spPr>
      </p:pic>
      <p:pic>
        <p:nvPicPr>
          <p:cNvPr id="16" name="Picture 15" descr="gg57489523.jpg"/>
          <p:cNvPicPr>
            <a:picLocks noChangeAspect="1"/>
          </p:cNvPicPr>
          <p:nvPr/>
        </p:nvPicPr>
        <p:blipFill>
          <a:blip r:embed="rId4" cstate="print"/>
          <a:stretch>
            <a:fillRect/>
          </a:stretch>
        </p:blipFill>
        <p:spPr>
          <a:xfrm>
            <a:off x="4800600" y="0"/>
            <a:ext cx="838200" cy="833269"/>
          </a:xfrm>
          <a:prstGeom prst="rect">
            <a:avLst/>
          </a:prstGeom>
        </p:spPr>
      </p:pic>
      <p:pic>
        <p:nvPicPr>
          <p:cNvPr id="17" name="Picture 16" descr="images (3).jpg"/>
          <p:cNvPicPr>
            <a:picLocks noChangeAspect="1"/>
          </p:cNvPicPr>
          <p:nvPr/>
        </p:nvPicPr>
        <p:blipFill>
          <a:blip r:embed="rId5" cstate="print"/>
          <a:stretch>
            <a:fillRect/>
          </a:stretch>
        </p:blipFill>
        <p:spPr>
          <a:xfrm rot="1270258">
            <a:off x="1128839" y="5208316"/>
            <a:ext cx="1390650" cy="1447411"/>
          </a:xfrm>
          <a:prstGeom prst="rect">
            <a:avLst/>
          </a:prstGeom>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download (7).jpg"/>
          <p:cNvPicPr>
            <a:picLocks noChangeAspect="1"/>
          </p:cNvPicPr>
          <p:nvPr/>
        </p:nvPicPr>
        <p:blipFill>
          <a:blip r:embed="rId2" cstate="print"/>
          <a:stretch>
            <a:fillRect/>
          </a:stretch>
        </p:blipFill>
        <p:spPr>
          <a:xfrm>
            <a:off x="1752600" y="2209800"/>
            <a:ext cx="5029200" cy="3274407"/>
          </a:xfrm>
          <a:prstGeom prst="rect">
            <a:avLst/>
          </a:prstGeom>
        </p:spPr>
      </p:pic>
      <p:sp>
        <p:nvSpPr>
          <p:cNvPr id="4" name="TextBox 3"/>
          <p:cNvSpPr txBox="1"/>
          <p:nvPr/>
        </p:nvSpPr>
        <p:spPr>
          <a:xfrm>
            <a:off x="228600" y="228600"/>
            <a:ext cx="8638903" cy="830997"/>
          </a:xfrm>
          <a:prstGeom prst="rect">
            <a:avLst/>
          </a:prstGeom>
          <a:noFill/>
        </p:spPr>
        <p:txBody>
          <a:bodyPr wrap="none" rtlCol="0">
            <a:spAutoFit/>
          </a:bodyPr>
          <a:lstStyle/>
          <a:p>
            <a:r>
              <a:rPr lang="en-US" sz="4800" b="1" u="sng" dirty="0" smtClean="0">
                <a:latin typeface="Glimstick" pitchFamily="34" charset="0"/>
              </a:rPr>
              <a:t>Diagram of the Butterfly:</a:t>
            </a:r>
            <a:endParaRPr lang="en-US" sz="4800" b="1" u="sng" dirty="0">
              <a:latin typeface="Glimstick" pitchFamily="34" charset="0"/>
            </a:endParaRPr>
          </a:p>
        </p:txBody>
      </p:sp>
      <p:sp>
        <p:nvSpPr>
          <p:cNvPr id="7" name="Rounded Rectangle 6"/>
          <p:cNvSpPr/>
          <p:nvPr/>
        </p:nvSpPr>
        <p:spPr>
          <a:xfrm>
            <a:off x="304800" y="5867400"/>
            <a:ext cx="24384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0" y="1066800"/>
            <a:ext cx="1828800" cy="6858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3886200" y="5867400"/>
            <a:ext cx="15240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6934200" y="5029200"/>
            <a:ext cx="12954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7010400" y="2667000"/>
            <a:ext cx="14478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2209800" y="1143000"/>
            <a:ext cx="13716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a:off x="762000" y="1752600"/>
            <a:ext cx="914400" cy="762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V="1">
            <a:off x="1524000" y="5181600"/>
            <a:ext cx="914400" cy="6858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971800" y="1905000"/>
            <a:ext cx="609600" cy="4572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1"/>
          </p:cNvCxnSpPr>
          <p:nvPr/>
        </p:nvCxnSpPr>
        <p:spPr>
          <a:xfrm flipH="1" flipV="1">
            <a:off x="4343400" y="3810000"/>
            <a:ext cx="2590800" cy="16002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1"/>
          </p:cNvCxnSpPr>
          <p:nvPr/>
        </p:nvCxnSpPr>
        <p:spPr>
          <a:xfrm flipH="1">
            <a:off x="4343400" y="3048000"/>
            <a:ext cx="2667000" cy="3048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4267200" y="5105400"/>
            <a:ext cx="381000" cy="762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152400"/>
            <a:ext cx="2667000" cy="6858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omic Sans MS" pitchFamily="66" charset="0"/>
              </a:rPr>
              <a:t>Habitat</a:t>
            </a:r>
            <a:endParaRPr lang="en-US" dirty="0">
              <a:latin typeface="Comic Sans MS" pitchFamily="66" charset="0"/>
            </a:endParaRPr>
          </a:p>
        </p:txBody>
      </p:sp>
      <p:sp>
        <p:nvSpPr>
          <p:cNvPr id="5" name="Rounded Rectangle 4"/>
          <p:cNvSpPr/>
          <p:nvPr/>
        </p:nvSpPr>
        <p:spPr>
          <a:xfrm>
            <a:off x="152400" y="2438400"/>
            <a:ext cx="2590800" cy="762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omic Sans MS" pitchFamily="66" charset="0"/>
              </a:rPr>
              <a:t>Diet</a:t>
            </a:r>
            <a:endParaRPr lang="en-US" dirty="0">
              <a:latin typeface="Comic Sans MS" pitchFamily="66" charset="0"/>
            </a:endParaRPr>
          </a:p>
        </p:txBody>
      </p:sp>
      <p:sp>
        <p:nvSpPr>
          <p:cNvPr id="6" name="Rounded Rectangle 5"/>
          <p:cNvSpPr/>
          <p:nvPr/>
        </p:nvSpPr>
        <p:spPr>
          <a:xfrm>
            <a:off x="152400" y="4800600"/>
            <a:ext cx="2590800" cy="762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omic Sans MS" pitchFamily="66" charset="0"/>
              </a:rPr>
              <a:t>Life Span</a:t>
            </a:r>
            <a:endParaRPr lang="en-US" dirty="0">
              <a:latin typeface="Comic Sans MS" pitchFamily="66" charset="0"/>
            </a:endParaRPr>
          </a:p>
        </p:txBody>
      </p:sp>
      <p:cxnSp>
        <p:nvCxnSpPr>
          <p:cNvPr id="8" name="Straight Connector 7"/>
          <p:cNvCxnSpPr/>
          <p:nvPr/>
        </p:nvCxnSpPr>
        <p:spPr>
          <a:xfrm>
            <a:off x="2895600" y="3810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95600" y="7620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12192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 y="16002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20574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19400" y="27432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19400" y="31242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6200" y="35814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200" y="39624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6200" y="44196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19400" y="51054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819400" y="54864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6200" y="59436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6200" y="63246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6200" y="67818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0" y="152400"/>
            <a:ext cx="3743332" cy="830997"/>
          </a:xfrm>
          <a:prstGeom prst="rect">
            <a:avLst/>
          </a:prstGeom>
        </p:spPr>
        <p:txBody>
          <a:bodyPr wrap="none">
            <a:spAutoFit/>
          </a:bodyPr>
          <a:lstStyle/>
          <a:p>
            <a:r>
              <a:rPr lang="en-US" sz="4800" b="1" u="sng" dirty="0" smtClean="0">
                <a:latin typeface="Glimstick" pitchFamily="34" charset="0"/>
              </a:rPr>
              <a:t>Butterflies</a:t>
            </a:r>
            <a:endParaRPr lang="en-US" sz="4800" b="1" u="sng" dirty="0">
              <a:latin typeface="Glimstick" pitchFamily="34" charset="0"/>
            </a:endParaRPr>
          </a:p>
        </p:txBody>
      </p:sp>
      <p:sp>
        <p:nvSpPr>
          <p:cNvPr id="6" name="Rectangle 5"/>
          <p:cNvSpPr/>
          <p:nvPr/>
        </p:nvSpPr>
        <p:spPr>
          <a:xfrm>
            <a:off x="304800" y="1524000"/>
            <a:ext cx="1627369" cy="830997"/>
          </a:xfrm>
          <a:prstGeom prst="rect">
            <a:avLst/>
          </a:prstGeom>
        </p:spPr>
        <p:txBody>
          <a:bodyPr wrap="none">
            <a:spAutoFit/>
          </a:bodyPr>
          <a:lstStyle/>
          <a:p>
            <a:r>
              <a:rPr lang="en-US" sz="4800" b="1" u="sng" dirty="0" smtClean="0">
                <a:latin typeface="Glimstick" pitchFamily="34" charset="0"/>
              </a:rPr>
              <a:t>Can</a:t>
            </a:r>
            <a:r>
              <a:rPr lang="en-US" sz="3600" b="1" u="sng" dirty="0" smtClean="0">
                <a:latin typeface="the bubble letters" pitchFamily="2" charset="0"/>
              </a:rPr>
              <a:t> </a:t>
            </a:r>
          </a:p>
        </p:txBody>
      </p:sp>
      <p:sp>
        <p:nvSpPr>
          <p:cNvPr id="7" name="Rectangle 6"/>
          <p:cNvSpPr/>
          <p:nvPr/>
        </p:nvSpPr>
        <p:spPr>
          <a:xfrm>
            <a:off x="3505200" y="1524000"/>
            <a:ext cx="1792478" cy="830997"/>
          </a:xfrm>
          <a:prstGeom prst="rect">
            <a:avLst/>
          </a:prstGeom>
        </p:spPr>
        <p:txBody>
          <a:bodyPr wrap="none">
            <a:spAutoFit/>
          </a:bodyPr>
          <a:lstStyle/>
          <a:p>
            <a:r>
              <a:rPr lang="en-US" sz="4800" b="1" u="sng" dirty="0" smtClean="0">
                <a:latin typeface="Glimstick" pitchFamily="34" charset="0"/>
              </a:rPr>
              <a:t>have</a:t>
            </a:r>
            <a:endParaRPr lang="en-US" sz="4800" dirty="0">
              <a:latin typeface="Glimstick" pitchFamily="34" charset="0"/>
            </a:endParaRPr>
          </a:p>
        </p:txBody>
      </p:sp>
      <p:sp>
        <p:nvSpPr>
          <p:cNvPr id="8" name="Rectangle 7"/>
          <p:cNvSpPr/>
          <p:nvPr/>
        </p:nvSpPr>
        <p:spPr>
          <a:xfrm>
            <a:off x="7162800" y="1600200"/>
            <a:ext cx="1277337" cy="830997"/>
          </a:xfrm>
          <a:prstGeom prst="rect">
            <a:avLst/>
          </a:prstGeom>
        </p:spPr>
        <p:txBody>
          <a:bodyPr wrap="none">
            <a:spAutoFit/>
          </a:bodyPr>
          <a:lstStyle/>
          <a:p>
            <a:r>
              <a:rPr lang="en-US" sz="4800" b="1" u="sng" dirty="0" smtClean="0">
                <a:latin typeface="Glimstick" pitchFamily="34" charset="0"/>
              </a:rPr>
              <a:t>are</a:t>
            </a:r>
            <a:endParaRPr lang="en-US" sz="4800" dirty="0">
              <a:latin typeface="Glimstick" pitchFamily="34" charset="0"/>
            </a:endParaRPr>
          </a:p>
        </p:txBody>
      </p:sp>
      <p:cxnSp>
        <p:nvCxnSpPr>
          <p:cNvPr id="10" name="Straight Connector 9"/>
          <p:cNvCxnSpPr/>
          <p:nvPr/>
        </p:nvCxnSpPr>
        <p:spPr>
          <a:xfrm>
            <a:off x="990600" y="1371600"/>
            <a:ext cx="67818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762000"/>
            <a:ext cx="0" cy="609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362200" y="2362200"/>
            <a:ext cx="4572000" cy="1600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latin typeface="Glimstick" pitchFamily="34" charset="0"/>
              </a:rPr>
              <a:t>Butterflies</a:t>
            </a:r>
            <a:endParaRPr lang="en-US" sz="4000" b="1" dirty="0">
              <a:latin typeface="Glimstick" pitchFamily="34" charset="0"/>
            </a:endParaRPr>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gg57489523.jpg"/>
          <p:cNvPicPr>
            <a:picLocks noChangeAspect="1"/>
          </p:cNvPicPr>
          <p:nvPr/>
        </p:nvPicPr>
        <p:blipFill>
          <a:blip r:embed="rId2" cstate="print"/>
          <a:stretch>
            <a:fillRect/>
          </a:stretch>
        </p:blipFill>
        <p:spPr>
          <a:xfrm>
            <a:off x="0" y="4812703"/>
            <a:ext cx="2057400" cy="2045297"/>
          </a:xfrm>
          <a:prstGeom prst="rect">
            <a:avLst/>
          </a:prstGeom>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28600"/>
            <a:ext cx="8203336" cy="769441"/>
          </a:xfrm>
          <a:prstGeom prst="rect">
            <a:avLst/>
          </a:prstGeom>
        </p:spPr>
        <p:txBody>
          <a:bodyPr wrap="none">
            <a:spAutoFit/>
          </a:bodyPr>
          <a:lstStyle/>
          <a:p>
            <a:r>
              <a:rPr lang="en-US" sz="4400" b="1" u="sng" dirty="0" smtClean="0">
                <a:latin typeface="Glimstick" pitchFamily="34" charset="0"/>
              </a:rPr>
              <a:t>Life Cycle of the Butterfly:</a:t>
            </a:r>
            <a:endParaRPr lang="en-US" sz="4400" b="1" u="sng" dirty="0">
              <a:latin typeface="Glimstick" pitchFamily="34"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gg57489523.jpg"/>
          <p:cNvPicPr>
            <a:picLocks noChangeAspect="1"/>
          </p:cNvPicPr>
          <p:nvPr/>
        </p:nvPicPr>
        <p:blipFill>
          <a:blip r:embed="rId2" cstate="print"/>
          <a:stretch>
            <a:fillRect/>
          </a:stretch>
        </p:blipFill>
        <p:spPr>
          <a:xfrm>
            <a:off x="1600200" y="4711700"/>
            <a:ext cx="2159000" cy="2146300"/>
          </a:xfrm>
          <a:prstGeom prst="rect">
            <a:avLst/>
          </a:prstGeom>
        </p:spPr>
      </p:pic>
      <p:sp>
        <p:nvSpPr>
          <p:cNvPr id="8" name="6-Point Star 7"/>
          <p:cNvSpPr/>
          <p:nvPr/>
        </p:nvSpPr>
        <p:spPr>
          <a:xfrm>
            <a:off x="5715000" y="2514600"/>
            <a:ext cx="2819400" cy="3352800"/>
          </a:xfrm>
          <a:prstGeom prst="star6">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0" y="152400"/>
            <a:ext cx="4873450" cy="1015663"/>
          </a:xfrm>
          <a:prstGeom prst="rect">
            <a:avLst/>
          </a:prstGeom>
        </p:spPr>
        <p:txBody>
          <a:bodyPr wrap="none">
            <a:spAutoFit/>
          </a:bodyPr>
          <a:lstStyle/>
          <a:p>
            <a:r>
              <a:rPr lang="en-US" sz="6000" b="1" u="sng" dirty="0" smtClean="0">
                <a:latin typeface="Glimstick" pitchFamily="34" charset="0"/>
              </a:rPr>
              <a:t>Butterflies:</a:t>
            </a:r>
            <a:endParaRPr lang="en-US" sz="6000" b="1" u="sng" dirty="0">
              <a:latin typeface="Glimstick" pitchFamily="34"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plant1.png"/>
          <p:cNvPicPr>
            <a:picLocks noChangeAspect="1"/>
          </p:cNvPicPr>
          <p:nvPr/>
        </p:nvPicPr>
        <p:blipFill>
          <a:blip r:embed="rId3" cstate="print"/>
          <a:stretch>
            <a:fillRect/>
          </a:stretch>
        </p:blipFill>
        <p:spPr>
          <a:xfrm>
            <a:off x="0" y="4443546"/>
            <a:ext cx="1650496" cy="2414454"/>
          </a:xfrm>
          <a:prstGeom prst="rect">
            <a:avLst/>
          </a:prstGeom>
        </p:spPr>
      </p:pic>
      <p:pic>
        <p:nvPicPr>
          <p:cNvPr id="21" name="Picture 20" descr="plant1.png"/>
          <p:cNvPicPr>
            <a:picLocks noChangeAspect="1"/>
          </p:cNvPicPr>
          <p:nvPr/>
        </p:nvPicPr>
        <p:blipFill>
          <a:blip r:embed="rId3" cstate="print"/>
          <a:stretch>
            <a:fillRect/>
          </a:stretch>
        </p:blipFill>
        <p:spPr>
          <a:xfrm>
            <a:off x="3886200" y="4443546"/>
            <a:ext cx="1650496" cy="2414454"/>
          </a:xfrm>
          <a:prstGeom prst="rect">
            <a:avLst/>
          </a:prstGeom>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ounded Rectangle 4"/>
          <p:cNvSpPr/>
          <p:nvPr/>
        </p:nvSpPr>
        <p:spPr>
          <a:xfrm>
            <a:off x="4343400" y="914400"/>
            <a:ext cx="4495800" cy="28194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2514600" y="0"/>
            <a:ext cx="3743332" cy="830997"/>
          </a:xfrm>
          <a:prstGeom prst="rect">
            <a:avLst/>
          </a:prstGeom>
        </p:spPr>
        <p:txBody>
          <a:bodyPr wrap="none">
            <a:spAutoFit/>
          </a:bodyPr>
          <a:lstStyle/>
          <a:p>
            <a:r>
              <a:rPr lang="en-US" sz="4800" b="1" u="sng" dirty="0" smtClean="0">
                <a:latin typeface="Glimstick" pitchFamily="34" charset="0"/>
              </a:rPr>
              <a:t>Butterflies</a:t>
            </a:r>
            <a:endParaRPr lang="en-US" sz="4800" b="1" u="sng" dirty="0">
              <a:latin typeface="Glimstick" pitchFamily="34"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gg57489523.jpg"/>
          <p:cNvPicPr>
            <a:picLocks noChangeAspect="1"/>
          </p:cNvPicPr>
          <p:nvPr/>
        </p:nvPicPr>
        <p:blipFill>
          <a:blip r:embed="rId2" cstate="print"/>
          <a:stretch>
            <a:fillRect/>
          </a:stretch>
        </p:blipFill>
        <p:spPr>
          <a:xfrm>
            <a:off x="1295400" y="0"/>
            <a:ext cx="689858" cy="685800"/>
          </a:xfrm>
          <a:prstGeom prst="rect">
            <a:avLst/>
          </a:prstGeom>
        </p:spPr>
      </p:pic>
      <p:pic>
        <p:nvPicPr>
          <p:cNvPr id="12" name="Picture 11" descr="gg57489523.jpg"/>
          <p:cNvPicPr>
            <a:picLocks noChangeAspect="1"/>
          </p:cNvPicPr>
          <p:nvPr/>
        </p:nvPicPr>
        <p:blipFill>
          <a:blip r:embed="rId2" cstate="print"/>
          <a:stretch>
            <a:fillRect/>
          </a:stretch>
        </p:blipFill>
        <p:spPr>
          <a:xfrm flipH="1">
            <a:off x="7010400" y="0"/>
            <a:ext cx="564430" cy="685800"/>
          </a:xfrm>
          <a:prstGeom prst="rect">
            <a:avLst/>
          </a:prstGeom>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0" y="0"/>
            <a:ext cx="4190571" cy="923330"/>
          </a:xfrm>
          <a:prstGeom prst="rect">
            <a:avLst/>
          </a:prstGeom>
        </p:spPr>
        <p:txBody>
          <a:bodyPr wrap="none">
            <a:spAutoFit/>
          </a:bodyPr>
          <a:lstStyle/>
          <a:p>
            <a:r>
              <a:rPr lang="en-US" sz="5400" b="1" u="sng" dirty="0" smtClean="0">
                <a:latin typeface="Glimstick" pitchFamily="34" charset="0"/>
              </a:rPr>
              <a:t>Butterflies</a:t>
            </a:r>
            <a:endParaRPr lang="en-US" sz="5400" b="1" u="sng" dirty="0">
              <a:latin typeface="Glimstick" pitchFamily="34"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gg57489523.jpg"/>
          <p:cNvPicPr>
            <a:picLocks noChangeAspect="1"/>
          </p:cNvPicPr>
          <p:nvPr/>
        </p:nvPicPr>
        <p:blipFill>
          <a:blip r:embed="rId2" cstate="print"/>
          <a:stretch>
            <a:fillRect/>
          </a:stretch>
        </p:blipFill>
        <p:spPr>
          <a:xfrm>
            <a:off x="1295400" y="0"/>
            <a:ext cx="689858" cy="685800"/>
          </a:xfrm>
          <a:prstGeom prst="rect">
            <a:avLst/>
          </a:prstGeom>
        </p:spPr>
      </p:pic>
      <p:pic>
        <p:nvPicPr>
          <p:cNvPr id="7" name="Picture 6" descr="gg57489523.jpg"/>
          <p:cNvPicPr>
            <a:picLocks noChangeAspect="1"/>
          </p:cNvPicPr>
          <p:nvPr/>
        </p:nvPicPr>
        <p:blipFill>
          <a:blip r:embed="rId2" cstate="print"/>
          <a:stretch>
            <a:fillRect/>
          </a:stretch>
        </p:blipFill>
        <p:spPr>
          <a:xfrm flipH="1">
            <a:off x="7010400" y="0"/>
            <a:ext cx="564430" cy="685800"/>
          </a:xfrm>
          <a:prstGeom prst="rect">
            <a:avLst/>
          </a:prstGeom>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990600" y="228600"/>
            <a:ext cx="2435282" cy="646331"/>
          </a:xfrm>
          <a:prstGeom prst="rect">
            <a:avLst/>
          </a:prstGeom>
        </p:spPr>
        <p:txBody>
          <a:bodyPr wrap="none">
            <a:spAutoFit/>
          </a:bodyPr>
          <a:lstStyle/>
          <a:p>
            <a:r>
              <a:rPr lang="en-US" sz="3600" b="1" u="sng" dirty="0" smtClean="0">
                <a:latin typeface="Glimstick" pitchFamily="34" charset="0"/>
              </a:rPr>
              <a:t>Butterfly</a:t>
            </a:r>
            <a:endParaRPr lang="en-US" sz="3600" dirty="0">
              <a:latin typeface="Glimstick" pitchFamily="34"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3962400" y="1752600"/>
            <a:ext cx="1202573" cy="523220"/>
          </a:xfrm>
          <a:prstGeom prst="rect">
            <a:avLst/>
          </a:prstGeom>
        </p:spPr>
        <p:txBody>
          <a:bodyPr wrap="none">
            <a:spAutoFit/>
          </a:bodyPr>
          <a:lstStyle/>
          <a:p>
            <a:r>
              <a:rPr lang="en-US" sz="2800" b="1" u="sng" dirty="0" smtClean="0">
                <a:latin typeface="Glimstick" pitchFamily="34" charset="0"/>
              </a:rPr>
              <a:t>Both:</a:t>
            </a:r>
            <a:endParaRPr lang="en-US" sz="2800" dirty="0">
              <a:latin typeface="Glimstick" pitchFamily="34" charset="0"/>
            </a:endParaRPr>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gg57489523.jpg"/>
          <p:cNvPicPr>
            <a:picLocks noChangeAspect="1"/>
          </p:cNvPicPr>
          <p:nvPr/>
        </p:nvPicPr>
        <p:blipFill>
          <a:blip r:embed="rId2" cstate="print"/>
          <a:stretch>
            <a:fillRect/>
          </a:stretch>
        </p:blipFill>
        <p:spPr>
          <a:xfrm>
            <a:off x="0" y="4888454"/>
            <a:ext cx="1981200" cy="1969546"/>
          </a:xfrm>
          <a:prstGeom prst="rect">
            <a:avLst/>
          </a:prstGeom>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4683" y="152400"/>
            <a:ext cx="8482900" cy="707886"/>
          </a:xfrm>
          <a:prstGeom prst="rect">
            <a:avLst/>
          </a:prstGeom>
        </p:spPr>
        <p:txBody>
          <a:bodyPr wrap="none">
            <a:spAutoFit/>
          </a:bodyPr>
          <a:lstStyle/>
          <a:p>
            <a:pPr algn="ctr"/>
            <a:r>
              <a:rPr lang="en-US" sz="4000" b="1" u="sng" dirty="0" smtClean="0">
                <a:latin typeface="Glimstick" pitchFamily="34" charset="0"/>
              </a:rPr>
              <a:t>My Butterfly Adventure Story!</a:t>
            </a:r>
            <a:endParaRPr lang="en-US" sz="4000" b="1" u="sng" dirty="0">
              <a:latin typeface="Glimstick" pitchFamily="34"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304800" y="5105400"/>
            <a:ext cx="3672800" cy="1323439"/>
          </a:xfrm>
          <a:prstGeom prst="rect">
            <a:avLst/>
          </a:prstGeom>
          <a:noFill/>
        </p:spPr>
        <p:txBody>
          <a:bodyPr wrap="none" rtlCol="0">
            <a:spAutoFit/>
          </a:bodyPr>
          <a:lstStyle/>
          <a:p>
            <a:pPr algn="ctr"/>
            <a:r>
              <a:rPr lang="en-US" sz="3200" b="1" dirty="0" smtClean="0">
                <a:latin typeface="Glimstick" pitchFamily="34"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4800600" y="304800"/>
            <a:ext cx="4129465" cy="584775"/>
          </a:xfrm>
          <a:prstGeom prst="rect">
            <a:avLst/>
          </a:prstGeom>
          <a:noFill/>
        </p:spPr>
        <p:txBody>
          <a:bodyPr wrap="none" rtlCol="0">
            <a:spAutoFit/>
          </a:bodyPr>
          <a:lstStyle/>
          <a:p>
            <a:pPr algn="ctr"/>
            <a:r>
              <a:rPr lang="en-US" sz="3200" b="1" u="sng" dirty="0" smtClean="0">
                <a:latin typeface="Glimstick" pitchFamily="34"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tiger_clipart_4.gif"/>
          <p:cNvPicPr>
            <a:picLocks noChangeAspect="1"/>
          </p:cNvPicPr>
          <p:nvPr/>
        </p:nvPicPr>
        <p:blipFill>
          <a:blip r:embed="rId2" cstate="print"/>
          <a:stretch>
            <a:fillRect/>
          </a:stretch>
        </p:blipFill>
        <p:spPr>
          <a:xfrm>
            <a:off x="762000" y="2514600"/>
            <a:ext cx="2762250" cy="2209800"/>
          </a:xfrm>
          <a:prstGeom prst="rect">
            <a:avLst/>
          </a:prstGeom>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3445110" cy="523220"/>
          </a:xfrm>
          <a:prstGeom prst="rect">
            <a:avLst/>
          </a:prstGeom>
        </p:spPr>
        <p:txBody>
          <a:bodyPr wrap="none">
            <a:spAutoFit/>
          </a:bodyPr>
          <a:lstStyle/>
          <a:p>
            <a:r>
              <a:rPr lang="en-US" sz="2800" b="1" u="sng" dirty="0" smtClean="0">
                <a:latin typeface="Glimstick" pitchFamily="34" charset="0"/>
              </a:rPr>
              <a:t>The Bengal Tiger</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3754874"/>
          </a:xfrm>
          <a:prstGeom prst="rect">
            <a:avLst/>
          </a:prstGeom>
          <a:noFill/>
        </p:spPr>
        <p:txBody>
          <a:bodyPr wrap="square" rtlCol="0">
            <a:spAutoFit/>
          </a:bodyPr>
          <a:lstStyle/>
          <a:p>
            <a:r>
              <a:rPr lang="en-US" sz="1400" dirty="0" smtClean="0">
                <a:latin typeface="Comic Sans MS" pitchFamily="66" charset="0"/>
              </a:rPr>
              <a:t>The Bengal tiger is native to the rainforests of India, </a:t>
            </a:r>
            <a:r>
              <a:rPr lang="en-US" sz="1400" dirty="0" err="1" smtClean="0">
                <a:latin typeface="Comic Sans MS" pitchFamily="66" charset="0"/>
              </a:rPr>
              <a:t>Bangledesh</a:t>
            </a:r>
            <a:r>
              <a:rPr lang="en-US" sz="1400" dirty="0" smtClean="0">
                <a:latin typeface="Comic Sans MS" pitchFamily="66" charset="0"/>
              </a:rPr>
              <a:t>, and Nepal. They live and hunt on the </a:t>
            </a:r>
            <a:r>
              <a:rPr lang="en-US" sz="1400" b="1" dirty="0" smtClean="0">
                <a:latin typeface="Comic Sans MS" pitchFamily="66" charset="0"/>
              </a:rPr>
              <a:t>forest floor</a:t>
            </a:r>
            <a:r>
              <a:rPr lang="en-US" sz="1400" dirty="0" smtClean="0">
                <a:latin typeface="Comic Sans MS" pitchFamily="66" charset="0"/>
              </a:rPr>
              <a:t>. </a:t>
            </a:r>
          </a:p>
          <a:p>
            <a:endParaRPr lang="en-US" sz="1400" dirty="0" smtClean="0">
              <a:latin typeface="Comic Sans MS" pitchFamily="66" charset="0"/>
            </a:endParaRPr>
          </a:p>
          <a:p>
            <a:r>
              <a:rPr lang="en-US" sz="1400" dirty="0" smtClean="0">
                <a:latin typeface="Comic Sans MS" pitchFamily="66" charset="0"/>
              </a:rPr>
              <a:t>These animals are </a:t>
            </a:r>
            <a:r>
              <a:rPr lang="en-US" sz="1400" b="1" dirty="0" smtClean="0">
                <a:latin typeface="Comic Sans MS" pitchFamily="66" charset="0"/>
              </a:rPr>
              <a:t>hunters</a:t>
            </a:r>
            <a:r>
              <a:rPr lang="en-US" sz="1400" dirty="0" smtClean="0">
                <a:latin typeface="Comic Sans MS" pitchFamily="66" charset="0"/>
              </a:rPr>
              <a:t> who prey on other animals, which means they are </a:t>
            </a:r>
            <a:r>
              <a:rPr lang="en-US" sz="1400" b="1" dirty="0" smtClean="0">
                <a:latin typeface="Comic Sans MS" pitchFamily="66" charset="0"/>
              </a:rPr>
              <a:t>carnivores</a:t>
            </a:r>
            <a:r>
              <a:rPr lang="en-US" sz="1400" dirty="0" smtClean="0">
                <a:latin typeface="Comic Sans MS" pitchFamily="66" charset="0"/>
              </a:rPr>
              <a:t>. They are </a:t>
            </a:r>
            <a:r>
              <a:rPr lang="en-US" sz="1400" b="1" dirty="0" smtClean="0">
                <a:latin typeface="Comic Sans MS" pitchFamily="66" charset="0"/>
              </a:rPr>
              <a:t>nocturnal</a:t>
            </a:r>
            <a:r>
              <a:rPr lang="en-US" sz="1400" dirty="0" smtClean="0">
                <a:latin typeface="Comic Sans MS" pitchFamily="66" charset="0"/>
              </a:rPr>
              <a:t> hunters who prey on animals such as buffalo, deer, and wild pigs. A hungry tiger can eat up to 60 pounds in one night, although they usually eat much less.</a:t>
            </a:r>
          </a:p>
          <a:p>
            <a:endParaRPr lang="en-US" sz="1400" dirty="0" smtClean="0">
              <a:latin typeface="Comic Sans MS" pitchFamily="66" charset="0"/>
            </a:endParaRPr>
          </a:p>
          <a:p>
            <a:r>
              <a:rPr lang="en-US" sz="1400" dirty="0" smtClean="0">
                <a:latin typeface="Comic Sans MS" pitchFamily="66" charset="0"/>
              </a:rPr>
              <a:t>These animals travel along. They lay quietly as they wait for prey. When they spot prey, they creep slowly until they are close enough to the animal. Then, they pounce quickly to attack their prey.</a:t>
            </a:r>
          </a:p>
          <a:p>
            <a:endParaRPr lang="en-US" sz="1400" dirty="0" smtClean="0">
              <a:latin typeface="Comic Sans MS" pitchFamily="66" charset="0"/>
            </a:endParaRPr>
          </a:p>
          <a:p>
            <a:endParaRPr lang="en-US" sz="1400" dirty="0" smtClean="0">
              <a:latin typeface="Comic Sans MS" pitchFamily="66" charset="0"/>
            </a:endParaRPr>
          </a:p>
        </p:txBody>
      </p:sp>
      <p:sp>
        <p:nvSpPr>
          <p:cNvPr id="11" name="TextBox 10"/>
          <p:cNvSpPr txBox="1"/>
          <p:nvPr/>
        </p:nvSpPr>
        <p:spPr>
          <a:xfrm>
            <a:off x="4800600" y="838200"/>
            <a:ext cx="4114800" cy="4462760"/>
          </a:xfrm>
          <a:prstGeom prst="rect">
            <a:avLst/>
          </a:prstGeom>
          <a:noFill/>
        </p:spPr>
        <p:txBody>
          <a:bodyPr wrap="square" rtlCol="0">
            <a:spAutoFit/>
          </a:bodyPr>
          <a:lstStyle/>
          <a:p>
            <a:r>
              <a:rPr lang="en-US" sz="1400" dirty="0" smtClean="0">
                <a:latin typeface="Comic Sans MS" pitchFamily="66" charset="0"/>
              </a:rPr>
              <a:t>Bengal tigers use their striped fur coat as </a:t>
            </a:r>
            <a:r>
              <a:rPr lang="en-US" sz="1400" b="1" dirty="0" smtClean="0">
                <a:latin typeface="Comic Sans MS" pitchFamily="66" charset="0"/>
              </a:rPr>
              <a:t>camouflage</a:t>
            </a:r>
            <a:r>
              <a:rPr lang="en-US" sz="1400" dirty="0" smtClean="0">
                <a:latin typeface="Comic Sans MS" pitchFamily="66" charset="0"/>
              </a:rPr>
              <a:t>. No two Bengal tigers have the same stripes. They are known for their power and strength.</a:t>
            </a:r>
          </a:p>
          <a:p>
            <a:endParaRPr lang="en-US" sz="1400" dirty="0" smtClean="0">
              <a:latin typeface="Comic Sans MS" pitchFamily="66" charset="0"/>
            </a:endParaRPr>
          </a:p>
          <a:p>
            <a:r>
              <a:rPr lang="en-US" sz="1400" dirty="0" smtClean="0">
                <a:latin typeface="Comic Sans MS" pitchFamily="66" charset="0"/>
              </a:rPr>
              <a:t>Bengal tigers belong to the mammal group. They are the most common type of tiger. However, they are an endangered species. Over the past 100 years, </a:t>
            </a:r>
            <a:r>
              <a:rPr lang="en-US" sz="1400" b="1" dirty="0" smtClean="0">
                <a:latin typeface="Comic Sans MS" pitchFamily="66" charset="0"/>
              </a:rPr>
              <a:t>deforestation</a:t>
            </a:r>
            <a:r>
              <a:rPr lang="en-US" sz="1400" dirty="0" smtClean="0">
                <a:latin typeface="Comic Sans MS" pitchFamily="66" charset="0"/>
              </a:rPr>
              <a:t> has reduced their </a:t>
            </a:r>
            <a:r>
              <a:rPr lang="en-US" sz="1400" b="1" dirty="0" smtClean="0">
                <a:latin typeface="Comic Sans MS" pitchFamily="66" charset="0"/>
              </a:rPr>
              <a:t>population</a:t>
            </a:r>
            <a:r>
              <a:rPr lang="en-US" sz="1400" dirty="0" smtClean="0">
                <a:latin typeface="Comic Sans MS" pitchFamily="66" charset="0"/>
              </a:rPr>
              <a:t> to fewer than 2,000.</a:t>
            </a:r>
          </a:p>
          <a:p>
            <a:endParaRPr lang="en-US" sz="1400" dirty="0" smtClean="0">
              <a:latin typeface="Comic Sans MS" pitchFamily="66" charset="0"/>
            </a:endParaRPr>
          </a:p>
          <a:p>
            <a:r>
              <a:rPr lang="en-US" sz="1400" dirty="0" smtClean="0">
                <a:latin typeface="Comic Sans MS" pitchFamily="66" charset="0"/>
              </a:rPr>
              <a:t>Female tigers give birth to</a:t>
            </a:r>
            <a:r>
              <a:rPr lang="en-US" sz="1400" b="1" dirty="0" smtClean="0">
                <a:latin typeface="Comic Sans MS" pitchFamily="66" charset="0"/>
              </a:rPr>
              <a:t> litters </a:t>
            </a:r>
            <a:r>
              <a:rPr lang="en-US" sz="1400" dirty="0" smtClean="0">
                <a:latin typeface="Comic Sans MS" pitchFamily="66" charset="0"/>
              </a:rPr>
              <a:t>of two to six cubs, which they raise with little or no help from the male. Cubs cannot hunt until they are 18 months old. They remain with their mothers until they are 2 or 3 years old. After this time, they </a:t>
            </a:r>
            <a:r>
              <a:rPr lang="en-US" sz="1400" b="1" dirty="0" smtClean="0">
                <a:latin typeface="Comic Sans MS" pitchFamily="66" charset="0"/>
              </a:rPr>
              <a:t>disperse</a:t>
            </a:r>
            <a:r>
              <a:rPr lang="en-US" sz="1400" dirty="0" smtClean="0">
                <a:latin typeface="Comic Sans MS" pitchFamily="66" charset="0"/>
              </a:rPr>
              <a:t> to find their own </a:t>
            </a:r>
            <a:r>
              <a:rPr lang="en-US" sz="1400" b="1" dirty="0" smtClean="0">
                <a:latin typeface="Comic Sans MS" pitchFamily="66" charset="0"/>
              </a:rPr>
              <a:t>territory</a:t>
            </a:r>
            <a:r>
              <a:rPr lang="en-US" sz="1400" dirty="0" smtClean="0">
                <a:latin typeface="Comic Sans MS" pitchFamily="66" charset="0"/>
              </a:rPr>
              <a:t>.</a:t>
            </a:r>
          </a:p>
          <a:p>
            <a:r>
              <a:rPr lang="en-US" sz="1400" dirty="0" smtClean="0"/>
              <a:t> </a:t>
            </a:r>
          </a:p>
          <a:p>
            <a:r>
              <a:rPr lang="en-US" sz="1400" dirty="0">
                <a:latin typeface="Comic Sans MS" pitchFamily="66" charset="0"/>
              </a:rPr>
              <a:t> </a:t>
            </a:r>
          </a:p>
          <a:p>
            <a:endParaRPr lang="en-US" dirty="0"/>
          </a:p>
        </p:txBody>
      </p:sp>
      <p:sp>
        <p:nvSpPr>
          <p:cNvPr id="12" name="Rectangle 11"/>
          <p:cNvSpPr/>
          <p:nvPr/>
        </p:nvSpPr>
        <p:spPr>
          <a:xfrm>
            <a:off x="5562600" y="381000"/>
            <a:ext cx="3445110" cy="523220"/>
          </a:xfrm>
          <a:prstGeom prst="rect">
            <a:avLst/>
          </a:prstGeom>
        </p:spPr>
        <p:txBody>
          <a:bodyPr wrap="none">
            <a:spAutoFit/>
          </a:bodyPr>
          <a:lstStyle/>
          <a:p>
            <a:r>
              <a:rPr lang="en-US" sz="2800" b="1" u="sng" dirty="0" smtClean="0">
                <a:latin typeface="Glimstick" pitchFamily="34" charset="0"/>
              </a:rPr>
              <a:t>The Bengal Tiger</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3" name="Picture 22"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4" name="Picture 23"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5" name="Picture 24"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6" name="Picture 25"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tiger_clipart_4.gif"/>
          <p:cNvPicPr>
            <a:picLocks noChangeAspect="1"/>
          </p:cNvPicPr>
          <p:nvPr/>
        </p:nvPicPr>
        <p:blipFill>
          <a:blip r:embed="rId4" cstate="print"/>
          <a:stretch>
            <a:fillRect/>
          </a:stretch>
        </p:blipFill>
        <p:spPr>
          <a:xfrm>
            <a:off x="0" y="0"/>
            <a:ext cx="1047750" cy="838200"/>
          </a:xfrm>
          <a:prstGeom prst="rect">
            <a:avLst/>
          </a:prstGeom>
        </p:spPr>
      </p:pic>
      <p:pic>
        <p:nvPicPr>
          <p:cNvPr id="17" name="Picture 16" descr="tiger_clipart_4.gif"/>
          <p:cNvPicPr>
            <a:picLocks noChangeAspect="1"/>
          </p:cNvPicPr>
          <p:nvPr/>
        </p:nvPicPr>
        <p:blipFill>
          <a:blip r:embed="rId4" cstate="print"/>
          <a:stretch>
            <a:fillRect/>
          </a:stretch>
        </p:blipFill>
        <p:spPr>
          <a:xfrm>
            <a:off x="4648200" y="0"/>
            <a:ext cx="1047750" cy="838200"/>
          </a:xfrm>
          <a:prstGeom prst="rect">
            <a:avLst/>
          </a:prstGeom>
        </p:spPr>
      </p:pic>
      <p:pic>
        <p:nvPicPr>
          <p:cNvPr id="18" name="Picture 17" descr="download (8).jpg"/>
          <p:cNvPicPr>
            <a:picLocks noChangeAspect="1"/>
          </p:cNvPicPr>
          <p:nvPr/>
        </p:nvPicPr>
        <p:blipFill>
          <a:blip r:embed="rId5" cstate="print"/>
          <a:stretch>
            <a:fillRect/>
          </a:stretch>
        </p:blipFill>
        <p:spPr>
          <a:xfrm>
            <a:off x="1295400" y="5543164"/>
            <a:ext cx="1285875" cy="131483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152400"/>
            <a:ext cx="2667000" cy="6858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omic Sans MS" pitchFamily="66" charset="0"/>
              </a:rPr>
              <a:t>Adaptations</a:t>
            </a:r>
            <a:endParaRPr lang="en-US" dirty="0">
              <a:latin typeface="Comic Sans MS" pitchFamily="66" charset="0"/>
            </a:endParaRPr>
          </a:p>
        </p:txBody>
      </p:sp>
      <p:sp>
        <p:nvSpPr>
          <p:cNvPr id="5" name="Rounded Rectangle 4"/>
          <p:cNvSpPr/>
          <p:nvPr/>
        </p:nvSpPr>
        <p:spPr>
          <a:xfrm>
            <a:off x="152400" y="2438400"/>
            <a:ext cx="2590800" cy="762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omic Sans MS" pitchFamily="66" charset="0"/>
              </a:rPr>
              <a:t>Size</a:t>
            </a:r>
            <a:endParaRPr lang="en-US" dirty="0">
              <a:latin typeface="Comic Sans MS" pitchFamily="66" charset="0"/>
            </a:endParaRPr>
          </a:p>
        </p:txBody>
      </p:sp>
      <p:sp>
        <p:nvSpPr>
          <p:cNvPr id="6" name="Rounded Rectangle 5"/>
          <p:cNvSpPr/>
          <p:nvPr/>
        </p:nvSpPr>
        <p:spPr>
          <a:xfrm>
            <a:off x="152400" y="4800600"/>
            <a:ext cx="2590800" cy="762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omic Sans MS" pitchFamily="66" charset="0"/>
              </a:rPr>
              <a:t>Babies</a:t>
            </a:r>
            <a:endParaRPr lang="en-US" dirty="0">
              <a:latin typeface="Comic Sans MS" pitchFamily="66" charset="0"/>
            </a:endParaRPr>
          </a:p>
        </p:txBody>
      </p:sp>
      <p:cxnSp>
        <p:nvCxnSpPr>
          <p:cNvPr id="8" name="Straight Connector 7"/>
          <p:cNvCxnSpPr/>
          <p:nvPr/>
        </p:nvCxnSpPr>
        <p:spPr>
          <a:xfrm>
            <a:off x="2895600" y="3810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95600" y="7620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12192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 y="16002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20574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19400" y="27432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19400" y="31242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6200" y="35814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200" y="39624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6200" y="44196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19400" y="51054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819400" y="54864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6200" y="59436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6200" y="63246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6200" y="67818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3445110" cy="523220"/>
          </a:xfrm>
          <a:prstGeom prst="rect">
            <a:avLst/>
          </a:prstGeom>
        </p:spPr>
        <p:txBody>
          <a:bodyPr wrap="none">
            <a:spAutoFit/>
          </a:bodyPr>
          <a:lstStyle/>
          <a:p>
            <a:r>
              <a:rPr lang="en-US" sz="2800" b="1" u="sng" dirty="0" smtClean="0">
                <a:latin typeface="Glimstick" pitchFamily="34" charset="0"/>
              </a:rPr>
              <a:t>The Bengal Tiger</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3970318"/>
          </a:xfrm>
          <a:prstGeom prst="rect">
            <a:avLst/>
          </a:prstGeom>
          <a:noFill/>
        </p:spPr>
        <p:txBody>
          <a:bodyPr wrap="square" rtlCol="0">
            <a:spAutoFit/>
          </a:bodyPr>
          <a:lstStyle/>
          <a:p>
            <a:r>
              <a:rPr lang="en-US" sz="1600" dirty="0" smtClean="0">
                <a:latin typeface="Comic Sans MS" pitchFamily="66" charset="0"/>
              </a:rPr>
              <a:t>The Bengal tiger is native to the rainforests of India, </a:t>
            </a:r>
            <a:r>
              <a:rPr lang="en-US" sz="1600" dirty="0" err="1" smtClean="0">
                <a:latin typeface="Comic Sans MS" pitchFamily="66" charset="0"/>
              </a:rPr>
              <a:t>Bangledesh</a:t>
            </a:r>
            <a:r>
              <a:rPr lang="en-US" sz="1600" dirty="0" smtClean="0">
                <a:latin typeface="Comic Sans MS" pitchFamily="66" charset="0"/>
              </a:rPr>
              <a:t>, and Nepal. They live and hunt on the </a:t>
            </a:r>
            <a:r>
              <a:rPr lang="en-US" sz="1600" b="1" dirty="0" smtClean="0">
                <a:latin typeface="Comic Sans MS" pitchFamily="66" charset="0"/>
              </a:rPr>
              <a:t>forest floor</a:t>
            </a:r>
            <a:r>
              <a:rPr lang="en-US" sz="1600" dirty="0" smtClean="0">
                <a:latin typeface="Comic Sans MS" pitchFamily="66" charset="0"/>
              </a:rPr>
              <a:t>. </a:t>
            </a:r>
          </a:p>
          <a:p>
            <a:endParaRPr lang="en-US" sz="1600" dirty="0" smtClean="0">
              <a:latin typeface="Comic Sans MS" pitchFamily="66" charset="0"/>
            </a:endParaRPr>
          </a:p>
          <a:p>
            <a:r>
              <a:rPr lang="en-US" sz="1600" dirty="0" smtClean="0">
                <a:latin typeface="Comic Sans MS" pitchFamily="66" charset="0"/>
              </a:rPr>
              <a:t>They are </a:t>
            </a:r>
            <a:r>
              <a:rPr lang="en-US" sz="1600" b="1" dirty="0" smtClean="0">
                <a:latin typeface="Comic Sans MS" pitchFamily="66" charset="0"/>
              </a:rPr>
              <a:t>nocturnal</a:t>
            </a:r>
            <a:r>
              <a:rPr lang="en-US" sz="1600" dirty="0" smtClean="0">
                <a:latin typeface="Comic Sans MS" pitchFamily="66" charset="0"/>
              </a:rPr>
              <a:t> hunters who </a:t>
            </a:r>
            <a:r>
              <a:rPr lang="en-US" sz="1600" b="1" dirty="0" smtClean="0">
                <a:latin typeface="Comic Sans MS" pitchFamily="66" charset="0"/>
              </a:rPr>
              <a:t>prey</a:t>
            </a:r>
            <a:r>
              <a:rPr lang="en-US" sz="1600" dirty="0" smtClean="0">
                <a:latin typeface="Comic Sans MS" pitchFamily="66" charset="0"/>
              </a:rPr>
              <a:t> on animals such as buffalo, deer, and wild pigs. A hungry tiger can eat up to 60 pounds in one night, although they usually eat much less.</a:t>
            </a:r>
          </a:p>
          <a:p>
            <a:endParaRPr lang="en-US" sz="1600" dirty="0" smtClean="0">
              <a:latin typeface="Comic Sans MS" pitchFamily="66" charset="0"/>
            </a:endParaRPr>
          </a:p>
          <a:p>
            <a:r>
              <a:rPr lang="en-US" sz="1600" dirty="0" smtClean="0">
                <a:latin typeface="Comic Sans MS" pitchFamily="66" charset="0"/>
              </a:rPr>
              <a:t>These animals travel along. They lay quietly as they wait for prey. When they spot prey, they creep slowly until they are close enough to the animal. Then, they </a:t>
            </a:r>
            <a:r>
              <a:rPr lang="en-US" sz="1600" b="1" dirty="0" smtClean="0">
                <a:latin typeface="Comic Sans MS" pitchFamily="66" charset="0"/>
              </a:rPr>
              <a:t>pounce</a:t>
            </a:r>
            <a:r>
              <a:rPr lang="en-US" sz="1600" dirty="0" smtClean="0">
                <a:latin typeface="Comic Sans MS" pitchFamily="66" charset="0"/>
              </a:rPr>
              <a:t> quickly to attack their prey.</a:t>
            </a:r>
          </a:p>
          <a:p>
            <a:endParaRPr lang="en-US" sz="1400" dirty="0" smtClean="0">
              <a:latin typeface="Comic Sans MS" pitchFamily="66" charset="0"/>
            </a:endParaRPr>
          </a:p>
          <a:p>
            <a:endParaRPr lang="en-US" sz="1400" dirty="0" smtClean="0">
              <a:latin typeface="Comic Sans MS" pitchFamily="66" charset="0"/>
            </a:endParaRPr>
          </a:p>
        </p:txBody>
      </p:sp>
      <p:sp>
        <p:nvSpPr>
          <p:cNvPr id="11" name="TextBox 10"/>
          <p:cNvSpPr txBox="1"/>
          <p:nvPr/>
        </p:nvSpPr>
        <p:spPr>
          <a:xfrm>
            <a:off x="4800600" y="838200"/>
            <a:ext cx="4114800" cy="4985980"/>
          </a:xfrm>
          <a:prstGeom prst="rect">
            <a:avLst/>
          </a:prstGeom>
          <a:noFill/>
        </p:spPr>
        <p:txBody>
          <a:bodyPr wrap="square" rtlCol="0">
            <a:spAutoFit/>
          </a:bodyPr>
          <a:lstStyle/>
          <a:p>
            <a:r>
              <a:rPr lang="en-US" sz="1600" dirty="0" smtClean="0">
                <a:latin typeface="Comic Sans MS" pitchFamily="66" charset="0"/>
              </a:rPr>
              <a:t>Bengal tigers use their striped fur coat as </a:t>
            </a:r>
            <a:r>
              <a:rPr lang="en-US" sz="1600" b="1" dirty="0" smtClean="0">
                <a:latin typeface="Comic Sans MS" pitchFamily="66" charset="0"/>
              </a:rPr>
              <a:t>camouflage</a:t>
            </a:r>
            <a:r>
              <a:rPr lang="en-US" sz="1600" dirty="0" smtClean="0">
                <a:latin typeface="Comic Sans MS" pitchFamily="66" charset="0"/>
              </a:rPr>
              <a:t>. No two Bengal tigers have the same stripes. They are known for their power and strength.</a:t>
            </a:r>
          </a:p>
          <a:p>
            <a:endParaRPr lang="en-US" sz="1600" dirty="0" smtClean="0">
              <a:latin typeface="Comic Sans MS" pitchFamily="66" charset="0"/>
            </a:endParaRPr>
          </a:p>
          <a:p>
            <a:r>
              <a:rPr lang="en-US" sz="1600" dirty="0" smtClean="0">
                <a:latin typeface="Comic Sans MS" pitchFamily="66" charset="0"/>
              </a:rPr>
              <a:t>Bengal tigers belong to the mammal group. They are the most common type of tiger. However, they are an endangered species with only 2,000 left in the world.</a:t>
            </a:r>
          </a:p>
          <a:p>
            <a:endParaRPr lang="en-US" sz="1600" dirty="0" smtClean="0">
              <a:latin typeface="Comic Sans MS" pitchFamily="66" charset="0"/>
            </a:endParaRPr>
          </a:p>
          <a:p>
            <a:r>
              <a:rPr lang="en-US" sz="1600" dirty="0" smtClean="0">
                <a:latin typeface="Comic Sans MS" pitchFamily="66" charset="0"/>
              </a:rPr>
              <a:t>Female tigers give birth to</a:t>
            </a:r>
            <a:r>
              <a:rPr lang="en-US" sz="1600" b="1" dirty="0" smtClean="0">
                <a:latin typeface="Comic Sans MS" pitchFamily="66" charset="0"/>
              </a:rPr>
              <a:t> litters </a:t>
            </a:r>
            <a:r>
              <a:rPr lang="en-US" sz="1600" dirty="0" smtClean="0">
                <a:latin typeface="Comic Sans MS" pitchFamily="66" charset="0"/>
              </a:rPr>
              <a:t>of two to six cubs, which they raise with little or no help from the male. Cubs cannot hunt until they are 18 months old. They remain with their mothers until they are 2 or 3 years old. </a:t>
            </a:r>
          </a:p>
          <a:p>
            <a:r>
              <a:rPr lang="en-US" sz="1400" dirty="0" smtClean="0"/>
              <a:t> </a:t>
            </a:r>
          </a:p>
          <a:p>
            <a:r>
              <a:rPr lang="en-US" sz="1400" dirty="0">
                <a:latin typeface="Comic Sans MS" pitchFamily="66" charset="0"/>
              </a:rPr>
              <a:t> </a:t>
            </a:r>
          </a:p>
          <a:p>
            <a:endParaRPr lang="en-US" dirty="0"/>
          </a:p>
        </p:txBody>
      </p:sp>
      <p:sp>
        <p:nvSpPr>
          <p:cNvPr id="12" name="Rectangle 11"/>
          <p:cNvSpPr/>
          <p:nvPr/>
        </p:nvSpPr>
        <p:spPr>
          <a:xfrm>
            <a:off x="5562600" y="381000"/>
            <a:ext cx="3445110" cy="523220"/>
          </a:xfrm>
          <a:prstGeom prst="rect">
            <a:avLst/>
          </a:prstGeom>
        </p:spPr>
        <p:txBody>
          <a:bodyPr wrap="none">
            <a:spAutoFit/>
          </a:bodyPr>
          <a:lstStyle/>
          <a:p>
            <a:r>
              <a:rPr lang="en-US" sz="2800" b="1" u="sng" dirty="0" smtClean="0">
                <a:latin typeface="Glimstick" pitchFamily="34" charset="0"/>
              </a:rPr>
              <a:t>The Bengal Tiger</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3" name="Picture 22"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4" name="Picture 23"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5" name="Picture 24"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6" name="Picture 25"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tiger_clipart_4.gif"/>
          <p:cNvPicPr>
            <a:picLocks noChangeAspect="1"/>
          </p:cNvPicPr>
          <p:nvPr/>
        </p:nvPicPr>
        <p:blipFill>
          <a:blip r:embed="rId4" cstate="print"/>
          <a:stretch>
            <a:fillRect/>
          </a:stretch>
        </p:blipFill>
        <p:spPr>
          <a:xfrm>
            <a:off x="0" y="0"/>
            <a:ext cx="1047750" cy="838200"/>
          </a:xfrm>
          <a:prstGeom prst="rect">
            <a:avLst/>
          </a:prstGeom>
        </p:spPr>
      </p:pic>
      <p:pic>
        <p:nvPicPr>
          <p:cNvPr id="17" name="Picture 16" descr="tiger_clipart_4.gif"/>
          <p:cNvPicPr>
            <a:picLocks noChangeAspect="1"/>
          </p:cNvPicPr>
          <p:nvPr/>
        </p:nvPicPr>
        <p:blipFill>
          <a:blip r:embed="rId4" cstate="print"/>
          <a:stretch>
            <a:fillRect/>
          </a:stretch>
        </p:blipFill>
        <p:spPr>
          <a:xfrm>
            <a:off x="4648200" y="0"/>
            <a:ext cx="1047750" cy="838200"/>
          </a:xfrm>
          <a:prstGeom prst="rect">
            <a:avLst/>
          </a:prstGeom>
        </p:spPr>
      </p:pic>
      <p:pic>
        <p:nvPicPr>
          <p:cNvPr id="18" name="Picture 17" descr="download (8).jpg"/>
          <p:cNvPicPr>
            <a:picLocks noChangeAspect="1"/>
          </p:cNvPicPr>
          <p:nvPr/>
        </p:nvPicPr>
        <p:blipFill>
          <a:blip r:embed="rId5" cstate="print"/>
          <a:stretch>
            <a:fillRect/>
          </a:stretch>
        </p:blipFill>
        <p:spPr>
          <a:xfrm>
            <a:off x="1295400" y="5543164"/>
            <a:ext cx="1285875" cy="1314836"/>
          </a:xfrm>
          <a:prstGeom prst="rect">
            <a:avLst/>
          </a:prstGeom>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3445110" cy="523220"/>
          </a:xfrm>
          <a:prstGeom prst="rect">
            <a:avLst/>
          </a:prstGeom>
        </p:spPr>
        <p:txBody>
          <a:bodyPr wrap="none">
            <a:spAutoFit/>
          </a:bodyPr>
          <a:lstStyle/>
          <a:p>
            <a:r>
              <a:rPr lang="en-US" sz="2800" b="1" u="sng" dirty="0" smtClean="0">
                <a:latin typeface="Glimstick" pitchFamily="34" charset="0"/>
              </a:rPr>
              <a:t>The Bengal Tiger</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524315"/>
          </a:xfrm>
          <a:prstGeom prst="rect">
            <a:avLst/>
          </a:prstGeom>
          <a:noFill/>
        </p:spPr>
        <p:txBody>
          <a:bodyPr wrap="square" rtlCol="0">
            <a:spAutoFit/>
          </a:bodyPr>
          <a:lstStyle/>
          <a:p>
            <a:pPr>
              <a:buFont typeface="Courier New" pitchFamily="49" charset="0"/>
              <a:buChar char="o"/>
            </a:pPr>
            <a:r>
              <a:rPr lang="en-US" sz="2000" dirty="0" smtClean="0">
                <a:latin typeface="Comic Sans MS" pitchFamily="66" charset="0"/>
              </a:rPr>
              <a:t>The Bengal tiger lives in the rainforests of India, </a:t>
            </a:r>
            <a:r>
              <a:rPr lang="en-US" sz="2000" dirty="0" err="1" smtClean="0">
                <a:latin typeface="Comic Sans MS" pitchFamily="66" charset="0"/>
              </a:rPr>
              <a:t>Bangledesh</a:t>
            </a:r>
            <a:r>
              <a:rPr lang="en-US" sz="2000" dirty="0" smtClean="0">
                <a:latin typeface="Comic Sans MS" pitchFamily="66" charset="0"/>
              </a:rPr>
              <a:t>, and Nepal on the </a:t>
            </a:r>
            <a:r>
              <a:rPr lang="en-US" sz="2000" b="1" dirty="0" smtClean="0">
                <a:latin typeface="Comic Sans MS" pitchFamily="66" charset="0"/>
              </a:rPr>
              <a:t>forest floor</a:t>
            </a:r>
            <a:r>
              <a:rPr lang="en-US" sz="2000" dirty="0" smtClean="0">
                <a:latin typeface="Comic Sans MS" pitchFamily="66" charset="0"/>
              </a:rPr>
              <a:t>. </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They hunt at night time.</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They eat buffalo, deer, and wild pigs. </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A hungry tiger can eat up to 60 pounds in one night.</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They jump to get their prey.</a:t>
            </a:r>
          </a:p>
          <a:p>
            <a:endParaRPr lang="en-US" sz="1400" dirty="0" smtClean="0">
              <a:latin typeface="Comic Sans MS" pitchFamily="66" charset="0"/>
            </a:endParaRPr>
          </a:p>
          <a:p>
            <a:endParaRPr lang="en-US" sz="1400" dirty="0" smtClean="0">
              <a:latin typeface="Comic Sans MS" pitchFamily="66" charset="0"/>
            </a:endParaRPr>
          </a:p>
        </p:txBody>
      </p:sp>
      <p:sp>
        <p:nvSpPr>
          <p:cNvPr id="11" name="TextBox 10"/>
          <p:cNvSpPr txBox="1"/>
          <p:nvPr/>
        </p:nvSpPr>
        <p:spPr>
          <a:xfrm>
            <a:off x="4800600" y="990600"/>
            <a:ext cx="4114800" cy="3570208"/>
          </a:xfrm>
          <a:prstGeom prst="rect">
            <a:avLst/>
          </a:prstGeom>
          <a:noFill/>
        </p:spPr>
        <p:txBody>
          <a:bodyPr wrap="square" rtlCol="0">
            <a:spAutoFit/>
          </a:bodyPr>
          <a:lstStyle/>
          <a:p>
            <a:pPr>
              <a:buFont typeface="Courier New" pitchFamily="49" charset="0"/>
              <a:buChar char="o"/>
            </a:pPr>
            <a:r>
              <a:rPr lang="en-US" sz="2000" dirty="0" smtClean="0">
                <a:latin typeface="Comic Sans MS" pitchFamily="66" charset="0"/>
              </a:rPr>
              <a:t>Bengal tigers have striped fur.</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There are only 2,000 tigers left in the world.</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Tigers have 2 to 6 cubs.</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They have a long tail and big paws. </a:t>
            </a:r>
          </a:p>
          <a:p>
            <a:r>
              <a:rPr lang="en-US" sz="1400" dirty="0" smtClean="0"/>
              <a:t> </a:t>
            </a:r>
          </a:p>
          <a:p>
            <a:r>
              <a:rPr lang="en-US" sz="1400" dirty="0">
                <a:latin typeface="Comic Sans MS" pitchFamily="66" charset="0"/>
              </a:rPr>
              <a:t> </a:t>
            </a:r>
          </a:p>
          <a:p>
            <a:endParaRPr lang="en-US" dirty="0"/>
          </a:p>
        </p:txBody>
      </p:sp>
      <p:sp>
        <p:nvSpPr>
          <p:cNvPr id="12" name="Rectangle 11"/>
          <p:cNvSpPr/>
          <p:nvPr/>
        </p:nvSpPr>
        <p:spPr>
          <a:xfrm>
            <a:off x="5562600" y="381000"/>
            <a:ext cx="3445110" cy="523220"/>
          </a:xfrm>
          <a:prstGeom prst="rect">
            <a:avLst/>
          </a:prstGeom>
        </p:spPr>
        <p:txBody>
          <a:bodyPr wrap="none">
            <a:spAutoFit/>
          </a:bodyPr>
          <a:lstStyle/>
          <a:p>
            <a:r>
              <a:rPr lang="en-US" sz="2800" b="1" u="sng" dirty="0" smtClean="0">
                <a:latin typeface="Glimstick" pitchFamily="34" charset="0"/>
              </a:rPr>
              <a:t>The Bengal Tiger</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3" name="Picture 22"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4" name="Picture 23"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5" name="Picture 24"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6" name="Picture 25"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tiger_clipart_4.gif"/>
          <p:cNvPicPr>
            <a:picLocks noChangeAspect="1"/>
          </p:cNvPicPr>
          <p:nvPr/>
        </p:nvPicPr>
        <p:blipFill>
          <a:blip r:embed="rId4" cstate="print"/>
          <a:stretch>
            <a:fillRect/>
          </a:stretch>
        </p:blipFill>
        <p:spPr>
          <a:xfrm>
            <a:off x="0" y="0"/>
            <a:ext cx="1047750" cy="838200"/>
          </a:xfrm>
          <a:prstGeom prst="rect">
            <a:avLst/>
          </a:prstGeom>
        </p:spPr>
      </p:pic>
      <p:pic>
        <p:nvPicPr>
          <p:cNvPr id="17" name="Picture 16" descr="tiger_clipart_4.gif"/>
          <p:cNvPicPr>
            <a:picLocks noChangeAspect="1"/>
          </p:cNvPicPr>
          <p:nvPr/>
        </p:nvPicPr>
        <p:blipFill>
          <a:blip r:embed="rId4" cstate="print"/>
          <a:stretch>
            <a:fillRect/>
          </a:stretch>
        </p:blipFill>
        <p:spPr>
          <a:xfrm>
            <a:off x="4648200" y="0"/>
            <a:ext cx="1047750" cy="838200"/>
          </a:xfrm>
          <a:prstGeom prst="rect">
            <a:avLst/>
          </a:prstGeom>
        </p:spPr>
      </p:pic>
      <p:pic>
        <p:nvPicPr>
          <p:cNvPr id="18" name="Picture 17" descr="download (8).jpg"/>
          <p:cNvPicPr>
            <a:picLocks noChangeAspect="1"/>
          </p:cNvPicPr>
          <p:nvPr/>
        </p:nvPicPr>
        <p:blipFill>
          <a:blip r:embed="rId5" cstate="print"/>
          <a:stretch>
            <a:fillRect/>
          </a:stretch>
        </p:blipFill>
        <p:spPr>
          <a:xfrm>
            <a:off x="1295400" y="5543164"/>
            <a:ext cx="1285875" cy="1314836"/>
          </a:xfrm>
          <a:prstGeom prst="rect">
            <a:avLst/>
          </a:prstGeom>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thumb_COLOURBOX2589688.jpg"/>
          <p:cNvPicPr>
            <a:picLocks noChangeAspect="1"/>
          </p:cNvPicPr>
          <p:nvPr/>
        </p:nvPicPr>
        <p:blipFill>
          <a:blip r:embed="rId2" cstate="print"/>
          <a:stretch>
            <a:fillRect/>
          </a:stretch>
        </p:blipFill>
        <p:spPr>
          <a:xfrm>
            <a:off x="2057400" y="2133600"/>
            <a:ext cx="4703605" cy="3145536"/>
          </a:xfrm>
          <a:prstGeom prst="rect">
            <a:avLst/>
          </a:prstGeom>
        </p:spPr>
      </p:pic>
      <p:sp>
        <p:nvSpPr>
          <p:cNvPr id="4" name="TextBox 3"/>
          <p:cNvSpPr txBox="1"/>
          <p:nvPr/>
        </p:nvSpPr>
        <p:spPr>
          <a:xfrm>
            <a:off x="0" y="228600"/>
            <a:ext cx="9013429" cy="769441"/>
          </a:xfrm>
          <a:prstGeom prst="rect">
            <a:avLst/>
          </a:prstGeom>
          <a:noFill/>
        </p:spPr>
        <p:txBody>
          <a:bodyPr wrap="none" rtlCol="0">
            <a:spAutoFit/>
          </a:bodyPr>
          <a:lstStyle/>
          <a:p>
            <a:r>
              <a:rPr lang="en-US" sz="4400" b="1" u="sng" dirty="0" smtClean="0">
                <a:latin typeface="Glimstick" pitchFamily="34" charset="0"/>
              </a:rPr>
              <a:t>Diagram of the Bengal Tiger:</a:t>
            </a:r>
            <a:endParaRPr lang="en-US" sz="4400" b="1" u="sng" dirty="0">
              <a:latin typeface="Glimstick" pitchFamily="34" charset="0"/>
            </a:endParaRPr>
          </a:p>
        </p:txBody>
      </p:sp>
      <p:sp>
        <p:nvSpPr>
          <p:cNvPr id="7" name="Rounded Rectangle 6"/>
          <p:cNvSpPr/>
          <p:nvPr/>
        </p:nvSpPr>
        <p:spPr>
          <a:xfrm>
            <a:off x="1600200" y="5638800"/>
            <a:ext cx="24384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152400" y="3962400"/>
            <a:ext cx="1828800" cy="6858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1905000" y="990600"/>
            <a:ext cx="17526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5105400" y="5867400"/>
            <a:ext cx="15240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7162800" y="4876800"/>
            <a:ext cx="12954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4114800" y="1295400"/>
            <a:ext cx="14478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228600" y="1524000"/>
            <a:ext cx="13716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flipV="1">
            <a:off x="1981200" y="3200400"/>
            <a:ext cx="228600" cy="10668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V="1">
            <a:off x="2819400" y="3962400"/>
            <a:ext cx="1219200" cy="1676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90600" y="2286000"/>
            <a:ext cx="1143000" cy="762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943600" y="3810000"/>
            <a:ext cx="1219200" cy="1676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2514600" y="1752600"/>
            <a:ext cx="152400" cy="8382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048000" y="1905000"/>
            <a:ext cx="1066800" cy="3048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7467600" y="2438400"/>
            <a:ext cx="12954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1" name="Straight Arrow Connector 30"/>
          <p:cNvCxnSpPr/>
          <p:nvPr/>
        </p:nvCxnSpPr>
        <p:spPr>
          <a:xfrm flipH="1">
            <a:off x="6477000" y="2819400"/>
            <a:ext cx="990600" cy="4572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5715000" y="4953000"/>
            <a:ext cx="152400" cy="914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600" y="152400"/>
            <a:ext cx="4698850" cy="830997"/>
          </a:xfrm>
          <a:prstGeom prst="rect">
            <a:avLst/>
          </a:prstGeom>
        </p:spPr>
        <p:txBody>
          <a:bodyPr wrap="none">
            <a:spAutoFit/>
          </a:bodyPr>
          <a:lstStyle/>
          <a:p>
            <a:r>
              <a:rPr lang="en-US" sz="4800" b="1" u="sng" dirty="0" smtClean="0">
                <a:latin typeface="Glimstick" pitchFamily="34" charset="0"/>
              </a:rPr>
              <a:t>Bengal Tigers</a:t>
            </a:r>
            <a:endParaRPr lang="en-US" sz="4800" b="1" u="sng" dirty="0">
              <a:latin typeface="Glimstick" pitchFamily="34" charset="0"/>
            </a:endParaRPr>
          </a:p>
        </p:txBody>
      </p:sp>
      <p:sp>
        <p:nvSpPr>
          <p:cNvPr id="6" name="Rectangle 5"/>
          <p:cNvSpPr/>
          <p:nvPr/>
        </p:nvSpPr>
        <p:spPr>
          <a:xfrm>
            <a:off x="304800" y="1524000"/>
            <a:ext cx="1627369" cy="830997"/>
          </a:xfrm>
          <a:prstGeom prst="rect">
            <a:avLst/>
          </a:prstGeom>
        </p:spPr>
        <p:txBody>
          <a:bodyPr wrap="none">
            <a:spAutoFit/>
          </a:bodyPr>
          <a:lstStyle/>
          <a:p>
            <a:r>
              <a:rPr lang="en-US" sz="4800" b="1" u="sng" dirty="0" smtClean="0">
                <a:latin typeface="Glimstick" pitchFamily="34" charset="0"/>
              </a:rPr>
              <a:t>Can</a:t>
            </a:r>
            <a:r>
              <a:rPr lang="en-US" sz="3600" b="1" u="sng" dirty="0" smtClean="0">
                <a:latin typeface="the bubble letters" pitchFamily="2" charset="0"/>
              </a:rPr>
              <a:t> </a:t>
            </a:r>
          </a:p>
        </p:txBody>
      </p:sp>
      <p:sp>
        <p:nvSpPr>
          <p:cNvPr id="7" name="Rectangle 6"/>
          <p:cNvSpPr/>
          <p:nvPr/>
        </p:nvSpPr>
        <p:spPr>
          <a:xfrm>
            <a:off x="3505200" y="1524000"/>
            <a:ext cx="1792478" cy="830997"/>
          </a:xfrm>
          <a:prstGeom prst="rect">
            <a:avLst/>
          </a:prstGeom>
        </p:spPr>
        <p:txBody>
          <a:bodyPr wrap="none">
            <a:spAutoFit/>
          </a:bodyPr>
          <a:lstStyle/>
          <a:p>
            <a:r>
              <a:rPr lang="en-US" sz="4800" b="1" u="sng" dirty="0" smtClean="0">
                <a:latin typeface="Glimstick" pitchFamily="34" charset="0"/>
              </a:rPr>
              <a:t>have</a:t>
            </a:r>
            <a:endParaRPr lang="en-US" sz="4800" dirty="0">
              <a:latin typeface="Glimstick" pitchFamily="34" charset="0"/>
            </a:endParaRPr>
          </a:p>
        </p:txBody>
      </p:sp>
      <p:sp>
        <p:nvSpPr>
          <p:cNvPr id="8" name="Rectangle 7"/>
          <p:cNvSpPr/>
          <p:nvPr/>
        </p:nvSpPr>
        <p:spPr>
          <a:xfrm>
            <a:off x="7162800" y="1600200"/>
            <a:ext cx="1277337" cy="830997"/>
          </a:xfrm>
          <a:prstGeom prst="rect">
            <a:avLst/>
          </a:prstGeom>
        </p:spPr>
        <p:txBody>
          <a:bodyPr wrap="none">
            <a:spAutoFit/>
          </a:bodyPr>
          <a:lstStyle/>
          <a:p>
            <a:r>
              <a:rPr lang="en-US" sz="4800" b="1" u="sng" dirty="0" smtClean="0">
                <a:latin typeface="Glimstick" pitchFamily="34" charset="0"/>
              </a:rPr>
              <a:t>are</a:t>
            </a:r>
            <a:endParaRPr lang="en-US" sz="4800" dirty="0">
              <a:latin typeface="Glimstick" pitchFamily="34" charset="0"/>
            </a:endParaRPr>
          </a:p>
        </p:txBody>
      </p:sp>
      <p:cxnSp>
        <p:nvCxnSpPr>
          <p:cNvPr id="10" name="Straight Connector 9"/>
          <p:cNvCxnSpPr/>
          <p:nvPr/>
        </p:nvCxnSpPr>
        <p:spPr>
          <a:xfrm>
            <a:off x="990600" y="1371600"/>
            <a:ext cx="67818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762000"/>
            <a:ext cx="0" cy="609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895600" y="2057400"/>
            <a:ext cx="3352800" cy="22098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latin typeface="Glimstick" pitchFamily="34" charset="0"/>
              </a:rPr>
              <a:t>Bengal Tigers</a:t>
            </a:r>
            <a:endParaRPr lang="en-US" sz="4000" b="1" dirty="0">
              <a:latin typeface="Glimstick" pitchFamily="34" charset="0"/>
            </a:endParaRPr>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tiger_clipart_4.gif"/>
          <p:cNvPicPr>
            <a:picLocks noChangeAspect="1"/>
          </p:cNvPicPr>
          <p:nvPr/>
        </p:nvPicPr>
        <p:blipFill>
          <a:blip r:embed="rId2" cstate="print"/>
          <a:stretch>
            <a:fillRect/>
          </a:stretch>
        </p:blipFill>
        <p:spPr>
          <a:xfrm>
            <a:off x="0" y="4953000"/>
            <a:ext cx="2381250" cy="1905000"/>
          </a:xfrm>
          <a:prstGeom prst="rect">
            <a:avLst/>
          </a:prstGeom>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284786" cy="769441"/>
          </a:xfrm>
          <a:prstGeom prst="rect">
            <a:avLst/>
          </a:prstGeom>
        </p:spPr>
        <p:txBody>
          <a:bodyPr wrap="none">
            <a:spAutoFit/>
          </a:bodyPr>
          <a:lstStyle/>
          <a:p>
            <a:r>
              <a:rPr lang="en-US" sz="4400" b="1" u="sng" dirty="0" smtClean="0">
                <a:latin typeface="Glimstick" pitchFamily="34" charset="0"/>
              </a:rPr>
              <a:t>Life Cycle of the Bengal Tiger:</a:t>
            </a:r>
            <a:endParaRPr lang="en-US" sz="4400" b="1" u="sng" dirty="0">
              <a:latin typeface="Glimstick" pitchFamily="34"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Point Star 7"/>
          <p:cNvSpPr/>
          <p:nvPr/>
        </p:nvSpPr>
        <p:spPr>
          <a:xfrm>
            <a:off x="5715000" y="2514600"/>
            <a:ext cx="2819400" cy="3352800"/>
          </a:xfrm>
          <a:prstGeom prst="star6">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0" y="0"/>
            <a:ext cx="6066597" cy="1015663"/>
          </a:xfrm>
          <a:prstGeom prst="rect">
            <a:avLst/>
          </a:prstGeom>
        </p:spPr>
        <p:txBody>
          <a:bodyPr wrap="none">
            <a:spAutoFit/>
          </a:bodyPr>
          <a:lstStyle/>
          <a:p>
            <a:r>
              <a:rPr lang="en-US" sz="6000" b="1" u="sng" dirty="0" smtClean="0">
                <a:latin typeface="Glimstick" pitchFamily="34" charset="0"/>
              </a:rPr>
              <a:t>Bengal Tigers:</a:t>
            </a:r>
            <a:endParaRPr lang="en-US" sz="6000" b="1" u="sng" dirty="0">
              <a:latin typeface="Glimstick" pitchFamily="34"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plant1.png"/>
          <p:cNvPicPr>
            <a:picLocks noChangeAspect="1"/>
          </p:cNvPicPr>
          <p:nvPr/>
        </p:nvPicPr>
        <p:blipFill>
          <a:blip r:embed="rId2" cstate="print"/>
          <a:stretch>
            <a:fillRect/>
          </a:stretch>
        </p:blipFill>
        <p:spPr>
          <a:xfrm>
            <a:off x="0" y="4443546"/>
            <a:ext cx="1650496" cy="2414454"/>
          </a:xfrm>
          <a:prstGeom prst="rect">
            <a:avLst/>
          </a:prstGeom>
        </p:spPr>
      </p:pic>
      <p:pic>
        <p:nvPicPr>
          <p:cNvPr id="21" name="Picture 20" descr="plant1.png"/>
          <p:cNvPicPr>
            <a:picLocks noChangeAspect="1"/>
          </p:cNvPicPr>
          <p:nvPr/>
        </p:nvPicPr>
        <p:blipFill>
          <a:blip r:embed="rId2" cstate="print"/>
          <a:stretch>
            <a:fillRect/>
          </a:stretch>
        </p:blipFill>
        <p:spPr>
          <a:xfrm>
            <a:off x="3886200" y="4443546"/>
            <a:ext cx="1650496" cy="2414454"/>
          </a:xfrm>
          <a:prstGeom prst="rect">
            <a:avLst/>
          </a:prstGeom>
        </p:spPr>
      </p:pic>
      <p:pic>
        <p:nvPicPr>
          <p:cNvPr id="22" name="Picture 21" descr="tiger_clipart_4.gif"/>
          <p:cNvPicPr>
            <a:picLocks noChangeAspect="1"/>
          </p:cNvPicPr>
          <p:nvPr/>
        </p:nvPicPr>
        <p:blipFill>
          <a:blip r:embed="rId3" cstate="print"/>
          <a:stretch>
            <a:fillRect/>
          </a:stretch>
        </p:blipFill>
        <p:spPr>
          <a:xfrm>
            <a:off x="1600200" y="5090160"/>
            <a:ext cx="2209800" cy="1767840"/>
          </a:xfrm>
          <a:prstGeom prst="rect">
            <a:avLst/>
          </a:prstGeom>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ounded Rectangle 4"/>
          <p:cNvSpPr/>
          <p:nvPr/>
        </p:nvSpPr>
        <p:spPr>
          <a:xfrm>
            <a:off x="4343400" y="914400"/>
            <a:ext cx="4495800" cy="28194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2133600" y="0"/>
            <a:ext cx="4698850" cy="830997"/>
          </a:xfrm>
          <a:prstGeom prst="rect">
            <a:avLst/>
          </a:prstGeom>
        </p:spPr>
        <p:txBody>
          <a:bodyPr wrap="none">
            <a:spAutoFit/>
          </a:bodyPr>
          <a:lstStyle/>
          <a:p>
            <a:r>
              <a:rPr lang="en-US" sz="4800" b="1" u="sng" dirty="0" smtClean="0">
                <a:latin typeface="Glimstick" pitchFamily="34" charset="0"/>
              </a:rPr>
              <a:t>Bengal Tigers</a:t>
            </a:r>
            <a:endParaRPr lang="en-US" sz="4800" b="1" u="sng" dirty="0">
              <a:latin typeface="Glimstick" pitchFamily="34"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tiger_clipart_4.gif"/>
          <p:cNvPicPr>
            <a:picLocks noChangeAspect="1"/>
          </p:cNvPicPr>
          <p:nvPr/>
        </p:nvPicPr>
        <p:blipFill>
          <a:blip r:embed="rId2" cstate="print"/>
          <a:stretch>
            <a:fillRect/>
          </a:stretch>
        </p:blipFill>
        <p:spPr>
          <a:xfrm>
            <a:off x="914400" y="0"/>
            <a:ext cx="857250" cy="685800"/>
          </a:xfrm>
          <a:prstGeom prst="rect">
            <a:avLst/>
          </a:prstGeom>
        </p:spPr>
      </p:pic>
      <p:pic>
        <p:nvPicPr>
          <p:cNvPr id="12" name="Picture 11" descr="tiger_clipart_4.gif"/>
          <p:cNvPicPr>
            <a:picLocks noChangeAspect="1"/>
          </p:cNvPicPr>
          <p:nvPr/>
        </p:nvPicPr>
        <p:blipFill>
          <a:blip r:embed="rId2" cstate="print"/>
          <a:stretch>
            <a:fillRect/>
          </a:stretch>
        </p:blipFill>
        <p:spPr>
          <a:xfrm flipH="1">
            <a:off x="7467600" y="0"/>
            <a:ext cx="895350" cy="685800"/>
          </a:xfrm>
          <a:prstGeom prst="rect">
            <a:avLst/>
          </a:prstGeom>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0"/>
            <a:ext cx="5264903" cy="923330"/>
          </a:xfrm>
          <a:prstGeom prst="rect">
            <a:avLst/>
          </a:prstGeom>
        </p:spPr>
        <p:txBody>
          <a:bodyPr wrap="none">
            <a:spAutoFit/>
          </a:bodyPr>
          <a:lstStyle/>
          <a:p>
            <a:r>
              <a:rPr lang="en-US" sz="5400" b="1" u="sng" dirty="0" smtClean="0">
                <a:latin typeface="Glimstick" pitchFamily="34" charset="0"/>
              </a:rPr>
              <a:t>Bengal Tigers</a:t>
            </a:r>
            <a:endParaRPr lang="en-US" sz="5400" b="1" u="sng" dirty="0">
              <a:latin typeface="Glimstick" pitchFamily="34"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tiger_clipart_4.gif"/>
          <p:cNvPicPr>
            <a:picLocks noChangeAspect="1"/>
          </p:cNvPicPr>
          <p:nvPr/>
        </p:nvPicPr>
        <p:blipFill>
          <a:blip r:embed="rId2" cstate="print"/>
          <a:stretch>
            <a:fillRect/>
          </a:stretch>
        </p:blipFill>
        <p:spPr>
          <a:xfrm>
            <a:off x="914400" y="0"/>
            <a:ext cx="857250" cy="685800"/>
          </a:xfrm>
          <a:prstGeom prst="rect">
            <a:avLst/>
          </a:prstGeom>
        </p:spPr>
      </p:pic>
      <p:pic>
        <p:nvPicPr>
          <p:cNvPr id="7" name="Picture 6" descr="tiger_clipart_4.gif"/>
          <p:cNvPicPr>
            <a:picLocks noChangeAspect="1"/>
          </p:cNvPicPr>
          <p:nvPr/>
        </p:nvPicPr>
        <p:blipFill>
          <a:blip r:embed="rId2" cstate="print"/>
          <a:stretch>
            <a:fillRect/>
          </a:stretch>
        </p:blipFill>
        <p:spPr>
          <a:xfrm flipH="1">
            <a:off x="7467600" y="0"/>
            <a:ext cx="895350" cy="685800"/>
          </a:xfrm>
          <a:prstGeom prst="rect">
            <a:avLst/>
          </a:prstGeom>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533400" y="228600"/>
            <a:ext cx="3574697" cy="646331"/>
          </a:xfrm>
          <a:prstGeom prst="rect">
            <a:avLst/>
          </a:prstGeom>
        </p:spPr>
        <p:txBody>
          <a:bodyPr wrap="none">
            <a:spAutoFit/>
          </a:bodyPr>
          <a:lstStyle/>
          <a:p>
            <a:r>
              <a:rPr lang="en-US" sz="3600" b="1" u="sng" dirty="0" smtClean="0">
                <a:latin typeface="Glimstick" pitchFamily="34" charset="0"/>
              </a:rPr>
              <a:t>Bengal Tigers</a:t>
            </a:r>
            <a:endParaRPr lang="en-US" sz="3600" dirty="0">
              <a:latin typeface="Glimstick" pitchFamily="34"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3962400" y="1752600"/>
            <a:ext cx="1202573" cy="523220"/>
          </a:xfrm>
          <a:prstGeom prst="rect">
            <a:avLst/>
          </a:prstGeom>
        </p:spPr>
        <p:txBody>
          <a:bodyPr wrap="none">
            <a:spAutoFit/>
          </a:bodyPr>
          <a:lstStyle/>
          <a:p>
            <a:r>
              <a:rPr lang="en-US" sz="2800" b="1" u="sng" dirty="0" smtClean="0">
                <a:latin typeface="Glimstick" pitchFamily="34" charset="0"/>
              </a:rPr>
              <a:t>Both:</a:t>
            </a:r>
            <a:endParaRPr lang="en-US" sz="2800" dirty="0">
              <a:latin typeface="Glimstick" pitchFamily="34" charset="0"/>
            </a:endParaRPr>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tiger_clipart_4.gif"/>
          <p:cNvPicPr>
            <a:picLocks noChangeAspect="1"/>
          </p:cNvPicPr>
          <p:nvPr/>
        </p:nvPicPr>
        <p:blipFill>
          <a:blip r:embed="rId2" cstate="print"/>
          <a:stretch>
            <a:fillRect/>
          </a:stretch>
        </p:blipFill>
        <p:spPr>
          <a:xfrm>
            <a:off x="0" y="5334000"/>
            <a:ext cx="1905000" cy="1524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9400" y="0"/>
            <a:ext cx="3015569" cy="923330"/>
          </a:xfrm>
          <a:prstGeom prst="rect">
            <a:avLst/>
          </a:prstGeom>
        </p:spPr>
        <p:txBody>
          <a:bodyPr wrap="none">
            <a:spAutoFit/>
          </a:bodyPr>
          <a:lstStyle/>
          <a:p>
            <a:r>
              <a:rPr lang="en-US" sz="5400" b="1" u="sng" dirty="0" smtClean="0">
                <a:latin typeface="Glimstick" pitchFamily="34" charset="0"/>
              </a:rPr>
              <a:t>Ocelots</a:t>
            </a:r>
            <a:endParaRPr lang="en-US" sz="5400" b="1" u="sng" dirty="0">
              <a:latin typeface="Glimstick" pitchFamily="34"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Jaguar.jpg"/>
          <p:cNvPicPr>
            <a:picLocks noChangeAspect="1"/>
          </p:cNvPicPr>
          <p:nvPr/>
        </p:nvPicPr>
        <p:blipFill>
          <a:blip r:embed="rId2" cstate="print"/>
          <a:stretch>
            <a:fillRect/>
          </a:stretch>
        </p:blipFill>
        <p:spPr>
          <a:xfrm>
            <a:off x="7848600" y="152400"/>
            <a:ext cx="990600" cy="702316"/>
          </a:xfrm>
          <a:prstGeom prst="rect">
            <a:avLst/>
          </a:prstGeom>
        </p:spPr>
      </p:pic>
      <p:pic>
        <p:nvPicPr>
          <p:cNvPr id="7" name="Picture 6" descr="Jaguar.jpg"/>
          <p:cNvPicPr>
            <a:picLocks noChangeAspect="1"/>
          </p:cNvPicPr>
          <p:nvPr/>
        </p:nvPicPr>
        <p:blipFill>
          <a:blip r:embed="rId2" cstate="print"/>
          <a:stretch>
            <a:fillRect/>
          </a:stretch>
        </p:blipFill>
        <p:spPr>
          <a:xfrm flipH="1">
            <a:off x="152400" y="152400"/>
            <a:ext cx="990600" cy="702316"/>
          </a:xfrm>
          <a:prstGeom prst="rect">
            <a:avLst/>
          </a:prstGeom>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2367" y="152400"/>
            <a:ext cx="8547533" cy="646331"/>
          </a:xfrm>
          <a:prstGeom prst="rect">
            <a:avLst/>
          </a:prstGeom>
        </p:spPr>
        <p:txBody>
          <a:bodyPr wrap="none">
            <a:spAutoFit/>
          </a:bodyPr>
          <a:lstStyle/>
          <a:p>
            <a:pPr algn="ctr"/>
            <a:r>
              <a:rPr lang="en-US" sz="3600" b="1" u="sng" dirty="0" smtClean="0">
                <a:latin typeface="Glimstick" pitchFamily="34" charset="0"/>
              </a:rPr>
              <a:t>My Bengal Tiger Adventure Story!</a:t>
            </a:r>
            <a:endParaRPr lang="en-US" sz="3600" b="1" u="sng" dirty="0">
              <a:latin typeface="Glimstick" pitchFamily="34"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304800" y="5105400"/>
            <a:ext cx="3672800" cy="1323439"/>
          </a:xfrm>
          <a:prstGeom prst="rect">
            <a:avLst/>
          </a:prstGeom>
          <a:noFill/>
        </p:spPr>
        <p:txBody>
          <a:bodyPr wrap="none" rtlCol="0">
            <a:spAutoFit/>
          </a:bodyPr>
          <a:lstStyle/>
          <a:p>
            <a:pPr algn="ctr"/>
            <a:r>
              <a:rPr lang="en-US" sz="3200" b="1" dirty="0" smtClean="0">
                <a:latin typeface="Glimstick" pitchFamily="34"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4800600" y="304800"/>
            <a:ext cx="4129465" cy="584775"/>
          </a:xfrm>
          <a:prstGeom prst="rect">
            <a:avLst/>
          </a:prstGeom>
          <a:noFill/>
        </p:spPr>
        <p:txBody>
          <a:bodyPr wrap="none" rtlCol="0">
            <a:spAutoFit/>
          </a:bodyPr>
          <a:lstStyle/>
          <a:p>
            <a:pPr algn="ctr"/>
            <a:r>
              <a:rPr lang="en-US" sz="3200" b="1" u="sng" dirty="0" smtClean="0">
                <a:latin typeface="Glimstick" pitchFamily="34"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lemur.jpg"/>
          <p:cNvPicPr>
            <a:picLocks noChangeAspect="1"/>
          </p:cNvPicPr>
          <p:nvPr/>
        </p:nvPicPr>
        <p:blipFill>
          <a:blip r:embed="rId2" cstate="print"/>
          <a:stretch>
            <a:fillRect/>
          </a:stretch>
        </p:blipFill>
        <p:spPr>
          <a:xfrm>
            <a:off x="609600" y="2057400"/>
            <a:ext cx="3052293" cy="2743200"/>
          </a:xfrm>
          <a:prstGeom prst="rect">
            <a:avLst/>
          </a:prstGeom>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2438400" cy="523220"/>
          </a:xfrm>
          <a:prstGeom prst="rect">
            <a:avLst/>
          </a:prstGeom>
        </p:spPr>
        <p:txBody>
          <a:bodyPr wrap="square">
            <a:spAutoFit/>
          </a:bodyPr>
          <a:lstStyle/>
          <a:p>
            <a:r>
              <a:rPr lang="en-US" sz="2800" b="1" u="sng" dirty="0" smtClean="0">
                <a:latin typeface="Glimstick" pitchFamily="34" charset="0"/>
              </a:rPr>
              <a:t>The Lemur</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523220"/>
          </a:xfrm>
          <a:prstGeom prst="rect">
            <a:avLst/>
          </a:prstGeom>
          <a:noFill/>
        </p:spPr>
        <p:txBody>
          <a:bodyPr wrap="square" rtlCol="0">
            <a:spAutoFit/>
          </a:bodyPr>
          <a:lstStyle/>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584775"/>
          </a:xfrm>
          <a:prstGeom prst="rect">
            <a:avLst/>
          </a:prstGeom>
          <a:noFill/>
        </p:spPr>
        <p:txBody>
          <a:bodyPr wrap="square" rtlCol="0">
            <a:spAutoFit/>
          </a:bodyPr>
          <a:lstStyle/>
          <a:p>
            <a:r>
              <a:rPr lang="en-US" sz="1400" dirty="0">
                <a:latin typeface="Comic Sans MS" pitchFamily="66" charset="0"/>
              </a:rPr>
              <a:t> </a:t>
            </a:r>
          </a:p>
          <a:p>
            <a:endParaRPr lang="en-US" dirty="0"/>
          </a:p>
        </p:txBody>
      </p:sp>
      <p:sp>
        <p:nvSpPr>
          <p:cNvPr id="12" name="Rectangle 11"/>
          <p:cNvSpPr/>
          <p:nvPr/>
        </p:nvSpPr>
        <p:spPr>
          <a:xfrm>
            <a:off x="5562600" y="381000"/>
            <a:ext cx="2162772" cy="523220"/>
          </a:xfrm>
          <a:prstGeom prst="rect">
            <a:avLst/>
          </a:prstGeom>
        </p:spPr>
        <p:txBody>
          <a:bodyPr wrap="none">
            <a:spAutoFit/>
          </a:bodyPr>
          <a:lstStyle/>
          <a:p>
            <a:r>
              <a:rPr lang="en-US" sz="2800" b="1" u="sng" dirty="0" smtClean="0">
                <a:latin typeface="Glimstick" pitchFamily="34" charset="0"/>
              </a:rPr>
              <a:t>The Lemur</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3" name="Picture 22"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4" name="Picture 23"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5" name="Picture 24"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6" name="Picture 25"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lemur.jpg"/>
          <p:cNvPicPr>
            <a:picLocks noChangeAspect="1"/>
          </p:cNvPicPr>
          <p:nvPr/>
        </p:nvPicPr>
        <p:blipFill>
          <a:blip r:embed="rId4" cstate="print"/>
          <a:stretch>
            <a:fillRect/>
          </a:stretch>
        </p:blipFill>
        <p:spPr>
          <a:xfrm>
            <a:off x="0" y="0"/>
            <a:ext cx="932645" cy="838200"/>
          </a:xfrm>
          <a:prstGeom prst="rect">
            <a:avLst/>
          </a:prstGeom>
        </p:spPr>
      </p:pic>
      <p:pic>
        <p:nvPicPr>
          <p:cNvPr id="16" name="Picture 15" descr="lemur.jpg"/>
          <p:cNvPicPr>
            <a:picLocks noChangeAspect="1"/>
          </p:cNvPicPr>
          <p:nvPr/>
        </p:nvPicPr>
        <p:blipFill>
          <a:blip r:embed="rId4" cstate="print"/>
          <a:stretch>
            <a:fillRect/>
          </a:stretch>
        </p:blipFill>
        <p:spPr>
          <a:xfrm>
            <a:off x="4800600" y="0"/>
            <a:ext cx="932645" cy="838200"/>
          </a:xfrm>
          <a:prstGeom prst="rect">
            <a:avLst/>
          </a:prstGeom>
        </p:spPr>
      </p:pic>
      <p:sp>
        <p:nvSpPr>
          <p:cNvPr id="11265" name="Rectangle 1"/>
          <p:cNvSpPr>
            <a:spLocks noChangeArrowheads="1"/>
          </p:cNvSpPr>
          <p:nvPr/>
        </p:nvSpPr>
        <p:spPr bwMode="auto">
          <a:xfrm>
            <a:off x="228600" y="1129843"/>
            <a:ext cx="3962400"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Lemurs live on Madagascar, an island near Africa. They live in the </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canopy layer </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of the rainforest. They can usually be seen sitting in the trees up in the top of the rainforests. They rarely come down from the canopy.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omic Sans MS" pitchFamily="66" charset="0"/>
            </a:endParaRPr>
          </a:p>
          <a:p>
            <a:pPr lvl="0" eaLnBrk="0" fontAlgn="base" hangingPunct="0">
              <a:spcBef>
                <a:spcPct val="0"/>
              </a:spcBef>
              <a:spcAft>
                <a:spcPct val="0"/>
              </a:spcAft>
            </a:pP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The majority of lemurs are</a:t>
            </a:r>
            <a:r>
              <a:rPr kumimoji="0" lang="en-US" sz="1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diurnal,</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awake during the day and asleep at night – especially those that live in groups, including the ring-tailed lemurs, brown lemurs, and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sifakas</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The smaller mouse lemurs and dwarf lemurs,</a:t>
            </a:r>
            <a:r>
              <a:rPr lang="en-US" sz="1400" dirty="0" smtClean="0">
                <a:latin typeface="Comic Sans MS" pitchFamily="66" charset="0"/>
                <a:ea typeface="Calibri" pitchFamily="34" charset="0"/>
                <a:cs typeface="Times New Roman" pitchFamily="18" charset="0"/>
              </a:rPr>
              <a:t> are </a:t>
            </a:r>
            <a:r>
              <a:rPr lang="en-US" sz="1400" b="1" dirty="0" smtClean="0">
                <a:latin typeface="Comic Sans MS" pitchFamily="66" charset="0"/>
                <a:ea typeface="Calibri" pitchFamily="34" charset="0"/>
                <a:cs typeface="Times New Roman" pitchFamily="18" charset="0"/>
              </a:rPr>
              <a:t>nocturnal,</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preferring to be active in the relative safety of nighttime darkness. The aye-aye, a fascinating lemur with an </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elongated</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claw-like middle finger which it uses to dig insects out of tree bark, is also nocturnal, and is often feared by the Malagasy people of its native Madagascar because of its unusual </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appearance</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t>
            </a:r>
            <a:endParaRPr kumimoji="0" lang="en-US" sz="1400" b="0" i="0" u="none" strike="noStrike" cap="none" normalizeH="0" baseline="0" dirty="0" smtClean="0">
              <a:ln>
                <a:noFill/>
              </a:ln>
              <a:solidFill>
                <a:schemeClr val="tx1"/>
              </a:solidFill>
              <a:effectLst/>
              <a:latin typeface="Comic Sans MS" pitchFamily="66" charset="0"/>
            </a:endParaRPr>
          </a:p>
        </p:txBody>
      </p:sp>
      <p:sp>
        <p:nvSpPr>
          <p:cNvPr id="18" name="Rectangle 17"/>
          <p:cNvSpPr/>
          <p:nvPr/>
        </p:nvSpPr>
        <p:spPr>
          <a:xfrm>
            <a:off x="4419600" y="1143000"/>
            <a:ext cx="4572000" cy="3970318"/>
          </a:xfrm>
          <a:prstGeom prst="rect">
            <a:avLst/>
          </a:prstGeom>
        </p:spPr>
        <p:txBody>
          <a:bodyPr>
            <a:spAutoFit/>
          </a:bodyPr>
          <a:lstStyle/>
          <a:p>
            <a:pPr lvl="0" eaLnBrk="0" fontAlgn="base" hangingPunct="0">
              <a:spcBef>
                <a:spcPct val="0"/>
              </a:spcBef>
              <a:spcAft>
                <a:spcPct val="0"/>
              </a:spcAft>
            </a:pPr>
            <a:r>
              <a:rPr lang="en-US" sz="1400" dirty="0" smtClean="0">
                <a:latin typeface="Comic Sans MS" pitchFamily="66" charset="0"/>
                <a:ea typeface="Calibri" pitchFamily="34" charset="0"/>
                <a:cs typeface="Times New Roman" pitchFamily="18" charset="0"/>
              </a:rPr>
              <a:t>Unlike some other primates, lemurs do not have </a:t>
            </a:r>
            <a:r>
              <a:rPr lang="en-US" sz="1400" b="1" dirty="0" smtClean="0">
                <a:latin typeface="Comic Sans MS" pitchFamily="66" charset="0"/>
                <a:ea typeface="Calibri" pitchFamily="34" charset="0"/>
                <a:cs typeface="Times New Roman" pitchFamily="18" charset="0"/>
              </a:rPr>
              <a:t>prehensile tails </a:t>
            </a:r>
            <a:r>
              <a:rPr lang="en-US" sz="1400" dirty="0" smtClean="0">
                <a:latin typeface="Comic Sans MS" pitchFamily="66" charset="0"/>
                <a:ea typeface="Calibri" pitchFamily="34" charset="0"/>
                <a:cs typeface="Times New Roman" pitchFamily="18" charset="0"/>
              </a:rPr>
              <a:t>(they cannot hang by their tails from trees like monkeys) but they do have long, wet noses. Lemurs have a keen sense of smell and they also have good vision, even at night. Their thumbs and big toes are </a:t>
            </a:r>
            <a:r>
              <a:rPr lang="en-US" sz="1400" b="1" dirty="0" smtClean="0">
                <a:latin typeface="Comic Sans MS" pitchFamily="66" charset="0"/>
                <a:ea typeface="Calibri" pitchFamily="34" charset="0"/>
                <a:cs typeface="Times New Roman" pitchFamily="18" charset="0"/>
              </a:rPr>
              <a:t>opposable </a:t>
            </a:r>
            <a:r>
              <a:rPr lang="en-US" sz="1400" dirty="0" smtClean="0">
                <a:latin typeface="Comic Sans MS" pitchFamily="66" charset="0"/>
                <a:ea typeface="Calibri" pitchFamily="34" charset="0"/>
                <a:cs typeface="Times New Roman" pitchFamily="18" charset="0"/>
              </a:rPr>
              <a:t>(They can touch their other fingers and toes), but they mainly use their teeth and an extended “</a:t>
            </a:r>
            <a:r>
              <a:rPr lang="en-US" sz="1400" b="1" dirty="0" smtClean="0">
                <a:latin typeface="Comic Sans MS" pitchFamily="66" charset="0"/>
                <a:ea typeface="Calibri" pitchFamily="34" charset="0"/>
                <a:cs typeface="Times New Roman" pitchFamily="18" charset="0"/>
              </a:rPr>
              <a:t>toilet claw</a:t>
            </a:r>
            <a:r>
              <a:rPr lang="en-US" sz="1400" dirty="0" smtClean="0">
                <a:latin typeface="Comic Sans MS" pitchFamily="66" charset="0"/>
                <a:ea typeface="Calibri" pitchFamily="34" charset="0"/>
                <a:cs typeface="Times New Roman" pitchFamily="18" charset="0"/>
              </a:rPr>
              <a:t>” on the second toe of their hind feet for </a:t>
            </a:r>
            <a:r>
              <a:rPr lang="en-US" sz="1400" b="1" dirty="0" smtClean="0">
                <a:latin typeface="Comic Sans MS" pitchFamily="66" charset="0"/>
                <a:ea typeface="Calibri" pitchFamily="34" charset="0"/>
                <a:cs typeface="Times New Roman" pitchFamily="18" charset="0"/>
              </a:rPr>
              <a:t>grooming</a:t>
            </a:r>
            <a:r>
              <a:rPr lang="en-US" sz="1400" dirty="0" smtClean="0">
                <a:latin typeface="Comic Sans MS" pitchFamily="66" charset="0"/>
                <a:ea typeface="Calibri" pitchFamily="34" charset="0"/>
                <a:cs typeface="Times New Roman" pitchFamily="18" charset="0"/>
              </a:rPr>
              <a:t>. </a:t>
            </a:r>
          </a:p>
          <a:p>
            <a:pPr lvl="0" eaLnBrk="0" fontAlgn="base" hangingPunct="0">
              <a:spcBef>
                <a:spcPct val="0"/>
              </a:spcBef>
              <a:spcAft>
                <a:spcPct val="0"/>
              </a:spcAft>
            </a:pPr>
            <a:endParaRPr lang="en-US" sz="1400" dirty="0" smtClean="0">
              <a:latin typeface="Comic Sans MS" pitchFamily="66" charset="0"/>
            </a:endParaRPr>
          </a:p>
          <a:p>
            <a:pPr lvl="0" eaLnBrk="0" fontAlgn="base" hangingPunct="0">
              <a:spcBef>
                <a:spcPct val="0"/>
              </a:spcBef>
              <a:spcAft>
                <a:spcPct val="0"/>
              </a:spcAft>
            </a:pPr>
            <a:r>
              <a:rPr lang="en-US" sz="1400" dirty="0" smtClean="0">
                <a:latin typeface="Comic Sans MS" pitchFamily="66" charset="0"/>
                <a:ea typeface="Calibri" pitchFamily="34" charset="0"/>
                <a:cs typeface="Times New Roman" pitchFamily="18" charset="0"/>
              </a:rPr>
              <a:t>Lemur females are </a:t>
            </a:r>
            <a:r>
              <a:rPr lang="en-US" sz="1400" b="1" dirty="0" smtClean="0">
                <a:latin typeface="Comic Sans MS" pitchFamily="66" charset="0"/>
                <a:ea typeface="Calibri" pitchFamily="34" charset="0"/>
                <a:cs typeface="Times New Roman" pitchFamily="18" charset="0"/>
              </a:rPr>
              <a:t>dominant</a:t>
            </a:r>
            <a:r>
              <a:rPr lang="en-US" sz="1400" dirty="0" smtClean="0">
                <a:latin typeface="Comic Sans MS" pitchFamily="66" charset="0"/>
                <a:ea typeface="Calibri" pitchFamily="34" charset="0"/>
                <a:cs typeface="Times New Roman" pitchFamily="18" charset="0"/>
              </a:rPr>
              <a:t>. A group of lemurs usually has one dominant female who leads the group, controls their movement, and has first choice of food and mates. </a:t>
            </a:r>
          </a:p>
          <a:p>
            <a:pPr lvl="0" eaLnBrk="0" fontAlgn="base" hangingPunct="0">
              <a:spcBef>
                <a:spcPct val="0"/>
              </a:spcBef>
              <a:spcAft>
                <a:spcPct val="0"/>
              </a:spcAft>
            </a:pPr>
            <a:endParaRPr lang="en-US" sz="1400" dirty="0" smtClean="0">
              <a:latin typeface="Comic Sans MS" pitchFamily="66" charset="0"/>
              <a:ea typeface="Calibri" pitchFamily="34" charset="0"/>
              <a:cs typeface="Times New Roman" pitchFamily="18" charset="0"/>
            </a:endParaRPr>
          </a:p>
          <a:p>
            <a:pPr lvl="0" eaLnBrk="0" fontAlgn="base" hangingPunct="0">
              <a:spcBef>
                <a:spcPct val="0"/>
              </a:spcBef>
              <a:spcAft>
                <a:spcPct val="0"/>
              </a:spcAft>
            </a:pPr>
            <a:r>
              <a:rPr lang="en-US" sz="1400" dirty="0" smtClean="0">
                <a:latin typeface="Comic Sans MS" pitchFamily="66" charset="0"/>
                <a:ea typeface="Calibri" pitchFamily="34" charset="0"/>
                <a:cs typeface="Times New Roman" pitchFamily="18" charset="0"/>
              </a:rPr>
              <a:t>Lemurs eat fruit, leaves, sometimes small animals, and other </a:t>
            </a:r>
            <a:r>
              <a:rPr lang="en-US" sz="1400" b="1" dirty="0" smtClean="0">
                <a:latin typeface="Comic Sans MS" pitchFamily="66" charset="0"/>
                <a:ea typeface="Calibri" pitchFamily="34" charset="0"/>
                <a:cs typeface="Times New Roman" pitchFamily="18" charset="0"/>
              </a:rPr>
              <a:t>edible</a:t>
            </a:r>
            <a:r>
              <a:rPr lang="en-US" sz="1400" dirty="0" smtClean="0">
                <a:latin typeface="Comic Sans MS" pitchFamily="66" charset="0"/>
                <a:ea typeface="Calibri" pitchFamily="34" charset="0"/>
                <a:cs typeface="Times New Roman" pitchFamily="18" charset="0"/>
              </a:rPr>
              <a:t> </a:t>
            </a:r>
            <a:r>
              <a:rPr lang="en-US" sz="1400" b="1" dirty="0" smtClean="0">
                <a:latin typeface="Comic Sans MS" pitchFamily="66" charset="0"/>
                <a:ea typeface="Calibri" pitchFamily="34" charset="0"/>
                <a:cs typeface="Times New Roman" pitchFamily="18" charset="0"/>
              </a:rPr>
              <a:t>plant materials</a:t>
            </a:r>
            <a:r>
              <a:rPr lang="en-US" sz="1400" dirty="0" smtClean="0">
                <a:latin typeface="Comic Sans MS" pitchFamily="66" charset="0"/>
                <a:ea typeface="Calibri" pitchFamily="34" charset="0"/>
                <a:cs typeface="Times New Roman" pitchFamily="18" charset="0"/>
              </a:rPr>
              <a:t>. Insects may also be on the menu, especially for the smaller lemurs.</a:t>
            </a:r>
            <a:endParaRPr lang="en-US" sz="1400" dirty="0" smtClean="0">
              <a:latin typeface="Comic Sans MS" pitchFamily="66" charset="0"/>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2162772" cy="523220"/>
          </a:xfrm>
          <a:prstGeom prst="rect">
            <a:avLst/>
          </a:prstGeom>
        </p:spPr>
        <p:txBody>
          <a:bodyPr wrap="none">
            <a:spAutoFit/>
          </a:bodyPr>
          <a:lstStyle/>
          <a:p>
            <a:r>
              <a:rPr lang="en-US" sz="2800" b="1" u="sng" dirty="0" smtClean="0">
                <a:latin typeface="Glimstick" pitchFamily="34" charset="0"/>
              </a:rPr>
              <a:t>The Lemur</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p:cNvSpPr/>
          <p:nvPr/>
        </p:nvSpPr>
        <p:spPr>
          <a:xfrm>
            <a:off x="5638800" y="304800"/>
            <a:ext cx="2162772" cy="523220"/>
          </a:xfrm>
          <a:prstGeom prst="rect">
            <a:avLst/>
          </a:prstGeom>
        </p:spPr>
        <p:txBody>
          <a:bodyPr wrap="none">
            <a:spAutoFit/>
          </a:bodyPr>
          <a:lstStyle/>
          <a:p>
            <a:r>
              <a:rPr lang="en-US" sz="2800" b="1" u="sng" dirty="0" smtClean="0">
                <a:latin typeface="Glimstick" pitchFamily="34" charset="0"/>
              </a:rPr>
              <a:t>The Lemur</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5" name="Picture 24"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6" name="Picture 25"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7" name="Picture 26"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8" name="Picture 27"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9" name="Picture 28"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lemur.jpg"/>
          <p:cNvPicPr>
            <a:picLocks noChangeAspect="1"/>
          </p:cNvPicPr>
          <p:nvPr/>
        </p:nvPicPr>
        <p:blipFill>
          <a:blip r:embed="rId4" cstate="print"/>
          <a:stretch>
            <a:fillRect/>
          </a:stretch>
        </p:blipFill>
        <p:spPr>
          <a:xfrm>
            <a:off x="0" y="0"/>
            <a:ext cx="932645" cy="838200"/>
          </a:xfrm>
          <a:prstGeom prst="rect">
            <a:avLst/>
          </a:prstGeom>
        </p:spPr>
      </p:pic>
      <p:pic>
        <p:nvPicPr>
          <p:cNvPr id="16" name="Picture 15" descr="lemur.jpg"/>
          <p:cNvPicPr>
            <a:picLocks noChangeAspect="1"/>
          </p:cNvPicPr>
          <p:nvPr/>
        </p:nvPicPr>
        <p:blipFill>
          <a:blip r:embed="rId4" cstate="print"/>
          <a:stretch>
            <a:fillRect/>
          </a:stretch>
        </p:blipFill>
        <p:spPr>
          <a:xfrm>
            <a:off x="4800600" y="0"/>
            <a:ext cx="932645" cy="838200"/>
          </a:xfrm>
          <a:prstGeom prst="rect">
            <a:avLst/>
          </a:prstGeom>
        </p:spPr>
      </p:pic>
      <p:sp>
        <p:nvSpPr>
          <p:cNvPr id="17" name="Rectangle 1"/>
          <p:cNvSpPr>
            <a:spLocks noChangeArrowheads="1"/>
          </p:cNvSpPr>
          <p:nvPr/>
        </p:nvSpPr>
        <p:spPr bwMode="auto">
          <a:xfrm>
            <a:off x="228600" y="1143000"/>
            <a:ext cx="39624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Lemurs live on Madagascar, an island near Africa. They live in the </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canopy layer </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of the rainforest</a:t>
            </a:r>
            <a:r>
              <a:rPr kumimoji="0" lang="en-US" sz="1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and like to be up in the tree tops.</a:t>
            </a:r>
            <a:endPar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Most lemurs are</a:t>
            </a:r>
            <a:r>
              <a:rPr kumimoji="0" lang="en-US" sz="1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diurnal</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awake during the day and asleep at night.</a:t>
            </a:r>
            <a:r>
              <a:rPr kumimoji="0" lang="en-US" sz="1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The smaller mouse lemurs and dwarf lemurs are </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nocturnal</a:t>
            </a:r>
            <a:r>
              <a:rPr kumimoji="0" lang="en-US" sz="1400" b="1"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(they like to be awake at night). </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The aye-aye, a lemur with a claw-like middle finger which it uses to dig insects out of tree bark, is also nocturnal.</a:t>
            </a:r>
            <a:r>
              <a:rPr kumimoji="0" lang="en-US" sz="1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People are scared of it because of the way it looks.</a:t>
            </a:r>
            <a:endParaRPr kumimoji="0" lang="en-US" sz="1400" b="0" i="0" u="none" strike="noStrike" cap="none" normalizeH="0" baseline="0" dirty="0" smtClean="0">
              <a:ln>
                <a:noFill/>
              </a:ln>
              <a:solidFill>
                <a:schemeClr val="tx1"/>
              </a:solidFill>
              <a:effectLst/>
              <a:latin typeface="Comic Sans MS" pitchFamily="66" charset="0"/>
            </a:endParaRPr>
          </a:p>
        </p:txBody>
      </p:sp>
      <p:sp>
        <p:nvSpPr>
          <p:cNvPr id="18" name="Rectangle 17"/>
          <p:cNvSpPr/>
          <p:nvPr/>
        </p:nvSpPr>
        <p:spPr>
          <a:xfrm>
            <a:off x="4419600" y="1143000"/>
            <a:ext cx="4572000" cy="3754874"/>
          </a:xfrm>
          <a:prstGeom prst="rect">
            <a:avLst/>
          </a:prstGeom>
        </p:spPr>
        <p:txBody>
          <a:bodyPr>
            <a:spAutoFit/>
          </a:bodyPr>
          <a:lstStyle/>
          <a:p>
            <a:pPr lvl="0" eaLnBrk="0" fontAlgn="base" hangingPunct="0">
              <a:spcBef>
                <a:spcPct val="0"/>
              </a:spcBef>
              <a:spcAft>
                <a:spcPct val="0"/>
              </a:spcAft>
            </a:pPr>
            <a:r>
              <a:rPr lang="en-US" sz="1400" dirty="0" smtClean="0">
                <a:latin typeface="Comic Sans MS" pitchFamily="66" charset="0"/>
                <a:ea typeface="Calibri" pitchFamily="34" charset="0"/>
                <a:cs typeface="Times New Roman" pitchFamily="18" charset="0"/>
              </a:rPr>
              <a:t>Unlike some other primates, lemurs do not have </a:t>
            </a:r>
            <a:r>
              <a:rPr lang="en-US" sz="1400" b="1" dirty="0" smtClean="0">
                <a:latin typeface="Comic Sans MS" pitchFamily="66" charset="0"/>
                <a:ea typeface="Calibri" pitchFamily="34" charset="0"/>
                <a:cs typeface="Times New Roman" pitchFamily="18" charset="0"/>
              </a:rPr>
              <a:t>prehensile tails </a:t>
            </a:r>
            <a:r>
              <a:rPr lang="en-US" sz="1400" dirty="0" smtClean="0">
                <a:latin typeface="Comic Sans MS" pitchFamily="66" charset="0"/>
                <a:ea typeface="Calibri" pitchFamily="34" charset="0"/>
                <a:cs typeface="Times New Roman" pitchFamily="18" charset="0"/>
              </a:rPr>
              <a:t>(they cannot hang by their tails from trees like monkeys) but they do have long, wet noses. Lemurs can smell well and they can also see well, even at night. Their thumbs and big toes can grip things, but they mainly use their teeth and a long </a:t>
            </a:r>
            <a:r>
              <a:rPr lang="en-US" sz="1400" b="1" dirty="0" smtClean="0">
                <a:latin typeface="Comic Sans MS" pitchFamily="66" charset="0"/>
                <a:ea typeface="Calibri" pitchFamily="34" charset="0"/>
                <a:cs typeface="Times New Roman" pitchFamily="18" charset="0"/>
              </a:rPr>
              <a:t>“toilet claw” </a:t>
            </a:r>
            <a:r>
              <a:rPr lang="en-US" sz="1400" dirty="0" smtClean="0">
                <a:latin typeface="Comic Sans MS" pitchFamily="66" charset="0"/>
                <a:ea typeface="Calibri" pitchFamily="34" charset="0"/>
                <a:cs typeface="Times New Roman" pitchFamily="18" charset="0"/>
              </a:rPr>
              <a:t>on the second toe of their hind feet for grooming. </a:t>
            </a:r>
          </a:p>
          <a:p>
            <a:pPr lvl="0" eaLnBrk="0" fontAlgn="base" hangingPunct="0">
              <a:spcBef>
                <a:spcPct val="0"/>
              </a:spcBef>
              <a:spcAft>
                <a:spcPct val="0"/>
              </a:spcAft>
            </a:pPr>
            <a:endParaRPr lang="en-US" sz="1400" dirty="0" smtClean="0">
              <a:latin typeface="Comic Sans MS" pitchFamily="66" charset="0"/>
            </a:endParaRPr>
          </a:p>
          <a:p>
            <a:pPr lvl="0" eaLnBrk="0" fontAlgn="base" hangingPunct="0">
              <a:spcBef>
                <a:spcPct val="0"/>
              </a:spcBef>
              <a:spcAft>
                <a:spcPct val="0"/>
              </a:spcAft>
            </a:pPr>
            <a:r>
              <a:rPr lang="en-US" sz="1400" dirty="0" smtClean="0">
                <a:latin typeface="Comic Sans MS" pitchFamily="66" charset="0"/>
                <a:ea typeface="Calibri" pitchFamily="34" charset="0"/>
                <a:cs typeface="Times New Roman" pitchFamily="18" charset="0"/>
              </a:rPr>
              <a:t>Lemur females are </a:t>
            </a:r>
            <a:r>
              <a:rPr lang="en-US" sz="1400" b="1" dirty="0" smtClean="0">
                <a:latin typeface="Comic Sans MS" pitchFamily="66" charset="0"/>
                <a:ea typeface="Calibri" pitchFamily="34" charset="0"/>
                <a:cs typeface="Times New Roman" pitchFamily="18" charset="0"/>
              </a:rPr>
              <a:t>dominant</a:t>
            </a:r>
            <a:r>
              <a:rPr lang="en-US" sz="1400" dirty="0" smtClean="0">
                <a:latin typeface="Comic Sans MS" pitchFamily="66" charset="0"/>
                <a:ea typeface="Calibri" pitchFamily="34" charset="0"/>
                <a:cs typeface="Times New Roman" pitchFamily="18" charset="0"/>
              </a:rPr>
              <a:t>. A group of lemurs usually has one dominant female who leads the group, shows them where to go, and has first choice of food and mates. </a:t>
            </a:r>
          </a:p>
          <a:p>
            <a:pPr lvl="0" eaLnBrk="0" fontAlgn="base" hangingPunct="0">
              <a:spcBef>
                <a:spcPct val="0"/>
              </a:spcBef>
              <a:spcAft>
                <a:spcPct val="0"/>
              </a:spcAft>
            </a:pPr>
            <a:endParaRPr lang="en-US" sz="1400" dirty="0" smtClean="0">
              <a:latin typeface="Comic Sans MS" pitchFamily="66" charset="0"/>
              <a:ea typeface="Calibri" pitchFamily="34" charset="0"/>
              <a:cs typeface="Times New Roman" pitchFamily="18" charset="0"/>
            </a:endParaRPr>
          </a:p>
          <a:p>
            <a:pPr lvl="0" eaLnBrk="0" fontAlgn="base" hangingPunct="0">
              <a:spcBef>
                <a:spcPct val="0"/>
              </a:spcBef>
              <a:spcAft>
                <a:spcPct val="0"/>
              </a:spcAft>
            </a:pPr>
            <a:r>
              <a:rPr lang="en-US" sz="1400" dirty="0" smtClean="0">
                <a:latin typeface="Comic Sans MS" pitchFamily="66" charset="0"/>
                <a:ea typeface="Calibri" pitchFamily="34" charset="0"/>
                <a:cs typeface="Times New Roman" pitchFamily="18" charset="0"/>
              </a:rPr>
              <a:t>Lemurs eat fruit, leaves, sometimes small animals, and other plants. Smaller lemurs enjoy eating insects too!</a:t>
            </a:r>
            <a:endParaRPr lang="en-US" sz="1400" dirty="0" smtClean="0">
              <a:latin typeface="Comic Sans MS" pitchFamily="66" charset="0"/>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2162772" cy="523220"/>
          </a:xfrm>
          <a:prstGeom prst="rect">
            <a:avLst/>
          </a:prstGeom>
        </p:spPr>
        <p:txBody>
          <a:bodyPr wrap="none">
            <a:spAutoFit/>
          </a:bodyPr>
          <a:lstStyle/>
          <a:p>
            <a:r>
              <a:rPr lang="en-US" sz="2800" b="1" u="sng" dirty="0" smtClean="0">
                <a:latin typeface="Glimstick" pitchFamily="34" charset="0"/>
              </a:rPr>
              <a:t>The Lemur</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p:cNvSpPr/>
          <p:nvPr/>
        </p:nvSpPr>
        <p:spPr>
          <a:xfrm>
            <a:off x="5638800" y="304800"/>
            <a:ext cx="2162772" cy="523220"/>
          </a:xfrm>
          <a:prstGeom prst="rect">
            <a:avLst/>
          </a:prstGeom>
        </p:spPr>
        <p:txBody>
          <a:bodyPr wrap="none">
            <a:spAutoFit/>
          </a:bodyPr>
          <a:lstStyle/>
          <a:p>
            <a:r>
              <a:rPr lang="en-US" sz="2800" b="1" u="sng" dirty="0" smtClean="0">
                <a:latin typeface="Glimstick" pitchFamily="34" charset="0"/>
              </a:rPr>
              <a:t>The Lemur</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5" name="Picture 24"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6" name="Picture 25"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7" name="Picture 26"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8" name="Picture 27"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9" name="Picture 28"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lemur.jpg"/>
          <p:cNvPicPr>
            <a:picLocks noChangeAspect="1"/>
          </p:cNvPicPr>
          <p:nvPr/>
        </p:nvPicPr>
        <p:blipFill>
          <a:blip r:embed="rId4" cstate="print"/>
          <a:stretch>
            <a:fillRect/>
          </a:stretch>
        </p:blipFill>
        <p:spPr>
          <a:xfrm>
            <a:off x="0" y="0"/>
            <a:ext cx="932645" cy="838200"/>
          </a:xfrm>
          <a:prstGeom prst="rect">
            <a:avLst/>
          </a:prstGeom>
        </p:spPr>
      </p:pic>
      <p:pic>
        <p:nvPicPr>
          <p:cNvPr id="16" name="Picture 15" descr="lemur.jpg"/>
          <p:cNvPicPr>
            <a:picLocks noChangeAspect="1"/>
          </p:cNvPicPr>
          <p:nvPr/>
        </p:nvPicPr>
        <p:blipFill>
          <a:blip r:embed="rId4" cstate="print"/>
          <a:stretch>
            <a:fillRect/>
          </a:stretch>
        </p:blipFill>
        <p:spPr>
          <a:xfrm>
            <a:off x="4800600" y="0"/>
            <a:ext cx="932645" cy="838200"/>
          </a:xfrm>
          <a:prstGeom prst="rect">
            <a:avLst/>
          </a:prstGeom>
        </p:spPr>
      </p:pic>
      <p:sp>
        <p:nvSpPr>
          <p:cNvPr id="17" name="Rectangle 1"/>
          <p:cNvSpPr>
            <a:spLocks noChangeArrowheads="1"/>
          </p:cNvSpPr>
          <p:nvPr/>
        </p:nvSpPr>
        <p:spPr bwMode="auto">
          <a:xfrm>
            <a:off x="228600" y="1143000"/>
            <a:ext cx="39624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Lemurs live on Madagascar, an island near Africa. </a:t>
            </a:r>
          </a:p>
          <a:p>
            <a:pPr marL="0" marR="0" lvl="0" indent="0" algn="l" defTabSz="914400" rtl="0" eaLnBrk="1" fontAlgn="base" latinLnBrk="0" hangingPunct="1">
              <a:lnSpc>
                <a:spcPct val="100000"/>
              </a:lnSpc>
              <a:spcBef>
                <a:spcPct val="0"/>
              </a:spcBef>
              <a:spcAft>
                <a:spcPct val="0"/>
              </a:spcAft>
              <a:buClrTx/>
              <a:buSzTx/>
              <a:buFont typeface="Courier New" pitchFamily="49" charset="0"/>
              <a:buChar char="o"/>
              <a:tabLst/>
            </a:pPr>
            <a:endParaRPr lang="en-US" sz="1400" dirty="0" smtClean="0">
              <a:latin typeface="Comic Sans MS"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They live in tree tops in the </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canopy layer.</a:t>
            </a:r>
            <a:endPar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Courier New" pitchFamily="49" charset="0"/>
              <a:buChar char="o"/>
              <a:tabLst/>
            </a:pPr>
            <a:endParaRPr kumimoji="0" lang="en-US" sz="1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 typeface="Courier New" pitchFamily="49" charset="0"/>
              <a:buChar char="o"/>
              <a:tabLst/>
            </a:pP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Most lemurs are</a:t>
            </a:r>
            <a:r>
              <a:rPr kumimoji="0" lang="en-US" sz="1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awake in the day and asleep at night.</a:t>
            </a:r>
            <a:r>
              <a:rPr kumimoji="0" lang="en-US" sz="1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1"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(Diurnal)</a:t>
            </a:r>
          </a:p>
          <a:p>
            <a:pPr marL="0" marR="0" lvl="0" indent="0" algn="l" defTabSz="914400" rtl="0" eaLnBrk="0" fontAlgn="base" latinLnBrk="0" hangingPunct="0">
              <a:lnSpc>
                <a:spcPct val="100000"/>
              </a:lnSpc>
              <a:spcBef>
                <a:spcPct val="0"/>
              </a:spcBef>
              <a:spcAft>
                <a:spcPct val="0"/>
              </a:spcAft>
              <a:buClrTx/>
              <a:buSzTx/>
              <a:buFont typeface="Courier New" pitchFamily="49" charset="0"/>
              <a:buChar char="o"/>
              <a:tabLst/>
            </a:pPr>
            <a:endParaRPr lang="en-US" sz="1400" baseline="0" dirty="0" smtClean="0">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Courier New" pitchFamily="49" charset="0"/>
              <a:buChar char="o"/>
              <a:tabLst/>
            </a:pP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The smaller lemurs</a:t>
            </a:r>
            <a:r>
              <a:rPr kumimoji="0" lang="en-US" sz="1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like to be awake at night. </a:t>
            </a:r>
            <a:r>
              <a:rPr kumimoji="0" lang="en-US" sz="1400" b="1"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(Nocturnal)</a:t>
            </a:r>
          </a:p>
          <a:p>
            <a:pPr marL="0" marR="0" lvl="0" indent="0" algn="l" defTabSz="914400" rtl="0" eaLnBrk="0" fontAlgn="base" latinLnBrk="0" hangingPunct="0">
              <a:lnSpc>
                <a:spcPct val="100000"/>
              </a:lnSpc>
              <a:spcBef>
                <a:spcPct val="0"/>
              </a:spcBef>
              <a:spcAft>
                <a:spcPct val="0"/>
              </a:spcAft>
              <a:buClrTx/>
              <a:buSzTx/>
              <a:buFont typeface="Courier New" pitchFamily="49" charset="0"/>
              <a:buChar char="o"/>
              <a:tabLst/>
            </a:pPr>
            <a:endParaRPr lang="en-US" sz="1400" baseline="0" dirty="0" smtClean="0">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Courier New" pitchFamily="49" charset="0"/>
              <a:buChar char="o"/>
              <a:tabLst/>
            </a:pP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Lemurs can dig bugs out of tree bark with a long middle finger.</a:t>
            </a:r>
          </a:p>
          <a:p>
            <a:pPr marL="0" marR="0" lvl="0" indent="0" algn="l" defTabSz="914400" rtl="0" eaLnBrk="0" fontAlgn="base" latinLnBrk="0" hangingPunct="0">
              <a:lnSpc>
                <a:spcPct val="100000"/>
              </a:lnSpc>
              <a:spcBef>
                <a:spcPct val="0"/>
              </a:spcBef>
              <a:spcAft>
                <a:spcPct val="0"/>
              </a:spcAft>
              <a:buClrTx/>
              <a:buSzTx/>
              <a:buFont typeface="Courier New" pitchFamily="49" charset="0"/>
              <a:buChar char="o"/>
              <a:tabLst/>
            </a:pPr>
            <a:endParaRPr lang="en-US" sz="1400" dirty="0" smtClean="0">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Courier New" pitchFamily="49" charset="0"/>
              <a:buChar char="o"/>
              <a:tabLst/>
            </a:pPr>
            <a:r>
              <a:rPr kumimoji="0" lang="en-US" sz="1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People are scared of it because of the way it looks.</a:t>
            </a:r>
            <a:endParaRPr kumimoji="0" lang="en-US" sz="1400" b="0" i="0" u="none" strike="noStrike" cap="none" normalizeH="0" baseline="0" dirty="0" smtClean="0">
              <a:ln>
                <a:noFill/>
              </a:ln>
              <a:solidFill>
                <a:schemeClr val="tx1"/>
              </a:solidFill>
              <a:effectLst/>
              <a:latin typeface="Comic Sans MS" pitchFamily="66" charset="0"/>
            </a:endParaRPr>
          </a:p>
        </p:txBody>
      </p:sp>
      <p:sp>
        <p:nvSpPr>
          <p:cNvPr id="18" name="Rectangle 17"/>
          <p:cNvSpPr/>
          <p:nvPr/>
        </p:nvSpPr>
        <p:spPr>
          <a:xfrm>
            <a:off x="4419600" y="1143000"/>
            <a:ext cx="4572000" cy="3970318"/>
          </a:xfrm>
          <a:prstGeom prst="rect">
            <a:avLst/>
          </a:prstGeom>
        </p:spPr>
        <p:txBody>
          <a:bodyPr>
            <a:spAutoFit/>
          </a:bodyPr>
          <a:lstStyle/>
          <a:p>
            <a:pPr lvl="0" eaLnBrk="0" fontAlgn="base" hangingPunct="0">
              <a:spcBef>
                <a:spcPct val="0"/>
              </a:spcBef>
              <a:spcAft>
                <a:spcPct val="0"/>
              </a:spcAft>
              <a:buFont typeface="Courier New" pitchFamily="49" charset="0"/>
              <a:buChar char="o"/>
            </a:pPr>
            <a:r>
              <a:rPr lang="en-US" sz="1400" dirty="0" smtClean="0">
                <a:latin typeface="Comic Sans MS" pitchFamily="66" charset="0"/>
                <a:ea typeface="Calibri" pitchFamily="34" charset="0"/>
                <a:cs typeface="Times New Roman" pitchFamily="18" charset="0"/>
              </a:rPr>
              <a:t>Lemurs cannot hang by their tails from trees like monkeys.</a:t>
            </a:r>
          </a:p>
          <a:p>
            <a:pPr lvl="0" eaLnBrk="0" fontAlgn="base" hangingPunct="0">
              <a:spcBef>
                <a:spcPct val="0"/>
              </a:spcBef>
              <a:spcAft>
                <a:spcPct val="0"/>
              </a:spcAft>
              <a:buFont typeface="Courier New" pitchFamily="49" charset="0"/>
              <a:buChar char="o"/>
            </a:pPr>
            <a:endParaRPr lang="en-US" sz="1400" dirty="0" smtClean="0">
              <a:latin typeface="Comic Sans MS" pitchFamily="66" charset="0"/>
              <a:ea typeface="Calibri" pitchFamily="34" charset="0"/>
              <a:cs typeface="Times New Roman" pitchFamily="18" charset="0"/>
            </a:endParaRPr>
          </a:p>
          <a:p>
            <a:pPr lvl="0" eaLnBrk="0" fontAlgn="base" hangingPunct="0">
              <a:spcBef>
                <a:spcPct val="0"/>
              </a:spcBef>
              <a:spcAft>
                <a:spcPct val="0"/>
              </a:spcAft>
              <a:buFont typeface="Courier New" pitchFamily="49" charset="0"/>
              <a:buChar char="o"/>
            </a:pPr>
            <a:r>
              <a:rPr lang="en-US" sz="1400" dirty="0" smtClean="0">
                <a:latin typeface="Comic Sans MS" pitchFamily="66" charset="0"/>
                <a:ea typeface="Calibri" pitchFamily="34" charset="0"/>
                <a:cs typeface="Times New Roman" pitchFamily="18" charset="0"/>
              </a:rPr>
              <a:t>Lemurs have long, wet noses. </a:t>
            </a:r>
          </a:p>
          <a:p>
            <a:pPr lvl="0" eaLnBrk="0" fontAlgn="base" hangingPunct="0">
              <a:spcBef>
                <a:spcPct val="0"/>
              </a:spcBef>
              <a:spcAft>
                <a:spcPct val="0"/>
              </a:spcAft>
              <a:buFont typeface="Courier New" pitchFamily="49" charset="0"/>
              <a:buChar char="o"/>
            </a:pPr>
            <a:endParaRPr lang="en-US" sz="1400" dirty="0" smtClean="0">
              <a:latin typeface="Comic Sans MS" pitchFamily="66" charset="0"/>
              <a:ea typeface="Calibri" pitchFamily="34" charset="0"/>
              <a:cs typeface="Times New Roman" pitchFamily="18" charset="0"/>
            </a:endParaRPr>
          </a:p>
          <a:p>
            <a:pPr lvl="0" eaLnBrk="0" fontAlgn="base" hangingPunct="0">
              <a:spcBef>
                <a:spcPct val="0"/>
              </a:spcBef>
              <a:spcAft>
                <a:spcPct val="0"/>
              </a:spcAft>
              <a:buFont typeface="Courier New" pitchFamily="49" charset="0"/>
              <a:buChar char="o"/>
            </a:pPr>
            <a:r>
              <a:rPr lang="en-US" sz="1400" dirty="0" smtClean="0">
                <a:latin typeface="Comic Sans MS" pitchFamily="66" charset="0"/>
                <a:ea typeface="Calibri" pitchFamily="34" charset="0"/>
                <a:cs typeface="Times New Roman" pitchFamily="18" charset="0"/>
              </a:rPr>
              <a:t>Lemurs can smell well and they can also see well, even at night. </a:t>
            </a:r>
          </a:p>
          <a:p>
            <a:pPr lvl="0" eaLnBrk="0" fontAlgn="base" hangingPunct="0">
              <a:spcBef>
                <a:spcPct val="0"/>
              </a:spcBef>
              <a:spcAft>
                <a:spcPct val="0"/>
              </a:spcAft>
              <a:buFont typeface="Courier New" pitchFamily="49" charset="0"/>
              <a:buChar char="o"/>
            </a:pPr>
            <a:endParaRPr lang="en-US" sz="1400" dirty="0" smtClean="0">
              <a:latin typeface="Comic Sans MS" pitchFamily="66" charset="0"/>
              <a:ea typeface="Calibri" pitchFamily="34" charset="0"/>
              <a:cs typeface="Times New Roman" pitchFamily="18" charset="0"/>
            </a:endParaRPr>
          </a:p>
          <a:p>
            <a:pPr lvl="0" eaLnBrk="0" fontAlgn="base" hangingPunct="0">
              <a:spcBef>
                <a:spcPct val="0"/>
              </a:spcBef>
              <a:spcAft>
                <a:spcPct val="0"/>
              </a:spcAft>
              <a:buFont typeface="Courier New" pitchFamily="49" charset="0"/>
              <a:buChar char="o"/>
            </a:pPr>
            <a:r>
              <a:rPr lang="en-US" sz="1400" dirty="0" smtClean="0">
                <a:latin typeface="Comic Sans MS" pitchFamily="66" charset="0"/>
                <a:ea typeface="Calibri" pitchFamily="34" charset="0"/>
                <a:cs typeface="Times New Roman" pitchFamily="18" charset="0"/>
              </a:rPr>
              <a:t>Their thumbs and big toes can grip things.</a:t>
            </a:r>
          </a:p>
          <a:p>
            <a:pPr lvl="0" eaLnBrk="0" fontAlgn="base" hangingPunct="0">
              <a:spcBef>
                <a:spcPct val="0"/>
              </a:spcBef>
              <a:spcAft>
                <a:spcPct val="0"/>
              </a:spcAft>
              <a:buFont typeface="Courier New" pitchFamily="49" charset="0"/>
              <a:buChar char="o"/>
            </a:pPr>
            <a:endParaRPr lang="en-US" sz="1400" dirty="0" smtClean="0">
              <a:latin typeface="Comic Sans MS" pitchFamily="66" charset="0"/>
              <a:ea typeface="Calibri" pitchFamily="34" charset="0"/>
              <a:cs typeface="Times New Roman" pitchFamily="18" charset="0"/>
            </a:endParaRPr>
          </a:p>
          <a:p>
            <a:pPr lvl="0" eaLnBrk="0" fontAlgn="base" hangingPunct="0">
              <a:spcBef>
                <a:spcPct val="0"/>
              </a:spcBef>
              <a:spcAft>
                <a:spcPct val="0"/>
              </a:spcAft>
              <a:buFont typeface="Courier New" pitchFamily="49" charset="0"/>
              <a:buChar char="o"/>
            </a:pPr>
            <a:r>
              <a:rPr lang="en-US" sz="1400" dirty="0" smtClean="0">
                <a:latin typeface="Comic Sans MS" pitchFamily="66" charset="0"/>
                <a:ea typeface="Calibri" pitchFamily="34" charset="0"/>
                <a:cs typeface="Times New Roman" pitchFamily="18" charset="0"/>
              </a:rPr>
              <a:t>Lemurs use their teeth and a long </a:t>
            </a:r>
            <a:r>
              <a:rPr lang="en-US" sz="1400" b="1" dirty="0" smtClean="0">
                <a:latin typeface="Comic Sans MS" pitchFamily="66" charset="0"/>
                <a:ea typeface="Calibri" pitchFamily="34" charset="0"/>
                <a:cs typeface="Times New Roman" pitchFamily="18" charset="0"/>
              </a:rPr>
              <a:t>“toilet claw” </a:t>
            </a:r>
            <a:r>
              <a:rPr lang="en-US" sz="1400" dirty="0" smtClean="0">
                <a:latin typeface="Comic Sans MS" pitchFamily="66" charset="0"/>
                <a:ea typeface="Calibri" pitchFamily="34" charset="0"/>
                <a:cs typeface="Times New Roman" pitchFamily="18" charset="0"/>
              </a:rPr>
              <a:t>for cleaning their fur. </a:t>
            </a:r>
          </a:p>
          <a:p>
            <a:pPr lvl="0" eaLnBrk="0" fontAlgn="base" hangingPunct="0">
              <a:spcBef>
                <a:spcPct val="0"/>
              </a:spcBef>
              <a:spcAft>
                <a:spcPct val="0"/>
              </a:spcAft>
              <a:buFont typeface="Courier New" pitchFamily="49" charset="0"/>
              <a:buChar char="o"/>
            </a:pPr>
            <a:endParaRPr lang="en-US" sz="1400" dirty="0" smtClean="0">
              <a:latin typeface="Comic Sans MS" pitchFamily="66" charset="0"/>
            </a:endParaRPr>
          </a:p>
          <a:p>
            <a:pPr lvl="0" eaLnBrk="0" fontAlgn="base" hangingPunct="0">
              <a:spcBef>
                <a:spcPct val="0"/>
              </a:spcBef>
              <a:spcAft>
                <a:spcPct val="0"/>
              </a:spcAft>
              <a:buFont typeface="Courier New" pitchFamily="49" charset="0"/>
              <a:buChar char="o"/>
            </a:pPr>
            <a:r>
              <a:rPr lang="en-US" sz="1400" dirty="0" smtClean="0">
                <a:latin typeface="Comic Sans MS" pitchFamily="66" charset="0"/>
                <a:ea typeface="Calibri" pitchFamily="34" charset="0"/>
                <a:cs typeface="Times New Roman" pitchFamily="18" charset="0"/>
              </a:rPr>
              <a:t>One girl lemur leads the group, shows them where to go, and chooses her food and mates. </a:t>
            </a:r>
          </a:p>
          <a:p>
            <a:pPr lvl="0" eaLnBrk="0" fontAlgn="base" hangingPunct="0">
              <a:spcBef>
                <a:spcPct val="0"/>
              </a:spcBef>
              <a:spcAft>
                <a:spcPct val="0"/>
              </a:spcAft>
              <a:buFont typeface="Courier New" pitchFamily="49" charset="0"/>
              <a:buChar char="o"/>
            </a:pPr>
            <a:endParaRPr lang="en-US" sz="1400" dirty="0" smtClean="0">
              <a:latin typeface="Comic Sans MS" pitchFamily="66" charset="0"/>
              <a:ea typeface="Calibri" pitchFamily="34" charset="0"/>
              <a:cs typeface="Times New Roman" pitchFamily="18" charset="0"/>
            </a:endParaRPr>
          </a:p>
          <a:p>
            <a:pPr lvl="0" eaLnBrk="0" fontAlgn="base" hangingPunct="0">
              <a:spcBef>
                <a:spcPct val="0"/>
              </a:spcBef>
              <a:spcAft>
                <a:spcPct val="0"/>
              </a:spcAft>
              <a:buFont typeface="Courier New" pitchFamily="49" charset="0"/>
              <a:buChar char="o"/>
            </a:pPr>
            <a:r>
              <a:rPr lang="en-US" sz="1400" dirty="0" smtClean="0">
                <a:latin typeface="Comic Sans MS" pitchFamily="66" charset="0"/>
                <a:ea typeface="Calibri" pitchFamily="34" charset="0"/>
                <a:cs typeface="Times New Roman" pitchFamily="18" charset="0"/>
              </a:rPr>
              <a:t>Lemurs eat fruit, leaves, insects, small animals, and other plants. </a:t>
            </a:r>
            <a:endParaRPr lang="en-US" sz="1400" dirty="0" smtClean="0">
              <a:latin typeface="Comic Sans MS" pitchFamily="66" charset="0"/>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download (6).jpg"/>
          <p:cNvPicPr>
            <a:picLocks noChangeAspect="1"/>
          </p:cNvPicPr>
          <p:nvPr/>
        </p:nvPicPr>
        <p:blipFill>
          <a:blip r:embed="rId2" cstate="print"/>
          <a:stretch>
            <a:fillRect/>
          </a:stretch>
        </p:blipFill>
        <p:spPr>
          <a:xfrm>
            <a:off x="1524000" y="1600200"/>
            <a:ext cx="6694832" cy="4495800"/>
          </a:xfrm>
          <a:prstGeom prst="rect">
            <a:avLst/>
          </a:prstGeom>
        </p:spPr>
      </p:pic>
      <p:sp>
        <p:nvSpPr>
          <p:cNvPr id="4" name="TextBox 3"/>
          <p:cNvSpPr txBox="1"/>
          <p:nvPr/>
        </p:nvSpPr>
        <p:spPr>
          <a:xfrm>
            <a:off x="685800" y="228600"/>
            <a:ext cx="7622600" cy="830997"/>
          </a:xfrm>
          <a:prstGeom prst="rect">
            <a:avLst/>
          </a:prstGeom>
          <a:noFill/>
        </p:spPr>
        <p:txBody>
          <a:bodyPr wrap="none" rtlCol="0">
            <a:spAutoFit/>
          </a:bodyPr>
          <a:lstStyle/>
          <a:p>
            <a:r>
              <a:rPr lang="en-US" sz="4800" b="1" u="sng" dirty="0" smtClean="0">
                <a:latin typeface="Glimstick" pitchFamily="34" charset="0"/>
              </a:rPr>
              <a:t>Diagram of the Lemur:</a:t>
            </a:r>
            <a:endParaRPr lang="en-US" sz="4800" b="1" u="sng" dirty="0">
              <a:latin typeface="Glimstick" pitchFamily="34" charset="0"/>
            </a:endParaRPr>
          </a:p>
        </p:txBody>
      </p:sp>
      <p:sp>
        <p:nvSpPr>
          <p:cNvPr id="7" name="Rounded Rectangle 6"/>
          <p:cNvSpPr/>
          <p:nvPr/>
        </p:nvSpPr>
        <p:spPr>
          <a:xfrm>
            <a:off x="0" y="4800600"/>
            <a:ext cx="1828800" cy="6096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152400" y="1219200"/>
            <a:ext cx="1828800" cy="6858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457200" y="6096000"/>
            <a:ext cx="15240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7391400" y="3810000"/>
            <a:ext cx="12954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4191000" y="2667000"/>
            <a:ext cx="14478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2667000" y="1676400"/>
            <a:ext cx="13716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a:off x="1143000" y="1905000"/>
            <a:ext cx="457200" cy="6858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V="1">
            <a:off x="914400" y="3429000"/>
            <a:ext cx="1219200" cy="13716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590800" y="2438400"/>
            <a:ext cx="1371600" cy="6096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6477000" y="4267200"/>
            <a:ext cx="914400" cy="762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657600" y="3429000"/>
            <a:ext cx="685800" cy="2286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4572000" y="6096000"/>
            <a:ext cx="12954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1" name="Straight Arrow Connector 30"/>
          <p:cNvCxnSpPr/>
          <p:nvPr/>
        </p:nvCxnSpPr>
        <p:spPr>
          <a:xfrm flipH="1" flipV="1">
            <a:off x="3810000" y="5181600"/>
            <a:ext cx="838200" cy="9906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447800" y="5715000"/>
            <a:ext cx="533400" cy="381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Rectangle 33"/>
          <p:cNvSpPr/>
          <p:nvPr/>
        </p:nvSpPr>
        <p:spPr>
          <a:xfrm>
            <a:off x="7086600" y="5715000"/>
            <a:ext cx="1371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4200" y="152400"/>
            <a:ext cx="2502608" cy="830997"/>
          </a:xfrm>
          <a:prstGeom prst="rect">
            <a:avLst/>
          </a:prstGeom>
        </p:spPr>
        <p:txBody>
          <a:bodyPr wrap="none">
            <a:spAutoFit/>
          </a:bodyPr>
          <a:lstStyle/>
          <a:p>
            <a:r>
              <a:rPr lang="en-US" sz="4800" b="1" u="sng" dirty="0" smtClean="0">
                <a:latin typeface="Glimstick" pitchFamily="34" charset="0"/>
              </a:rPr>
              <a:t>Lemurs</a:t>
            </a:r>
            <a:endParaRPr lang="en-US" sz="4800" b="1" u="sng" dirty="0">
              <a:latin typeface="Glimstick" pitchFamily="34" charset="0"/>
            </a:endParaRPr>
          </a:p>
        </p:txBody>
      </p:sp>
      <p:sp>
        <p:nvSpPr>
          <p:cNvPr id="6" name="Rectangle 5"/>
          <p:cNvSpPr/>
          <p:nvPr/>
        </p:nvSpPr>
        <p:spPr>
          <a:xfrm>
            <a:off x="304800" y="1524000"/>
            <a:ext cx="1627369" cy="830997"/>
          </a:xfrm>
          <a:prstGeom prst="rect">
            <a:avLst/>
          </a:prstGeom>
        </p:spPr>
        <p:txBody>
          <a:bodyPr wrap="none">
            <a:spAutoFit/>
          </a:bodyPr>
          <a:lstStyle/>
          <a:p>
            <a:r>
              <a:rPr lang="en-US" sz="4800" b="1" u="sng" dirty="0" smtClean="0">
                <a:latin typeface="Glimstick" pitchFamily="34" charset="0"/>
              </a:rPr>
              <a:t>Can</a:t>
            </a:r>
            <a:r>
              <a:rPr lang="en-US" sz="3600" b="1" u="sng" dirty="0" smtClean="0">
                <a:latin typeface="the bubble letters" pitchFamily="2" charset="0"/>
              </a:rPr>
              <a:t> </a:t>
            </a:r>
          </a:p>
        </p:txBody>
      </p:sp>
      <p:sp>
        <p:nvSpPr>
          <p:cNvPr id="7" name="Rectangle 6"/>
          <p:cNvSpPr/>
          <p:nvPr/>
        </p:nvSpPr>
        <p:spPr>
          <a:xfrm>
            <a:off x="3505200" y="1524000"/>
            <a:ext cx="1792478" cy="830997"/>
          </a:xfrm>
          <a:prstGeom prst="rect">
            <a:avLst/>
          </a:prstGeom>
        </p:spPr>
        <p:txBody>
          <a:bodyPr wrap="none">
            <a:spAutoFit/>
          </a:bodyPr>
          <a:lstStyle/>
          <a:p>
            <a:r>
              <a:rPr lang="en-US" sz="4800" b="1" u="sng" dirty="0" smtClean="0">
                <a:latin typeface="Glimstick" pitchFamily="34" charset="0"/>
              </a:rPr>
              <a:t>have</a:t>
            </a:r>
            <a:endParaRPr lang="en-US" sz="4800" dirty="0">
              <a:latin typeface="Glimstick" pitchFamily="34" charset="0"/>
            </a:endParaRPr>
          </a:p>
        </p:txBody>
      </p:sp>
      <p:sp>
        <p:nvSpPr>
          <p:cNvPr id="8" name="Rectangle 7"/>
          <p:cNvSpPr/>
          <p:nvPr/>
        </p:nvSpPr>
        <p:spPr>
          <a:xfrm>
            <a:off x="7162800" y="1600200"/>
            <a:ext cx="1277337" cy="830997"/>
          </a:xfrm>
          <a:prstGeom prst="rect">
            <a:avLst/>
          </a:prstGeom>
        </p:spPr>
        <p:txBody>
          <a:bodyPr wrap="none">
            <a:spAutoFit/>
          </a:bodyPr>
          <a:lstStyle/>
          <a:p>
            <a:r>
              <a:rPr lang="en-US" sz="4800" b="1" u="sng" dirty="0" smtClean="0">
                <a:latin typeface="Glimstick" pitchFamily="34" charset="0"/>
              </a:rPr>
              <a:t>are</a:t>
            </a:r>
            <a:endParaRPr lang="en-US" sz="4800" dirty="0">
              <a:latin typeface="Glimstick" pitchFamily="34" charset="0"/>
            </a:endParaRPr>
          </a:p>
        </p:txBody>
      </p:sp>
      <p:cxnSp>
        <p:nvCxnSpPr>
          <p:cNvPr id="10" name="Straight Connector 9"/>
          <p:cNvCxnSpPr/>
          <p:nvPr/>
        </p:nvCxnSpPr>
        <p:spPr>
          <a:xfrm>
            <a:off x="990600" y="1371600"/>
            <a:ext cx="67818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762000"/>
            <a:ext cx="0" cy="609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895600" y="2057400"/>
            <a:ext cx="3352800" cy="22098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latin typeface="Glimstick" pitchFamily="34" charset="0"/>
              </a:rPr>
              <a:t>Lemurs</a:t>
            </a:r>
            <a:endParaRPr lang="en-US" sz="4000" b="1" dirty="0">
              <a:latin typeface="Glimstick" pitchFamily="34" charset="0"/>
            </a:endParaRPr>
          </a:p>
        </p:txBody>
      </p:sp>
      <p:pic>
        <p:nvPicPr>
          <p:cNvPr id="6" name="Picture 5" descr="animals_lemur.gif"/>
          <p:cNvPicPr>
            <a:picLocks noChangeAspect="1"/>
          </p:cNvPicPr>
          <p:nvPr/>
        </p:nvPicPr>
        <p:blipFill>
          <a:blip r:embed="rId2" cstate="print"/>
          <a:stretch>
            <a:fillRect/>
          </a:stretch>
        </p:blipFill>
        <p:spPr>
          <a:xfrm>
            <a:off x="1" y="4779818"/>
            <a:ext cx="1905000" cy="2078182"/>
          </a:xfrm>
          <a:prstGeom prst="rect">
            <a:avLst/>
          </a:prstGeom>
        </p:spPr>
      </p:pic>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28600"/>
            <a:ext cx="7270388" cy="769441"/>
          </a:xfrm>
          <a:prstGeom prst="rect">
            <a:avLst/>
          </a:prstGeom>
        </p:spPr>
        <p:txBody>
          <a:bodyPr wrap="none">
            <a:spAutoFit/>
          </a:bodyPr>
          <a:lstStyle/>
          <a:p>
            <a:r>
              <a:rPr lang="en-US" sz="4400" b="1" u="sng" dirty="0" smtClean="0">
                <a:latin typeface="Glimstick" pitchFamily="34" charset="0"/>
              </a:rPr>
              <a:t>Life Cycle of the Lemur:</a:t>
            </a:r>
            <a:endParaRPr lang="en-US" sz="4400" b="1" u="sng" dirty="0">
              <a:latin typeface="Glimstick" pitchFamily="34"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Point Star 7"/>
          <p:cNvSpPr/>
          <p:nvPr/>
        </p:nvSpPr>
        <p:spPr>
          <a:xfrm>
            <a:off x="5715000" y="2514600"/>
            <a:ext cx="2819400" cy="3352800"/>
          </a:xfrm>
          <a:prstGeom prst="star6">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0" y="152400"/>
            <a:ext cx="3321743" cy="1015663"/>
          </a:xfrm>
          <a:prstGeom prst="rect">
            <a:avLst/>
          </a:prstGeom>
        </p:spPr>
        <p:txBody>
          <a:bodyPr wrap="none">
            <a:spAutoFit/>
          </a:bodyPr>
          <a:lstStyle/>
          <a:p>
            <a:r>
              <a:rPr lang="en-US" sz="6000" b="1" u="sng" dirty="0" smtClean="0">
                <a:latin typeface="Glimstick" pitchFamily="34" charset="0"/>
              </a:rPr>
              <a:t>Lemurs:</a:t>
            </a:r>
            <a:endParaRPr lang="en-US" sz="6000" b="1" u="sng" dirty="0">
              <a:latin typeface="Glimstick" pitchFamily="34"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plant1.png"/>
          <p:cNvPicPr>
            <a:picLocks noChangeAspect="1"/>
          </p:cNvPicPr>
          <p:nvPr/>
        </p:nvPicPr>
        <p:blipFill>
          <a:blip r:embed="rId2" cstate="print"/>
          <a:stretch>
            <a:fillRect/>
          </a:stretch>
        </p:blipFill>
        <p:spPr>
          <a:xfrm>
            <a:off x="0" y="4443546"/>
            <a:ext cx="1650496" cy="2414454"/>
          </a:xfrm>
          <a:prstGeom prst="rect">
            <a:avLst/>
          </a:prstGeom>
        </p:spPr>
      </p:pic>
      <p:pic>
        <p:nvPicPr>
          <p:cNvPr id="21" name="Picture 20" descr="plant1.png"/>
          <p:cNvPicPr>
            <a:picLocks noChangeAspect="1"/>
          </p:cNvPicPr>
          <p:nvPr/>
        </p:nvPicPr>
        <p:blipFill>
          <a:blip r:embed="rId2" cstate="print"/>
          <a:stretch>
            <a:fillRect/>
          </a:stretch>
        </p:blipFill>
        <p:spPr>
          <a:xfrm>
            <a:off x="3886200" y="4443546"/>
            <a:ext cx="1650496" cy="2414454"/>
          </a:xfrm>
          <a:prstGeom prst="rect">
            <a:avLst/>
          </a:prstGeom>
        </p:spPr>
      </p:pic>
      <p:pic>
        <p:nvPicPr>
          <p:cNvPr id="22" name="Picture 21" descr="animals_lemur.gif"/>
          <p:cNvPicPr>
            <a:picLocks noChangeAspect="1"/>
          </p:cNvPicPr>
          <p:nvPr/>
        </p:nvPicPr>
        <p:blipFill>
          <a:blip r:embed="rId3" cstate="print"/>
          <a:stretch>
            <a:fillRect/>
          </a:stretch>
        </p:blipFill>
        <p:spPr>
          <a:xfrm>
            <a:off x="1905000" y="4862945"/>
            <a:ext cx="1828800" cy="199505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143000"/>
            <a:ext cx="3581400" cy="32004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269878" y="381000"/>
            <a:ext cx="3595857" cy="1077218"/>
          </a:xfrm>
          <a:prstGeom prst="rect">
            <a:avLst/>
          </a:prstGeom>
          <a:noFill/>
        </p:spPr>
        <p:txBody>
          <a:bodyPr wrap="none" rtlCol="0">
            <a:spAutoFit/>
          </a:bodyPr>
          <a:lstStyle/>
          <a:p>
            <a:pPr algn="ctr"/>
            <a:r>
              <a:rPr lang="en-US" sz="4000" b="1" dirty="0" smtClean="0">
                <a:latin typeface="Glimstick" pitchFamily="34" charset="0"/>
              </a:rPr>
              <a:t>Photograph:</a:t>
            </a:r>
          </a:p>
          <a:p>
            <a:pPr algn="ctr"/>
            <a:endParaRPr lang="en-US" sz="2400" b="1" dirty="0" smtClean="0">
              <a:latin typeface="the bubble letters" pitchFamily="2" charset="0"/>
            </a:endParaRPr>
          </a:p>
        </p:txBody>
      </p:sp>
      <p:sp>
        <p:nvSpPr>
          <p:cNvPr id="7" name="TextBox 6"/>
          <p:cNvSpPr txBox="1"/>
          <p:nvPr/>
        </p:nvSpPr>
        <p:spPr>
          <a:xfrm>
            <a:off x="5791200" y="152400"/>
            <a:ext cx="2234907" cy="769441"/>
          </a:xfrm>
          <a:prstGeom prst="rect">
            <a:avLst/>
          </a:prstGeom>
          <a:noFill/>
        </p:spPr>
        <p:txBody>
          <a:bodyPr wrap="none" rtlCol="0">
            <a:spAutoFit/>
          </a:bodyPr>
          <a:lstStyle/>
          <a:p>
            <a:r>
              <a:rPr lang="en-US" sz="4400" b="1" u="sng" dirty="0" smtClean="0">
                <a:latin typeface="Glimstick" pitchFamily="34" charset="0"/>
              </a:rPr>
              <a:t>Graph:</a:t>
            </a:r>
            <a:endParaRPr lang="en-US" sz="4400" b="1" u="sng" dirty="0">
              <a:latin typeface="Glimstick" pitchFamily="34" charset="0"/>
            </a:endParaRPr>
          </a:p>
        </p:txBody>
      </p:sp>
      <p:sp>
        <p:nvSpPr>
          <p:cNvPr id="8" name="TextBox 7"/>
          <p:cNvSpPr txBox="1"/>
          <p:nvPr/>
        </p:nvSpPr>
        <p:spPr>
          <a:xfrm>
            <a:off x="4724400" y="762000"/>
            <a:ext cx="4134639" cy="6463308"/>
          </a:xfrm>
          <a:prstGeom prst="rect">
            <a:avLst/>
          </a:prstGeom>
          <a:noFill/>
        </p:spPr>
        <p:txBody>
          <a:bodyPr wrap="square" rtlCol="0">
            <a:spAutoFit/>
          </a:bodyPr>
          <a:lstStyle/>
          <a:p>
            <a:r>
              <a:rPr lang="en-US" dirty="0" smtClean="0">
                <a:latin typeface="Comic Sans MS" pitchFamily="66" charset="0"/>
              </a:rPr>
              <a:t>Question: ___________________________</a:t>
            </a:r>
          </a:p>
          <a:p>
            <a:endParaRPr lang="en-US" dirty="0">
              <a:latin typeface="Comic Sans MS" pitchFamily="66" charset="0"/>
            </a:endParaRPr>
          </a:p>
          <a:p>
            <a:r>
              <a:rPr lang="en-US" dirty="0" smtClean="0">
                <a:latin typeface="Comic Sans MS" pitchFamily="66" charset="0"/>
              </a:rPr>
              <a:t>___________________________</a:t>
            </a:r>
          </a:p>
          <a:p>
            <a:endParaRPr lang="en-US" dirty="0" smtClean="0">
              <a:latin typeface="Comic Sans MS" pitchFamily="66" charset="0"/>
            </a:endParaRPr>
          </a:p>
          <a:p>
            <a:endParaRPr lang="en-US" dirty="0">
              <a:latin typeface="Comic Sans MS" pitchFamily="66" charset="0"/>
            </a:endParaRPr>
          </a:p>
          <a:p>
            <a:endParaRPr lang="en-US" dirty="0" smtClean="0">
              <a:latin typeface="Comic Sans MS" pitchFamily="66" charset="0"/>
            </a:endParaRPr>
          </a:p>
          <a:p>
            <a:endParaRPr lang="en-US" dirty="0">
              <a:latin typeface="Comic Sans MS" pitchFamily="66" charset="0"/>
            </a:endParaRPr>
          </a:p>
          <a:p>
            <a:endParaRPr lang="en-US" dirty="0" smtClean="0">
              <a:latin typeface="Comic Sans MS" pitchFamily="66" charset="0"/>
            </a:endParaRPr>
          </a:p>
          <a:p>
            <a:endParaRPr lang="en-US" dirty="0">
              <a:latin typeface="Comic Sans MS" pitchFamily="66" charset="0"/>
            </a:endParaRPr>
          </a:p>
          <a:p>
            <a:endParaRPr lang="en-US" dirty="0" smtClean="0">
              <a:latin typeface="Comic Sans MS" pitchFamily="66" charset="0"/>
            </a:endParaRPr>
          </a:p>
          <a:p>
            <a:endParaRPr lang="en-US" dirty="0">
              <a:latin typeface="Comic Sans MS" pitchFamily="66" charset="0"/>
            </a:endParaRPr>
          </a:p>
          <a:p>
            <a:endParaRPr lang="en-US" dirty="0" smtClean="0">
              <a:latin typeface="Comic Sans MS" pitchFamily="66" charset="0"/>
            </a:endParaRPr>
          </a:p>
          <a:p>
            <a:endParaRPr lang="en-US" dirty="0">
              <a:latin typeface="Comic Sans MS" pitchFamily="66" charset="0"/>
            </a:endParaRPr>
          </a:p>
          <a:p>
            <a:endParaRPr lang="en-US" dirty="0" smtClean="0">
              <a:latin typeface="Comic Sans MS" pitchFamily="66" charset="0"/>
            </a:endParaRPr>
          </a:p>
          <a:p>
            <a:endParaRPr lang="en-US" dirty="0">
              <a:latin typeface="Comic Sans MS" pitchFamily="66" charset="0"/>
            </a:endParaRPr>
          </a:p>
          <a:p>
            <a:endParaRPr lang="en-US" dirty="0" smtClean="0">
              <a:latin typeface="Comic Sans MS" pitchFamily="66" charset="0"/>
            </a:endParaRPr>
          </a:p>
          <a:p>
            <a:endParaRPr lang="en-US" dirty="0">
              <a:latin typeface="Comic Sans MS" pitchFamily="66" charset="0"/>
            </a:endParaRPr>
          </a:p>
          <a:p>
            <a:endParaRPr lang="en-US" dirty="0" smtClean="0">
              <a:latin typeface="Comic Sans MS" pitchFamily="66" charset="0"/>
            </a:endParaRPr>
          </a:p>
          <a:p>
            <a:endParaRPr lang="en-US" dirty="0" smtClean="0">
              <a:latin typeface="Comic Sans MS" pitchFamily="66" charset="0"/>
            </a:endParaRPr>
          </a:p>
          <a:p>
            <a:r>
              <a:rPr lang="en-US" dirty="0" smtClean="0">
                <a:latin typeface="Comic Sans MS" pitchFamily="66" charset="0"/>
              </a:rPr>
              <a:t>                        Yes         No</a:t>
            </a:r>
          </a:p>
          <a:p>
            <a:endParaRPr lang="en-US" dirty="0" smtClean="0">
              <a:latin typeface="Comic Sans MS" pitchFamily="66" charset="0"/>
            </a:endParaRPr>
          </a:p>
          <a:p>
            <a:endParaRPr lang="en-US" dirty="0" smtClean="0">
              <a:latin typeface="Comic Sans MS" pitchFamily="66" charset="0"/>
            </a:endParaRPr>
          </a:p>
        </p:txBody>
      </p:sp>
      <p:sp>
        <p:nvSpPr>
          <p:cNvPr id="9" name="Rounded Rectangle 8"/>
          <p:cNvSpPr/>
          <p:nvPr/>
        </p:nvSpPr>
        <p:spPr>
          <a:xfrm>
            <a:off x="304800" y="5181600"/>
            <a:ext cx="3581400" cy="12954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p:cNvSpPr txBox="1"/>
          <p:nvPr/>
        </p:nvSpPr>
        <p:spPr>
          <a:xfrm>
            <a:off x="838200" y="4495800"/>
            <a:ext cx="2509020" cy="707886"/>
          </a:xfrm>
          <a:prstGeom prst="rect">
            <a:avLst/>
          </a:prstGeom>
          <a:noFill/>
        </p:spPr>
        <p:txBody>
          <a:bodyPr wrap="none" rtlCol="0">
            <a:spAutoFit/>
          </a:bodyPr>
          <a:lstStyle/>
          <a:p>
            <a:r>
              <a:rPr lang="en-US" sz="4000" b="1" dirty="0" smtClean="0">
                <a:latin typeface="Glimstick" pitchFamily="34" charset="0"/>
              </a:rPr>
              <a:t>Caption:</a:t>
            </a:r>
            <a:endParaRPr lang="en-US" sz="4000" b="1" dirty="0">
              <a:latin typeface="Glimstick" pitchFamily="34" charset="0"/>
            </a:endParaRPr>
          </a:p>
        </p:txBody>
      </p:sp>
      <p:sp>
        <p:nvSpPr>
          <p:cNvPr id="12" name="Rectangle 11"/>
          <p:cNvSpPr/>
          <p:nvPr/>
        </p:nvSpPr>
        <p:spPr>
          <a:xfrm>
            <a:off x="6096000" y="2133600"/>
            <a:ext cx="990600" cy="3962400"/>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p:cNvSpPr/>
          <p:nvPr/>
        </p:nvSpPr>
        <p:spPr>
          <a:xfrm>
            <a:off x="7086600" y="2133600"/>
            <a:ext cx="990600" cy="3962400"/>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Connector 14"/>
          <p:cNvCxnSpPr/>
          <p:nvPr/>
        </p:nvCxnSpPr>
        <p:spPr>
          <a:xfrm>
            <a:off x="6096000" y="5867400"/>
            <a:ext cx="19812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96000" y="5638800"/>
            <a:ext cx="19812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96000" y="5334000"/>
            <a:ext cx="19812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96000" y="5029200"/>
            <a:ext cx="19812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96000" y="4724400"/>
            <a:ext cx="19812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96000" y="4419600"/>
            <a:ext cx="19812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96000" y="4114800"/>
            <a:ext cx="19812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96000" y="3810000"/>
            <a:ext cx="19812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96000" y="3505200"/>
            <a:ext cx="19812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096000" y="3200400"/>
            <a:ext cx="19812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096000" y="2895600"/>
            <a:ext cx="19812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096000" y="2590800"/>
            <a:ext cx="19812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96000" y="2362200"/>
            <a:ext cx="19812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715000" y="2133600"/>
            <a:ext cx="367408" cy="307777"/>
          </a:xfrm>
          <a:prstGeom prst="rect">
            <a:avLst/>
          </a:prstGeom>
          <a:noFill/>
        </p:spPr>
        <p:txBody>
          <a:bodyPr wrap="none" rtlCol="0">
            <a:spAutoFit/>
          </a:bodyPr>
          <a:lstStyle/>
          <a:p>
            <a:r>
              <a:rPr lang="en-US" sz="1400" dirty="0" smtClean="0"/>
              <a:t>14</a:t>
            </a:r>
          </a:p>
        </p:txBody>
      </p:sp>
      <p:sp>
        <p:nvSpPr>
          <p:cNvPr id="29" name="TextBox 28"/>
          <p:cNvSpPr txBox="1"/>
          <p:nvPr/>
        </p:nvSpPr>
        <p:spPr>
          <a:xfrm>
            <a:off x="5715000" y="2362200"/>
            <a:ext cx="367408" cy="307777"/>
          </a:xfrm>
          <a:prstGeom prst="rect">
            <a:avLst/>
          </a:prstGeom>
          <a:noFill/>
        </p:spPr>
        <p:txBody>
          <a:bodyPr wrap="none" rtlCol="0">
            <a:spAutoFit/>
          </a:bodyPr>
          <a:lstStyle/>
          <a:p>
            <a:r>
              <a:rPr lang="en-US" sz="1400" dirty="0" smtClean="0"/>
              <a:t>13</a:t>
            </a:r>
          </a:p>
        </p:txBody>
      </p:sp>
      <p:sp>
        <p:nvSpPr>
          <p:cNvPr id="30" name="TextBox 29"/>
          <p:cNvSpPr txBox="1"/>
          <p:nvPr/>
        </p:nvSpPr>
        <p:spPr>
          <a:xfrm>
            <a:off x="5715000" y="2590800"/>
            <a:ext cx="367408" cy="307777"/>
          </a:xfrm>
          <a:prstGeom prst="rect">
            <a:avLst/>
          </a:prstGeom>
          <a:noFill/>
        </p:spPr>
        <p:txBody>
          <a:bodyPr wrap="none" rtlCol="0">
            <a:spAutoFit/>
          </a:bodyPr>
          <a:lstStyle/>
          <a:p>
            <a:r>
              <a:rPr lang="en-US" sz="1400" dirty="0" smtClean="0"/>
              <a:t>12</a:t>
            </a:r>
          </a:p>
        </p:txBody>
      </p:sp>
      <p:sp>
        <p:nvSpPr>
          <p:cNvPr id="31" name="TextBox 30"/>
          <p:cNvSpPr txBox="1"/>
          <p:nvPr/>
        </p:nvSpPr>
        <p:spPr>
          <a:xfrm>
            <a:off x="5715000" y="2895600"/>
            <a:ext cx="367408" cy="307777"/>
          </a:xfrm>
          <a:prstGeom prst="rect">
            <a:avLst/>
          </a:prstGeom>
          <a:noFill/>
        </p:spPr>
        <p:txBody>
          <a:bodyPr wrap="none" rtlCol="0">
            <a:spAutoFit/>
          </a:bodyPr>
          <a:lstStyle/>
          <a:p>
            <a:r>
              <a:rPr lang="en-US" sz="1400" dirty="0" smtClean="0"/>
              <a:t>11</a:t>
            </a:r>
          </a:p>
        </p:txBody>
      </p:sp>
      <p:sp>
        <p:nvSpPr>
          <p:cNvPr id="32" name="TextBox 31"/>
          <p:cNvSpPr txBox="1"/>
          <p:nvPr/>
        </p:nvSpPr>
        <p:spPr>
          <a:xfrm>
            <a:off x="5715000" y="3200400"/>
            <a:ext cx="367408" cy="307777"/>
          </a:xfrm>
          <a:prstGeom prst="rect">
            <a:avLst/>
          </a:prstGeom>
          <a:noFill/>
        </p:spPr>
        <p:txBody>
          <a:bodyPr wrap="none" rtlCol="0">
            <a:spAutoFit/>
          </a:bodyPr>
          <a:lstStyle/>
          <a:p>
            <a:r>
              <a:rPr lang="en-US" sz="1400" dirty="0" smtClean="0"/>
              <a:t>10</a:t>
            </a:r>
          </a:p>
        </p:txBody>
      </p:sp>
      <p:sp>
        <p:nvSpPr>
          <p:cNvPr id="33" name="TextBox 32"/>
          <p:cNvSpPr txBox="1"/>
          <p:nvPr/>
        </p:nvSpPr>
        <p:spPr>
          <a:xfrm>
            <a:off x="5791200" y="3505200"/>
            <a:ext cx="276038" cy="307777"/>
          </a:xfrm>
          <a:prstGeom prst="rect">
            <a:avLst/>
          </a:prstGeom>
          <a:noFill/>
        </p:spPr>
        <p:txBody>
          <a:bodyPr wrap="none" rtlCol="0">
            <a:spAutoFit/>
          </a:bodyPr>
          <a:lstStyle/>
          <a:p>
            <a:r>
              <a:rPr lang="en-US" sz="1400" dirty="0" smtClean="0"/>
              <a:t>9</a:t>
            </a:r>
          </a:p>
        </p:txBody>
      </p:sp>
      <p:sp>
        <p:nvSpPr>
          <p:cNvPr id="34" name="TextBox 33"/>
          <p:cNvSpPr txBox="1"/>
          <p:nvPr/>
        </p:nvSpPr>
        <p:spPr>
          <a:xfrm>
            <a:off x="5791200" y="3810000"/>
            <a:ext cx="276038" cy="307777"/>
          </a:xfrm>
          <a:prstGeom prst="rect">
            <a:avLst/>
          </a:prstGeom>
          <a:noFill/>
        </p:spPr>
        <p:txBody>
          <a:bodyPr wrap="none" rtlCol="0">
            <a:spAutoFit/>
          </a:bodyPr>
          <a:lstStyle/>
          <a:p>
            <a:r>
              <a:rPr lang="en-US" sz="1400" dirty="0" smtClean="0"/>
              <a:t>8</a:t>
            </a:r>
          </a:p>
        </p:txBody>
      </p:sp>
      <p:sp>
        <p:nvSpPr>
          <p:cNvPr id="35" name="TextBox 34"/>
          <p:cNvSpPr txBox="1"/>
          <p:nvPr/>
        </p:nvSpPr>
        <p:spPr>
          <a:xfrm>
            <a:off x="5791200" y="4114800"/>
            <a:ext cx="276038" cy="307777"/>
          </a:xfrm>
          <a:prstGeom prst="rect">
            <a:avLst/>
          </a:prstGeom>
          <a:noFill/>
        </p:spPr>
        <p:txBody>
          <a:bodyPr wrap="none" rtlCol="0">
            <a:spAutoFit/>
          </a:bodyPr>
          <a:lstStyle/>
          <a:p>
            <a:r>
              <a:rPr lang="en-US" sz="1400" dirty="0" smtClean="0"/>
              <a:t>7</a:t>
            </a:r>
          </a:p>
        </p:txBody>
      </p:sp>
      <p:sp>
        <p:nvSpPr>
          <p:cNvPr id="36" name="TextBox 35"/>
          <p:cNvSpPr txBox="1"/>
          <p:nvPr/>
        </p:nvSpPr>
        <p:spPr>
          <a:xfrm>
            <a:off x="5791200" y="4419600"/>
            <a:ext cx="276038" cy="307777"/>
          </a:xfrm>
          <a:prstGeom prst="rect">
            <a:avLst/>
          </a:prstGeom>
          <a:noFill/>
        </p:spPr>
        <p:txBody>
          <a:bodyPr wrap="none" rtlCol="0">
            <a:spAutoFit/>
          </a:bodyPr>
          <a:lstStyle/>
          <a:p>
            <a:r>
              <a:rPr lang="en-US" sz="1400" dirty="0" smtClean="0"/>
              <a:t>6</a:t>
            </a:r>
          </a:p>
        </p:txBody>
      </p:sp>
      <p:sp>
        <p:nvSpPr>
          <p:cNvPr id="37" name="TextBox 36"/>
          <p:cNvSpPr txBox="1"/>
          <p:nvPr/>
        </p:nvSpPr>
        <p:spPr>
          <a:xfrm>
            <a:off x="5791200" y="4724400"/>
            <a:ext cx="276038" cy="307777"/>
          </a:xfrm>
          <a:prstGeom prst="rect">
            <a:avLst/>
          </a:prstGeom>
          <a:noFill/>
        </p:spPr>
        <p:txBody>
          <a:bodyPr wrap="none" rtlCol="0">
            <a:spAutoFit/>
          </a:bodyPr>
          <a:lstStyle/>
          <a:p>
            <a:r>
              <a:rPr lang="en-US" sz="1400" dirty="0" smtClean="0"/>
              <a:t>5</a:t>
            </a:r>
          </a:p>
        </p:txBody>
      </p:sp>
      <p:sp>
        <p:nvSpPr>
          <p:cNvPr id="38" name="TextBox 37"/>
          <p:cNvSpPr txBox="1"/>
          <p:nvPr/>
        </p:nvSpPr>
        <p:spPr>
          <a:xfrm>
            <a:off x="5791200" y="5029200"/>
            <a:ext cx="276038" cy="307777"/>
          </a:xfrm>
          <a:prstGeom prst="rect">
            <a:avLst/>
          </a:prstGeom>
          <a:noFill/>
        </p:spPr>
        <p:txBody>
          <a:bodyPr wrap="none" rtlCol="0">
            <a:spAutoFit/>
          </a:bodyPr>
          <a:lstStyle/>
          <a:p>
            <a:r>
              <a:rPr lang="en-US" sz="1400" dirty="0" smtClean="0"/>
              <a:t>4</a:t>
            </a:r>
          </a:p>
        </p:txBody>
      </p:sp>
      <p:sp>
        <p:nvSpPr>
          <p:cNvPr id="39" name="TextBox 38"/>
          <p:cNvSpPr txBox="1"/>
          <p:nvPr/>
        </p:nvSpPr>
        <p:spPr>
          <a:xfrm>
            <a:off x="5791200" y="5334000"/>
            <a:ext cx="276038" cy="307777"/>
          </a:xfrm>
          <a:prstGeom prst="rect">
            <a:avLst/>
          </a:prstGeom>
          <a:noFill/>
        </p:spPr>
        <p:txBody>
          <a:bodyPr wrap="none" rtlCol="0">
            <a:spAutoFit/>
          </a:bodyPr>
          <a:lstStyle/>
          <a:p>
            <a:r>
              <a:rPr lang="en-US" sz="1400" dirty="0" smtClean="0"/>
              <a:t>3</a:t>
            </a:r>
          </a:p>
        </p:txBody>
      </p:sp>
      <p:sp>
        <p:nvSpPr>
          <p:cNvPr id="40" name="TextBox 39"/>
          <p:cNvSpPr txBox="1"/>
          <p:nvPr/>
        </p:nvSpPr>
        <p:spPr>
          <a:xfrm>
            <a:off x="5791200" y="5638800"/>
            <a:ext cx="276038" cy="307777"/>
          </a:xfrm>
          <a:prstGeom prst="rect">
            <a:avLst/>
          </a:prstGeom>
          <a:noFill/>
        </p:spPr>
        <p:txBody>
          <a:bodyPr wrap="none" rtlCol="0">
            <a:spAutoFit/>
          </a:bodyPr>
          <a:lstStyle/>
          <a:p>
            <a:r>
              <a:rPr lang="en-US" sz="1400" dirty="0" smtClean="0"/>
              <a:t>2</a:t>
            </a:r>
          </a:p>
        </p:txBody>
      </p:sp>
      <p:sp>
        <p:nvSpPr>
          <p:cNvPr id="41" name="TextBox 40"/>
          <p:cNvSpPr txBox="1"/>
          <p:nvPr/>
        </p:nvSpPr>
        <p:spPr>
          <a:xfrm>
            <a:off x="5791200" y="5867400"/>
            <a:ext cx="276038" cy="307777"/>
          </a:xfrm>
          <a:prstGeom prst="rect">
            <a:avLst/>
          </a:prstGeom>
          <a:noFill/>
        </p:spPr>
        <p:txBody>
          <a:bodyPr wrap="none" rtlCol="0">
            <a:spAutoFit/>
          </a:bodyPr>
          <a:lstStyle/>
          <a:p>
            <a:r>
              <a:rPr lang="en-US" sz="1400" dirty="0" smtClean="0"/>
              <a:t>1</a:t>
            </a:r>
          </a:p>
        </p:txBody>
      </p:sp>
      <p:sp>
        <p:nvSpPr>
          <p:cNvPr id="42" name="Rounded Rectangle 41"/>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3" name="Rounded Rectangle 42"/>
          <p:cNvSpPr/>
          <p:nvPr/>
        </p:nvSpPr>
        <p:spPr>
          <a:xfrm>
            <a:off x="38862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ounded Rectangle 4"/>
          <p:cNvSpPr/>
          <p:nvPr/>
        </p:nvSpPr>
        <p:spPr>
          <a:xfrm>
            <a:off x="4343400" y="914400"/>
            <a:ext cx="4495800" cy="28194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3048000" y="0"/>
            <a:ext cx="2693366" cy="830997"/>
          </a:xfrm>
          <a:prstGeom prst="rect">
            <a:avLst/>
          </a:prstGeom>
        </p:spPr>
        <p:txBody>
          <a:bodyPr wrap="none">
            <a:spAutoFit/>
          </a:bodyPr>
          <a:lstStyle/>
          <a:p>
            <a:r>
              <a:rPr lang="en-US" sz="4800" b="1" u="sng" dirty="0" smtClean="0">
                <a:latin typeface="Glimstick" pitchFamily="34" charset="0"/>
              </a:rPr>
              <a:t>Lemurs:</a:t>
            </a:r>
            <a:endParaRPr lang="en-US" sz="4800" b="1" u="sng" dirty="0">
              <a:latin typeface="Glimstick" pitchFamily="34"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lemur.jpg"/>
          <p:cNvPicPr>
            <a:picLocks noChangeAspect="1"/>
          </p:cNvPicPr>
          <p:nvPr/>
        </p:nvPicPr>
        <p:blipFill>
          <a:blip r:embed="rId2" cstate="print"/>
          <a:stretch>
            <a:fillRect/>
          </a:stretch>
        </p:blipFill>
        <p:spPr>
          <a:xfrm>
            <a:off x="1066800" y="0"/>
            <a:ext cx="847859" cy="762000"/>
          </a:xfrm>
          <a:prstGeom prst="rect">
            <a:avLst/>
          </a:prstGeom>
        </p:spPr>
      </p:pic>
      <p:pic>
        <p:nvPicPr>
          <p:cNvPr id="12" name="Picture 11" descr="lemur.jpg"/>
          <p:cNvPicPr>
            <a:picLocks noChangeAspect="1"/>
          </p:cNvPicPr>
          <p:nvPr/>
        </p:nvPicPr>
        <p:blipFill>
          <a:blip r:embed="rId2" cstate="print"/>
          <a:stretch>
            <a:fillRect/>
          </a:stretch>
        </p:blipFill>
        <p:spPr>
          <a:xfrm flipH="1">
            <a:off x="7086600" y="0"/>
            <a:ext cx="838200" cy="762000"/>
          </a:xfrm>
          <a:prstGeom prst="rect">
            <a:avLst/>
          </a:prstGeom>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9400" y="0"/>
            <a:ext cx="2792752" cy="923330"/>
          </a:xfrm>
          <a:prstGeom prst="rect">
            <a:avLst/>
          </a:prstGeom>
        </p:spPr>
        <p:txBody>
          <a:bodyPr wrap="none">
            <a:spAutoFit/>
          </a:bodyPr>
          <a:lstStyle/>
          <a:p>
            <a:r>
              <a:rPr lang="en-US" sz="5400" b="1" u="sng" dirty="0" smtClean="0">
                <a:latin typeface="Glimstick" pitchFamily="34" charset="0"/>
              </a:rPr>
              <a:t>Lemurs</a:t>
            </a:r>
            <a:endParaRPr lang="en-US" sz="5400" b="1" u="sng" dirty="0">
              <a:latin typeface="Glimstick" pitchFamily="34"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lemur.jpg"/>
          <p:cNvPicPr>
            <a:picLocks noChangeAspect="1"/>
          </p:cNvPicPr>
          <p:nvPr/>
        </p:nvPicPr>
        <p:blipFill>
          <a:blip r:embed="rId2" cstate="print"/>
          <a:stretch>
            <a:fillRect/>
          </a:stretch>
        </p:blipFill>
        <p:spPr>
          <a:xfrm>
            <a:off x="1066800" y="0"/>
            <a:ext cx="847859" cy="762000"/>
          </a:xfrm>
          <a:prstGeom prst="rect">
            <a:avLst/>
          </a:prstGeom>
        </p:spPr>
      </p:pic>
      <p:pic>
        <p:nvPicPr>
          <p:cNvPr id="7" name="Picture 6" descr="lemur.jpg"/>
          <p:cNvPicPr>
            <a:picLocks noChangeAspect="1"/>
          </p:cNvPicPr>
          <p:nvPr/>
        </p:nvPicPr>
        <p:blipFill>
          <a:blip r:embed="rId2" cstate="print"/>
          <a:stretch>
            <a:fillRect/>
          </a:stretch>
        </p:blipFill>
        <p:spPr>
          <a:xfrm flipH="1">
            <a:off x="7086600" y="0"/>
            <a:ext cx="838200" cy="762000"/>
          </a:xfrm>
          <a:prstGeom prst="rect">
            <a:avLst/>
          </a:prstGeom>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990600" y="228600"/>
            <a:ext cx="1675459" cy="646331"/>
          </a:xfrm>
          <a:prstGeom prst="rect">
            <a:avLst/>
          </a:prstGeom>
        </p:spPr>
        <p:txBody>
          <a:bodyPr wrap="none">
            <a:spAutoFit/>
          </a:bodyPr>
          <a:lstStyle/>
          <a:p>
            <a:r>
              <a:rPr lang="en-US" sz="3600" b="1" u="sng" dirty="0" smtClean="0">
                <a:latin typeface="Glimstick" pitchFamily="34" charset="0"/>
              </a:rPr>
              <a:t>Lemur</a:t>
            </a:r>
            <a:endParaRPr lang="en-US" sz="3600" dirty="0">
              <a:latin typeface="Glimstick" pitchFamily="34"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3962400" y="1752600"/>
            <a:ext cx="1202573" cy="523220"/>
          </a:xfrm>
          <a:prstGeom prst="rect">
            <a:avLst/>
          </a:prstGeom>
        </p:spPr>
        <p:txBody>
          <a:bodyPr wrap="none">
            <a:spAutoFit/>
          </a:bodyPr>
          <a:lstStyle/>
          <a:p>
            <a:r>
              <a:rPr lang="en-US" sz="2800" b="1" u="sng" dirty="0" smtClean="0">
                <a:latin typeface="Glimstick" pitchFamily="34" charset="0"/>
              </a:rPr>
              <a:t>Both:</a:t>
            </a:r>
            <a:endParaRPr lang="en-US" sz="2800" dirty="0">
              <a:latin typeface="Glimstick" pitchFamily="34" charset="0"/>
            </a:endParaRPr>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animals_lemur.gif"/>
          <p:cNvPicPr>
            <a:picLocks noChangeAspect="1"/>
          </p:cNvPicPr>
          <p:nvPr/>
        </p:nvPicPr>
        <p:blipFill>
          <a:blip r:embed="rId2" cstate="print"/>
          <a:stretch>
            <a:fillRect/>
          </a:stretch>
        </p:blipFill>
        <p:spPr>
          <a:xfrm>
            <a:off x="0" y="5278582"/>
            <a:ext cx="1447800" cy="1579418"/>
          </a:xfrm>
          <a:prstGeom prst="rect">
            <a:avLst/>
          </a:prstGeom>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7074" y="152400"/>
            <a:ext cx="7638117" cy="707886"/>
          </a:xfrm>
          <a:prstGeom prst="rect">
            <a:avLst/>
          </a:prstGeom>
        </p:spPr>
        <p:txBody>
          <a:bodyPr wrap="none">
            <a:spAutoFit/>
          </a:bodyPr>
          <a:lstStyle/>
          <a:p>
            <a:pPr algn="ctr"/>
            <a:r>
              <a:rPr lang="en-US" sz="4000" b="1" u="sng" dirty="0" smtClean="0">
                <a:latin typeface="Glimstick" pitchFamily="34" charset="0"/>
              </a:rPr>
              <a:t>My Lemur Adventure Story!</a:t>
            </a:r>
            <a:endParaRPr lang="en-US" sz="4000" b="1" u="sng" dirty="0">
              <a:latin typeface="Glimstick" pitchFamily="34"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990600" y="228600"/>
            <a:ext cx="1822935" cy="646331"/>
          </a:xfrm>
          <a:prstGeom prst="rect">
            <a:avLst/>
          </a:prstGeom>
        </p:spPr>
        <p:txBody>
          <a:bodyPr wrap="none">
            <a:spAutoFit/>
          </a:bodyPr>
          <a:lstStyle/>
          <a:p>
            <a:r>
              <a:rPr lang="en-US" sz="3600" b="1" u="sng" dirty="0" smtClean="0">
                <a:latin typeface="Glimstick" pitchFamily="34" charset="0"/>
              </a:rPr>
              <a:t>Ocelot</a:t>
            </a:r>
            <a:endParaRPr lang="en-US" sz="3600" dirty="0">
              <a:latin typeface="Glimstick" pitchFamily="34"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3962400" y="1752600"/>
            <a:ext cx="1202573" cy="523220"/>
          </a:xfrm>
          <a:prstGeom prst="rect">
            <a:avLst/>
          </a:prstGeom>
        </p:spPr>
        <p:txBody>
          <a:bodyPr wrap="none">
            <a:spAutoFit/>
          </a:bodyPr>
          <a:lstStyle/>
          <a:p>
            <a:r>
              <a:rPr lang="en-US" sz="2800" b="1" u="sng" dirty="0" smtClean="0">
                <a:latin typeface="Glimstick" pitchFamily="34" charset="0"/>
              </a:rPr>
              <a:t>Both:</a:t>
            </a:r>
            <a:endParaRPr lang="en-US" sz="2800" dirty="0">
              <a:latin typeface="Glimstick" pitchFamily="34" charset="0"/>
            </a:endParaRPr>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Jaguar.jpg"/>
          <p:cNvPicPr>
            <a:picLocks noChangeAspect="1"/>
          </p:cNvPicPr>
          <p:nvPr/>
        </p:nvPicPr>
        <p:blipFill>
          <a:blip r:embed="rId2" cstate="print"/>
          <a:stretch>
            <a:fillRect/>
          </a:stretch>
        </p:blipFill>
        <p:spPr>
          <a:xfrm flipH="1">
            <a:off x="0" y="5594604"/>
            <a:ext cx="1875609" cy="126339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ownload.jpg"/>
          <p:cNvPicPr>
            <a:picLocks noChangeAspect="1"/>
          </p:cNvPicPr>
          <p:nvPr/>
        </p:nvPicPr>
        <p:blipFill>
          <a:blip r:embed="rId2" cstate="print"/>
          <a:stretch>
            <a:fillRect/>
          </a:stretch>
        </p:blipFill>
        <p:spPr>
          <a:xfrm>
            <a:off x="6539993" y="4850138"/>
            <a:ext cx="2375407" cy="1779262"/>
          </a:xfrm>
          <a:prstGeom prst="rect">
            <a:avLst/>
          </a:prstGeom>
        </p:spPr>
      </p:pic>
      <p:sp>
        <p:nvSpPr>
          <p:cNvPr id="4" name="Rectangle 3"/>
          <p:cNvSpPr/>
          <p:nvPr/>
        </p:nvSpPr>
        <p:spPr>
          <a:xfrm>
            <a:off x="685800" y="0"/>
            <a:ext cx="3427157" cy="584775"/>
          </a:xfrm>
          <a:prstGeom prst="rect">
            <a:avLst/>
          </a:prstGeom>
        </p:spPr>
        <p:txBody>
          <a:bodyPr wrap="none">
            <a:spAutoFit/>
          </a:bodyPr>
          <a:lstStyle/>
          <a:p>
            <a:r>
              <a:rPr lang="en-US" sz="3200" b="1" u="sng" dirty="0" smtClean="0">
                <a:latin typeface="Glimstick" pitchFamily="34" charset="0"/>
              </a:rPr>
              <a:t>The Rainforest</a:t>
            </a:r>
            <a:endParaRPr lang="en-US" sz="3200"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228600" y="609600"/>
            <a:ext cx="6324600" cy="6432530"/>
          </a:xfrm>
          <a:prstGeom prst="rect">
            <a:avLst/>
          </a:prstGeom>
          <a:noFill/>
        </p:spPr>
        <p:txBody>
          <a:bodyPr wrap="square" rtlCol="0">
            <a:spAutoFit/>
          </a:bodyPr>
          <a:lstStyle/>
          <a:p>
            <a:r>
              <a:rPr lang="en-US" sz="1200" b="1" dirty="0" err="1" smtClean="0">
                <a:solidFill>
                  <a:srgbClr val="00B050"/>
                </a:solidFill>
                <a:latin typeface="Comic Sans MS" pitchFamily="66" charset="0"/>
              </a:rPr>
              <a:t>HABITAT:</a:t>
            </a:r>
            <a:r>
              <a:rPr lang="en-US" sz="1200" dirty="0" err="1" smtClean="0">
                <a:latin typeface="Comic Sans MS" pitchFamily="66" charset="0"/>
              </a:rPr>
              <a:t>The</a:t>
            </a:r>
            <a:r>
              <a:rPr lang="en-US" sz="1200" dirty="0" smtClean="0">
                <a:latin typeface="Comic Sans MS" pitchFamily="66" charset="0"/>
              </a:rPr>
              <a:t> tropical </a:t>
            </a:r>
            <a:r>
              <a:rPr lang="en-US" sz="1200" dirty="0" smtClean="0">
                <a:latin typeface="Comic Sans MS" pitchFamily="66" charset="0"/>
              </a:rPr>
              <a:t>rain forest is very humid because of all the rainfall. </a:t>
            </a:r>
            <a:r>
              <a:rPr lang="en-US" sz="1200" dirty="0" smtClean="0">
                <a:latin typeface="Comic Sans MS" pitchFamily="66" charset="0"/>
              </a:rPr>
              <a:t>It gets </a:t>
            </a:r>
            <a:r>
              <a:rPr lang="en-US" sz="1200" dirty="0" smtClean="0">
                <a:latin typeface="Comic Sans MS" pitchFamily="66" charset="0"/>
              </a:rPr>
              <a:t>about 150 cm of rain per year. It gets lots of rain because it is very hot and wet in rain forests. The hotter the air, the more water vapor it can hold. </a:t>
            </a:r>
          </a:p>
          <a:p>
            <a:r>
              <a:rPr lang="en-US" sz="1200" dirty="0" smtClean="0">
                <a:latin typeface="Comic Sans MS" pitchFamily="66" charset="0"/>
              </a:rPr>
              <a:t>This climate is found near the equator. </a:t>
            </a:r>
            <a:r>
              <a:rPr lang="en-US" sz="1200" dirty="0" smtClean="0">
                <a:latin typeface="Comic Sans MS" pitchFamily="66" charset="0"/>
              </a:rPr>
              <a:t>It rains </a:t>
            </a:r>
            <a:r>
              <a:rPr lang="en-US" sz="1200" dirty="0" smtClean="0">
                <a:latin typeface="Comic Sans MS" pitchFamily="66" charset="0"/>
              </a:rPr>
              <a:t>more than ninety days a year and the strong sun usually shines between the storms. </a:t>
            </a:r>
          </a:p>
          <a:p>
            <a:r>
              <a:rPr lang="en-US" sz="1200" b="1" dirty="0" err="1" smtClean="0">
                <a:solidFill>
                  <a:srgbClr val="00B050"/>
                </a:solidFill>
                <a:latin typeface="Comic Sans MS" pitchFamily="66" charset="0"/>
              </a:rPr>
              <a:t>PLANTS:</a:t>
            </a:r>
            <a:r>
              <a:rPr lang="en-US" sz="1200" dirty="0" err="1" smtClean="0">
                <a:latin typeface="Comic Sans MS" pitchFamily="66" charset="0"/>
              </a:rPr>
              <a:t>The</a:t>
            </a:r>
            <a:r>
              <a:rPr lang="en-US" sz="1200" dirty="0" smtClean="0">
                <a:latin typeface="Comic Sans MS" pitchFamily="66" charset="0"/>
              </a:rPr>
              <a:t> </a:t>
            </a:r>
            <a:r>
              <a:rPr lang="en-US" sz="1200" dirty="0" smtClean="0">
                <a:latin typeface="Comic Sans MS" pitchFamily="66" charset="0"/>
              </a:rPr>
              <a:t>main plants in this biome are trees. This is important because in the rain forest, some rain never gets past the trees and to the smaller plants and ground below. Trees in this climate reach a height of more than 164 feet. They form a canopy. The forest floor is called understory. The canopy also keeps sunlight from reaching the plants in the understory. Between the canopy and understory is a lower canopy made up of smaller trees. These plants do receive some filtered sunlight.</a:t>
            </a:r>
          </a:p>
          <a:p>
            <a:r>
              <a:rPr lang="en-US" sz="1200" dirty="0" smtClean="0">
                <a:latin typeface="Comic Sans MS" pitchFamily="66" charset="0"/>
              </a:rPr>
              <a:t>     The </a:t>
            </a:r>
            <a:r>
              <a:rPr lang="en-US" sz="1200" dirty="0" smtClean="0">
                <a:latin typeface="Comic Sans MS" pitchFamily="66" charset="0"/>
              </a:rPr>
              <a:t>plants that make up the understory of a rain forest have adapted to the small amount of sunlight that they receive. Ferns and mosses do well, along with epiphytes. These are plants that grow on other plants. They can be found growing on branches of tall trees. There are many different plant species found in the rain forest</a:t>
            </a:r>
            <a:r>
              <a:rPr lang="en-US" sz="1200" dirty="0" smtClean="0">
                <a:latin typeface="Comic Sans MS" pitchFamily="66" charset="0"/>
              </a:rPr>
              <a:t>.</a:t>
            </a:r>
          </a:p>
          <a:p>
            <a:r>
              <a:rPr lang="en-US" sz="1200" b="1" dirty="0" err="1" smtClean="0">
                <a:solidFill>
                  <a:srgbClr val="00B050"/>
                </a:solidFill>
                <a:latin typeface="Comic Sans MS" pitchFamily="66" charset="0"/>
              </a:rPr>
              <a:t>WEATHER:</a:t>
            </a:r>
            <a:r>
              <a:rPr lang="en-US" sz="1200" dirty="0" err="1" smtClean="0">
                <a:latin typeface="Comic Sans MS" pitchFamily="66" charset="0"/>
              </a:rPr>
              <a:t>The</a:t>
            </a:r>
            <a:r>
              <a:rPr lang="en-US" sz="1200" dirty="0" smtClean="0">
                <a:latin typeface="Comic Sans MS" pitchFamily="66" charset="0"/>
              </a:rPr>
              <a:t> </a:t>
            </a:r>
            <a:r>
              <a:rPr lang="en-US" sz="1200" dirty="0" smtClean="0">
                <a:latin typeface="Comic Sans MS" pitchFamily="66" charset="0"/>
              </a:rPr>
              <a:t>average temperature of a rain forest is about 77° Fahrenheit. The rain forest is about the same temperature year round. The temperature never drops below 64° Fahrenheit. Rain forests are so hot because they are found near the equator. In a rain forest there is a short dry season. In only a month the rainforest receives 4 inches of rain. A lot of the rain that falls on the rain forest never reaches the ground, instead it stays on the trees because the leaves act as a shield. </a:t>
            </a:r>
            <a:r>
              <a:rPr lang="en-US" sz="1200" dirty="0" smtClean="0">
                <a:latin typeface="Comic Sans MS" pitchFamily="66" charset="0"/>
              </a:rPr>
              <a:t>Rain </a:t>
            </a:r>
            <a:r>
              <a:rPr lang="en-US" sz="1200" dirty="0" smtClean="0">
                <a:latin typeface="Comic Sans MS" pitchFamily="66" charset="0"/>
              </a:rPr>
              <a:t>forest are never found in climates which have temperatures 32° Fahrenheit and below because the plant life will not be able to live in the frost. All the plants will die out if the rain forest is cooler</a:t>
            </a:r>
            <a:r>
              <a:rPr lang="en-US" sz="1200" dirty="0" smtClean="0">
                <a:latin typeface="Comic Sans MS" pitchFamily="66" charset="0"/>
              </a:rPr>
              <a:t>.</a:t>
            </a:r>
            <a:endParaRPr lang="en-US" sz="1400" dirty="0" smtClean="0">
              <a:latin typeface="Comic Sans MS" pitchFamily="66" charset="0"/>
            </a:endParaRPr>
          </a:p>
          <a:p>
            <a:r>
              <a:rPr lang="en-US" sz="1400" b="1" dirty="0">
                <a:solidFill>
                  <a:srgbClr val="00B050"/>
                </a:solidFill>
                <a:latin typeface="Comic Sans MS" pitchFamily="66" charset="0"/>
              </a:rPr>
              <a:t>PEOPLE AND THIS BIOME: </a:t>
            </a:r>
            <a:r>
              <a:rPr lang="en-US" sz="1400" dirty="0" smtClean="0"/>
              <a:t> </a:t>
            </a:r>
            <a:r>
              <a:rPr lang="en-US" sz="1200" dirty="0" smtClean="0">
                <a:latin typeface="Comic Sans MS" pitchFamily="66" charset="0"/>
              </a:rPr>
              <a:t>Of the remaining forest people, the Amazon supports the largest native, or indigenous populations, although these people, too, have been impacted by the modern world. While they still depend on the forest for traditional hunting and gathering, most Amerindians, as American indigenous people are called, grow crops (like bananas, manioc, and rice), use western goods (like metal pots, pans, and utensils), and make regular trips to towns and cities to bring foods and wares to market. Still, these forest people can teach us a lot about the rainforest. Their knowledge of medicinal plants used for treating illness is unmatched, and they have a great understanding of the ecology of the Amazon rainforest. </a:t>
            </a:r>
            <a:r>
              <a:rPr lang="en-US" sz="1400" dirty="0" smtClean="0"/>
              <a:t/>
            </a:r>
            <a:br>
              <a:rPr lang="en-US" sz="1400" dirty="0" smtClean="0"/>
            </a:br>
            <a:endParaRPr lang="en-US" sz="1400" dirty="0" smtClean="0">
              <a:latin typeface="Comic Sans MS" pitchFamily="66" charset="0"/>
            </a:endParaRPr>
          </a:p>
        </p:txBody>
      </p:sp>
      <p:sp>
        <p:nvSpPr>
          <p:cNvPr id="158722" name="AutoShape 2" descr="data:image/jpeg;base64,/9j/4AAQSkZJRgABAQAAAQABAAD/2wCEAAkGBhQSEBUUExMVFBUVFxoYGBYXGCAYGhweHB0bHRwbHBgcGycgGB8jHRcaHy8gIycpLSwsGCAxNTAqNSYrLCkBCQoKDgwOGg8PGiokHyQvLCwuLDQsLCwqLCwsKSwsLDYsLCwsLC8sLCwsLCwsLCwsLCwqLCwsLCwsLCwsLCwsKf/AABEIAMIBAwMBIgACEQEDEQH/xAAcAAACAgMBAQAAAAAAAAAAAAAFBgMEAAIHAQj/xABCEAACAQIEBAQCCAUCBQMFAAABAhEDIQAEEjEFBkFREyJhcTKBBxQjQlKRobFicsHR8ILhFSQzkvE0Q3NTY6Ky0v/EABoBAAIDAQEAAAAAAAAAAAAAAAMEAQIFAAb/xAAyEQABBAEDAgQEBQQDAAAAAAABAAIDESEEEjFBURMiYXEFMoHwI5Gx0eEzQqHBFFLx/9oADAMBAAIRAxEAPwCV6lJqdKtXZvCzFNKTsACFcszUn1CCIdjDA2DGQelbJ8WNLNeA2t2L+CxOxM+Ro7yxBG0pItpGLeWytPMZVgx1DU9JxOqneoCCoWJUNURpMWm++K1VNVJq2m6CHIaSwoj4ke/2i6QxAIPkO84uPKaKGciwrrs9HK0QhAIaj4TgC6eNTRQB0MOENrlT74H8dywWpUdXWkQ4qU21R5TTTxKdhP8A06hYRvpGxnGvDOIE0auWg1IJq0iY1EsWZQGYwJ0lom2ofhnEPFsstUeCh1FaaqvUkgUysdSdFZVnaL2g4K3ByqOyMKPhtVlrZWdKinUJWTJLFgdzBNgg9SZG5wXy9BPreby5ZVFZBVXTYgFiCSNNij6SY6UieuKGRAqUgadN9QqIgT72khtaEG48xqUY3PhIp6YHZutUeoCAylMySGuzQ4ZpnZ9QJJG12GzHE1ahF+ZEJyPh1BNbKMUY3nQksNQ3YGmSwPdOxMZmsw1E0cwQqrVpKKh3hlZW1iLQxUm/VlvfBLm6uzqKyaS1MHxEaPtEVNRYRBaKTVEgzZh1mRnFMxTGSpKyhlBFMqtrhPPCpAWWUgRAB0WKgRRuQArHFlFuJcLovTZaaEr4x1BQNVIrJRgDMEaiwMEEVFJGmY1XiWrwq5UnWE1sw0q9MrfUsnQQ6SDeLCYF/aeZC1BU8QstY0qlKpqKFhpWnUA30N4cNoP30X0Y063Fm8KrNZXAag1NyoOpXEaulyfFmeh64HyrBQ53hPiZOlXy5eoFV0ZAD4hTUfhkEk6XOkk7N1viMZ8Vco9Uui18v4eutBYukQlWB8DoahDGD8F4iRcyGZ+0poVNNMqpXRp161RVGmYgMIBUzMEkRpxmQ4Z9UzDKnnNWSiWKOjgnQS3xOVgwY82nuTi4PRVI6qxylmmd6yMukvpTMUtitQ6hQr0ywEHUgp3F4pN3OAS0qtLNVAxLZeuCobRKIzkrIRp8MLUQhkB8uqCIIOLnHcytKi1fL1AhWFqEjSwAcEIRBkaJFPUBZo6QK+d5gNRqNUN/1KmiogUEamVCj6es1qQqDr9qwF8XA6hVtUcrVZFYIxIAdgTY0mTqrAGRo85ERKDtJV+XD9YztPyg01Y6KZJKWBIX0DMqgxeD6DGcxZvSCq1PM7EtpJkLfysD5lbuOx9cbco5unl1evVgqqkBJhmZh5dB6EMEki4BY9MXc6zjopa2hZ6qTmviJQnK0HJoO3i6SLoSSCkn1UNI30obGcE+V+G1KdJc2tlWp4avY6WBU6mBmEkCmxiYqWtfCzwel41R6tUlmJntqZpuewHYeg2nHTeWaCrS8M0yaNRNNSmV8pZTpYEnyqdYeCeoMwrEhVzw59HojgeHH7qTJZj6yczliCH0sEBAKhzTi+2lW0FgogE6j1EQ1eIMtEIqMPCplyHOoaWYiqrFr1EsQEIKnWkRIAh4gtTLZuk4QimgCMxMaqKkkeKCdQZF0J12kny3tcf8lQ6gtQghqb7aiulGpusRqIFmmICGOxCMgjhBHCSs4wMMqqA+zLMWEMokklYIIBuLCTjX66HpqKka0MawIYjaGP3o3k3g7nBjinCVZTUorr0tFQAXAJ8lTSN1M3YehO5ga/CnpKWjxVn4lExsYJiNiN9+hjDzSCOUAhT+AGh1ps2wdFIU+8kGVbfaRMTMTUq0Gpt8LFJ8pYbgGImLmBcb72wc5XyIq+IqlQVBOn709YIuCAD0PtNww09TiolZfGogfGNWsC0WE6lFzMErBK+U+Ub5NpVmtsJToM1VCEEFCGsTO4BEkm15jGUij1V1U2LBo2sp6aumw+W2PeI8MekNSNrpGAWAv0gMQIIMjb/YFeEZlS2vw3V4EmPKR3mB/fCksX9zOFYdil7mZdNVhew69ySf6jAjNMBmaA2jwxPaWucFOZKuqu29yP1AwvcbzenMCIkaLxMQZ264R0vzm/Veg+JCtPCwf9b/ADpNmRrsaxCw6m5cTI9b3IkbgkYNZnIFV8RQIcaXYgyCdyIF94wmpmvDlWdnarIABKhPN69yQAO04LcpZxxmGRtTaNOpZ0hSbRYkEG8g9sH2XhefpEctRpVLBZCkhQdgbbTbfAjjGZbURIU2UgqbHvIMd97YY63C6YLsAoBjy7kMLyTtc9sVMhmxUU6aZZ1qGnU1x8PmIb2F7+q4gNypPZAm5O1+YaVBA8pMRaMZi5xDm7RUZShJECdS3sL7dcZi+eylMPKD6K2ZpkAU9Y+OxXUChIXqpaFJ/CRcxiHiXCnp5wIlV/Gqq9bLgiQMwgZagY2ADgILiPNBAk49ylemK9XWApplFYwSSGpqCTcggmppZdxuDMxtxijNOnUrVR5alQiuWBU06h0U6giSSGWlqWBsQegwY5Nqwwq3BnVs2tSmvlYStIgArUXalEgq0FkHbxEmcUajha1Kql0K1ASYC+LJlNNwhKQJO8iYgnE2Zz5qtTqrTio3hPX0KSWKtTdayMLqtTyhj0Ktc6pxp4juaUllNVJfUqnSyox1lQJgmpWEWdRRI7DBSCqIpxHM1DTqVqZZaqgu7RpZhTqJ9qDZaZBZ3ZfvBiYvYVla5qU6NRAyii1NMxoI1aVbXTrBZvuyMT1UThg4bBqU6hpqtOuoRl1agNWlfMI8jFddI30xF7GQ75U5PNUiGmmzBKqC+oMYKFSPMGVzYi8MAdjjhxSg8pm4fmoraiQ4KoFUCzKaepSW6w+XqsCergdTivkMpTq0a2XKeGMvV1FgDBQuftUEd0ZSv3S5P3rWeF5aAVVYojL6RqmVNMtrDGZbT4pgm/lPey/ylAq1PFYrSzCVaRYaolwYqahGmWQODvJGxwJreSOiu491fq1BlKRy1aWo+KUb+H4nDqBBLFSJCmPsXG5xV4Xk21VctU0s41qoFxCU08NiR8SMXWIM+cdzi2cqxyINUFqhSm7nVcPTYUiyk2kotVosJEWBwG4RxRsvmhTqAFqJFOm0/EhdfLqsNJADD8PmAjVa9bmmuVXghMWabVmMwy6VTwxpJHxwdIbUYsFDA+g6HFfj9F62SpMiVVdaC1DBsdLsDaZLWJBQXmPvDFrM0Faq8KqgVHQzJUqwVjY2Yksyk9y20Rhb5noNlkRVYrSMhVBOkSQdpsZue8nGXJr443iMZd2RSLVri1VqmVR/F8PNFW1AqRr+62oaSCrKokbakQ6bkgZUySeCjuZYJqmkSosZA07CAAPQgxvAD1uMkpDE6qe38Q2I/LAtuZNK6Fuo1R8//H6nAnTaqUU3y56fuppo5Q3NuXZqhJLOSzEmZJMk48zWcJVaQ+FSWP8AMQAT+QAxUOYPyxFrvjSjJa0rqtMnA2+0EGAvmn2jbD7/AMUnRTDELHm9R95j7glR6tPtyajxFlNv8/vi4vHqpLHV8W/fGXqNI+V261xNLpGc5npHNBhT1FPKAtiR0UsLxYd9h74O8HzCVjAKagNdOk51wyqVdFgyQ9MML2B0EC0Y5PwvNE2UeY2tv636Duf8PSeSuCeGwq1CQbWG57BRgDtR/wAEZNjt98K0cRkNBX89AE0Ngyh0QfaIGUgR+NYJgDUIiCRAF+l4bZao9LzqpDVaRjU1pjaZEEqwmDA/EuLebrU3c6UGs0ymlRNtwHMgM0zHbURN8U8jSBAqgIpLGmxjUKgJt5oDAsYBRvvQR5h5tLSatmqj3twuliMZooNlmOWzQMJUUMoIgavDedNRS0QY3QtAIMREBiqlDpqJVVagbyOLrU6FHJPwnczcEgi+BGf4fqrqniDTVXTTJXSdSkkKxOzA2IMb3UGcanO1SniCkGenTIambCpTMeYQDLqb3uoZlvclw+akIYRPP1GdWNKiA5uya4UMCLwwC99hB0ifKcI3HwlVlekhpVDZ6YiAepHUbGxn36Bz4bxmmKdNgKgRk1Lr82kidaFyACh8wGoiCCDBMCapw6m2ovTUm58pUGOpA+8ZOrv5rGRGIa7Zyp27+Fy7ignMx2ZR+QA/pgDxmn/zT+6j8lXDBWH/ADp/nP7YBV3apnyqiT4sgfy3/phLRnr6Lb+NH8QNHQfurhYV9KgLpTSxme20AXsuC1HL1aIAUIFDai4IC3k+bUZMeouSMQGgJ0Bbak1GIJIMn12GKme4+q5hnWWNk0NdSBvqGwuJkXk4ZZlvZYHKec1Tp5lSEqDWq62RI1lZn4b+oBveJxDVyb0qVR0JYiVggTNmIv6RHpHfCllOYApZ6GXUODIcS52JaC7Eiy7enXDVwnjnjZVatQBmYjVO50iC079NzP6Yh1KQEhVOGO5LAgBrjVYwb3HTGYc6HDqJUE1Qe00jMdBaQYECesTjzAPHcPsfuoRpAtGpV1IdFZ1DOSdRV1CHT1SHUsDfvIFl2z+Wq/V6+XqQjUDqUCYdm8yrAAMA+JHppJFsFuJU0L1ahUqTSkknbSzN5Z3KuGkQLOswTb08T+s0yhOnM0iyM4MAFW8ji3wuELH0L76VGGwSiHKQuN5vxaVBtY1lNNRFaWWQSNUXABNTfpU7GMExxZaKUSQKtDMeG1RjZ0tVFZesTWDuIOwceuBnMHCdB100NNaik+HvoqAAOsz+ISALFWU/exnCq3iUPAMK1QMlLWPIzMx1JIurjxSVMWOoH4sNkWwFBByU6cRrNl9SsAadJ/Dr6TAdGAhwPxKtTTPXxeuiw7idNnOaVVHiIzBgCZanUam6VQN5VQzHt407E4ucA4i9ShSZQJrUwmhvjFWgShDEiboFIkfEq4FZ3M1E1VUaAjIEqDysVaHEDdYNQ0yBY+G1gBYTRZpWdgK9w6tUClQxg+JUIgi5oFpEncu3yIYHbEQUpTNNr/WFLKj3PiozQjMG2IZbkwNrWiDL1QGrNT1MzV416WI0Vld4JFl0vU0bfFHpNzIFq9QUXUr4tN6lOSCA06gVIFlOtjE3AjpOKE7bJ4V+Ud4BRFbJCk2l1fWAzXOmoSSHFhMl6fuyHY4o8P5RRghzKK1VAFDySDpGkFhMSRf3MdBg5kOF+Bl0po0aVIlrzJ1GSIm/7Dtig3EqiMJ6W7qceR1vxnfcenJHrwfp6LTh0fV/5KtxHhsM2ogE9ehPY9ibXxzTm3m8vSfLFDqR4lheB6d//PXHVKuYFXcaekggqfcHb9cIHPHKOvVVW8bjciO1zI/weifw6WPxh43091efS2Lbyua1c4zdcRIcSVcqwJEbGPee2COU5bqGTU+yVdy8KZkDSFYglhIJUXAMxj2eAFnV0QqMa4M1+F0AfLmNUm3kMBYYiWkCZCiwIhpmxGIhwUE+SqpEEy0r1IHeJt82j1xIK6kMAxcyHDHqmFHucMPLnIFav5nAVLxPWN46ED3646XwnlWjllvDMBMm8ey/PrjK1nxOODytyU1Fpi/J4QXlDk1aIV3UkkfM9tt/ae+HOjl+htH3Euf9TWC+0/PAfjXNdDLiHeCSIVb1CPkPKpiO3rhbp/SI1U6KFIJGxJkx1MbJ1/EfUdPOOg1OrPiEfU8fROuligFWulIqoAsgarBU7H1glvfbA6jWCVC1RQq1iErDdAxJKOwi9Oqps26FRMQ0r/DuJeNlnVX8RyjEsJkMZ0PruLsjqw6LHfBLh3EWrVVlgC9M095F3DKSDBGk6WvuC0b49P8ADdCNPESeTz/pZc05lN9EX41w81yNBAenB84J1EW0OQQrGF06gQykLZxBxXy5KKx1KGln0xBNoby/iElSD3B631zB2zYB0srLWQsfK0ga+0AI0yBbewbAHhdI1M3XQ6gykuADdXABDpNjqDH2bTq9dRgsIDjSLplkyrEI00qjSqMbq4+NACRpaD8JP4PiBEe+IWpu16tJgwVtJWpSZT8NVRsAVMN8MRIBAnXjNNK+XfxxoaoqtrAJXyR9oadiukN5rzpJ30vgLw81UpiKi1FYtSco2tXEHTUDdGWChFmkKSL26QWwm/ulaE/iNA7j9UqUEnNM3TU8e4if3H54W8lIzZqAkQ9RpHQDUSfyw38B81eoDcUkrOD8j/UA4DcnPp4jSYsUA1kMPunS1zHSCZHUThbQ4v0panxgkzFFhmiyMCGl1GmtYiR11ADSQbQf0wuUuEJTQmoDUYxATeZ2n1/vhp4vmXSo1F6VAkeVnWmFZj0aUABa4PUXm2AoqkAbGJkESDa0ifT9MaMkG9ttwsLcRhbcv8Wp06fmGn7YAgenrBMwIwx8Oz1ESyqw1Aksuyjrv8U36d8LnB+HEBhSphiTTIRjFyGBZCx8xgnyz0G8jDFlaY8JqenVpU6t973vt7dDOMuRlOtErKXcxr1G9MbfiHT0EY8wMzlVncmQOkKYFrW/LGYIGO7qq6rUzIoDQlMgUalU1EOp3bUqQy3+FvEUXi9wIGK2ff6rxUAsWouEWWNvDcLo7zoqUwg9H98X+N8PKqSz/bZa2qDenTI8Sm/Up8FQEklQC0wbjOdOFu1BszKNUNNKdQrIIdDUQuo/j10GHaCZthtmTXdXOMqfJ8MFSvWy1emVTxGqIU8pdgxV39XqeWx28h6g4UqhNLOVadQQaWYNUBbDzqfMvYNKmO0Dph74hmUCDMUWk0IrtUC/cKinUBAvKtRViIPxjCXxmulXNo4MK1U0tbb+HUINMn/42Yr7L1wWF1n0VXikyZXiilg4fyl1fYT9p9kwVQLN4oSsBF57Ti/mOHRTpa0DM1dJInz+J4mkqGELaq7AHq0dBhAWPq4psoD0a1VTaDAKgKx9NLj01euGfgPGPGpEuS1ZhaevgvS0Pt5Wis0sBctMWxD2bcjhc03hUs/n2y1XxFKtSqVFpxq8tRCGbSwBtqDs6sNgaZ3EYceX+HGlSVUYkLqKg6Q+lidIYAnZSLDreYsFL614niEhWTWHRXAOliCWgmNMMxAg2vGF/jWd0SdDB95mx9yxJP54wviErp70zMdz9/5KYheI37iLXUOKJUMFmNONoEfnfFWlE3aD1BWJ9eoxxmrzfmY0io6fyuf74io845tPhzD/ADhv3Bxjj4HLtrcPv81pjXNPIXdvAiYt6LBUztbVB/MHEWfinS8SqdCLuSYgH0a4naGEE9RvhD5V+kuppY5hQqoBDorDW0E6Gg6dRALXt5SOuFLmvnCrnKl2Ipj4UBsPyAB7TAxEHwZ5fUnRWOrbVhXeY+Y6ArscrTAuYbcdLqCJWSJjpNjhfz/G61aPEqM0TEnaSSb77kn54pgYKZblfNVKYqJl6jIVLBgpggTJn5HHqGMZE0D9VnkvkNgITONkqEbE4JU+WcwW0+C4aAYII3Ej0Fu+Ia/CHQwysp3giMEDmnAKgxPAsgpi5Q5qZKoSp5h0BFrXjBLmf6SqlQ6MuPCUWLbmf4ZmP5jftGEz/hL6S6303Mbj1xXp1T2nC0miic8SObn/AAuMr2jaCrNNGqNckljdjJ9yx3x0LhGUy1Kk1OgGqMyAtUZdPmsbE3iQF2uCThO5d4oKVSXoLXtADFgF7wFN5tvO3rhxPM1Ro8NFRqcVFpgW+zBqMoH8QS43MeuOsmZrSMd/4/fhLEYu1Y5WHgZ7MZZJqKyeLRIuGWEqKe5lSm0CQ3QnDBlaxdKQpjS6pTdI606iqCP4grIyEeYy1LpbAdalJczSrU2Cmh9kUBJBp+G9SkwgWELWUr0Kr0Iway2TWgNYvTDUWywnVpHhBFEjqKiAMn8Kn72H3jNqAiuXzgy9csb0s05iDHnYHxFvaIKFR3gC0jFPmTgJ1+NROiqYMoxAOlWOpSJs6wY6EMfutMXFVWsnhKrKqhKwQC6owUSIiCrOBF4FM4MU8+DRFOrUAVYXxUMOjEqTUWR/7bNTaDbSTM6cUDqNhWIwhXBuZdVJmVD8AqsASNYNmelIMeUaiospFt4IfMcqKtWnm8sDoKE1FIiFI+JT1UHT5TO8zYgDczn62XzdahmZOl3JKqFYatRFRCoEhhDhTuLWOxDh+aenWogRAR9aqSabUyXJcbqfO4gzYMym4Ixedv4bq6j/AEp079srT2P+0J5dUAZ6oBEUIv3ZlBj3v+eBHD+H1QfEpCTTTUw6kGAYH3jEnTuQGjDRkeGNSocRDCBNBA2w+Inf2g4zheZpPTrUaY1VVhgwsSEGoqh/F99TsXpi4IEq6AeVzvZO/FHXMfvsp6zUM7QDhigQBUMy6jVCq1jqp/Cus/CSbwcL2b5cqsJW9VwWNH77BTBaluKpG7IPOLQGDYv5jivg1mqhQHB01CohSxu7aYgNEPaA0qwgsYuNVXN8Ok00pFWcqwaCrIuqm9LaDC6SLCNQ6DToglvHCzOUr0M0j0ijXiCwHxeSZ0+vQj0wx16ZqKBTLam0rJMGQPXf8+mFrP50s6tmUPi2ZcxTIFRhcA1B8NbaCfK8C5O2CvL9UuSSxZlkqJvceU+kEjCmohIO8cLmnokXP0SKtQESQ7AkyJubxjMG87ylmTUYgiJ7g/qTP54zA/Eb3RKXWeYkqikmZyqh2hHZdU69J0MpO7BqYKEGSQqm7KcScOyCM+kAtlcxl2pENJ+6pQknZgHrT3OoYK8TzNJMpoqqVoGoKTxMoKgUqQRdQrnUG6Ra8YVeZcvmFyDhj9vltZWpuGUA6Ki2sxkXPqpMgE2abVnBLuT4m2WanrlTVoOrI9/tqXiUaySARpY0qTFTYhz3OBHEsorZGoKIIbKtq/moVDqpMbSTTYsh/mX5Euba61RSrxsRmGUElS5cUM2oawUTTpOD2ckWOBmdo1KCJUpv5kZVMA2FVBVQEGzrqX1FgO2GWceqG5S8bzytm6zhdK1ClTSYn7RF1Ex/GNXyGK/Cs89CqhkgSpAH8LQw+flMdwMQcZANSno2+r0wTM3ponX3JHvOPKuZBanU0ggNTdo6wQGt70/nrwx/ZSH1R7jufIZqYUxJEjy236D/ACcJ/E5I6fM/74dOJ5qj8TKSWGqGLix7gwQfTCRzBnNTQqqqgdJ/UE/rjy2lcXOyDfVMDdVmggzJ641RJYCQJMSbAT1J7YmpLe9/fHQvo4yNHXrbUWBGnSLgg28wHlHSZH6jGk+UMGVdg3FI3GaKUqjUqZ1hWI12Mx2IAkW/taMUctl2qOqICzMQABuSdsWeLalzFYNIbxHBnfc9euOq/RpylRpqtZxNUgEE/dnsPb9zisswiaD1Kcg0xmcew5Xv0e/RIRVWtmQhK3FFgHDSI80yoidrna4w68Y5go0yUDUwUtuIHpAMYk4xU0UgA2nVILTcDrbrjnvMfB1eifCy1dyLB3UoDb7qHTYdz8gcJue6TBWgxjWZHCh5g5pDVF+rurO3kOnpYMCP5WEf92FLjnMK1nZ9LKSTC9AJJj5Thl+izkzx8y9WsrLTy+kkWuWkRN9gCcL3OHLX1XNvTvpk6fbtg8TGNeG2hTSPcw0PcKDhGZIMmNJsw9DgNmKGh3Xs1vbp+mCOV4OzLqVCVG7E2Efv8sEsnwjx3SFJIgH0BNm+RNz0GH3P/DPost8ZBHqoOXeBvWMKGkgkQCdvbbB7hr+DmKBDiosBwdpVw1Ju8gaiD7H3wY41wZcplKbU3Ys2rUy+Qr5lT3BBJ6z5umk4UXzDiuNXxLUYkm8Akah2gu+q1ib4rpYi4+JJ9B2/lLPNYCN8KzAao61AyBctVWEMmqaYimR66JUbyUHfDXw7LCvw+0LUpvWqU1JMrDK2k9z5w6kfwDCA7FGRqbMhejKuRIWfLUgjqtVWAtYET1ln4NzaEydBWJ8UuHiPiC6KZLPpYSISpePPT9hgsvdWZwjFCuKlUVCY+xqZeUmaYelNNvK3mGpKi3m5ER5sGcvQWv4yVAVC1UTVJBANMNJMzenWiB1QdsIb83lUD0yErVA1B0AnTZWp1lvcDStiIJLXxtQ+kWlT8Yli/iimwUwWioq6lDLIVqLhiocCzsO0jIN2rDilPzXzGuaqZXUs1aSaa+n/AKZGpQ+nqdMF1ImVKdjjflnNBGNNHL0qlJqgJ6FdaGAbiYV5sT4izsRhNyOTFenUqMwp6BqV1AE6nbVKi5gE2XoFEHBH6Oao+taT0pvAmNOpkUj1kt+gxaV/4RarQsuRvuE7fSdwt14YKorEK1Yg0rw24EwwB+HqOvTHPVzooZhMxRLLBmAZJVptPWGi5998dN+l2vp4Rlk6mpq/U/8A9Y5HScsQqLqINwNyD5jF/wCIn0vgOgP4Z++gRtaS59+/6pl5i4pTLGooDeMia1AgApqTUt7EBVIJFgYM4j4DxzwZpVC1SnpYhZixXS5WxCsQ1wQQY22IBZwGmqOsldKuLWgyCpPaAInftbFWrm11qyTa47x2P6flh22kJKinfPZWnXyyVMsNSoSalNv+orSJZIY+GSADplg4Ji8alzIZo06oN1Mi8z1HXqCIOKCcTZSwU6Q6xB2jf8xcT2PacEuB8POYf8KL8TE9j8I/y04s2gDaqQSnXh3OFRKYWFMTeB3PcHGYrUaNNAVkCGYRE/ePXHmE9vYKSSE/jii1UNLUQtTLSrEwdQLFTrkwQVbzRFgfTHO8nzaTqyJ1ioUdC1VQfDK0XLKvVwTTpfFvEwYU4LZriPh16HhhS1GpVo+ETpZx8Z0gkBpCeGoOxIOBnH8xQzHi5nMv4lNm+qM6iHSKasrhYGsqQ5jrqYGAJVeN9Gin5I8WEm0+IANUTUrqTUWd1MiCR6NoWPZcFM7zMtYLAYaz9qLkQ5QkhehQ0vcwCIBOFTKZYiqUUl21KqgbNqteTaZxslKqJbSbgi3rPT5nDwfeUqWK/l1CF1LiQ50mN5Aho6SFBv7b4n8cLHYubT0c7fJlj2IxUXg1TqIIO5YTExIvcbjEvDuCNUszkQTMkdJ23/hOCeLQpU2Wm/hWSo5ikzgO7IShCALJXTdjEyZ2jphW4/wzzkKChX7pJP59sbLxapkM1URJ0nSGDz1htQUMFLaWgagRggM4mYV1y6uqJGolSzmfQWEkHcn5YwHwyRTFzflP5BNMLa8yUaDKs6hqPrt+XX54K8N5lNGDTUAyNh+53+SgYp5vhR1kCSf4un80dfTBvhPBGoDU1MFy0Akg7ncL0tJnDTw2QcX6IkdirwO9fdoNxnL1qmZepUQhnAqm3QwASL6ZMC97jHXuIUnygSrl/PTakpNInrbZuh+IR6jtfzlKsmhlqqhLDylhZjMlGI6yi6f5Y7YI1MxSqUwEIgSAt5WLQQbiLb9xhPVPc2g4DC1tFG1zCWk5P/iK8t8x0M3QlZ1KRP8ACSAYmPMf87jFTjfBXNqjsqsJ2E/lt+mAPLFX6pQkWAZm+RYxP+mPyxR575zqFbarjSD3ntiniNkO1o9AiiJ8XmJ9Sj/J2ZWiM0KQHgggM7OBNS207+XptcYDfS3TolabBgTpEn1vt3tGL/J3IqNw1RnKZZqjmtoLMIkAAEAjoJIPeMLHOvBKKGBUCKiyq6y3XbSSY6YKAWPbnqqEtkDiO38JMy3GGpgoCSjDqIvixl+Z2y5D0zpaHXrs6lTIG9ibHrB6YHVaiwRMn0wV5by61FqhlDL4YDSJO52i8yAbdsawbRx1WM99to9FVzPNNSsYepFMEuE2E7mfxGSxv1Y4rLxEsQWbURJmZkR1J36G/bG9XgNbLEsyEqI0vB0mZI9Rsd+o9sNvLGVoVMu1esEqGWQLG1r2sQY6z7YpLqPBAPRTpdG7VOLWoDmM0yUqBYmCtYqp2EsosQOpEHceSRuZn5NztKlnaZLSrKlNldZ1BqiyB6AAG/b1wR43wVMwtIUVdaeXpMGIGqNTsQsk2i3f4htvheXgLu6pRZahIEsfLEgwD3J2tOLtkEjbCDJEYXljuRg/RGPpUydIZ9Pq2lRWQFlWQNRZlLEdNUdPfrhP4hlTSzFSmxBNN2QkbEqSLelsFMvmxUz9HxXAp0WRNWw0Uz17TG/rgfnvtMxVKmQ9RyOsyxj98cAVUkK4+Vrog1020HaD+H9hhj+jkH66xKR9nabm9alufzwycR5j4fUOgMcs6/Ej0zHeDa28yDjXlOtSqM5pkEqyglbCDWBELuB5D17bYjUH8Iq2mH4rfcLz6XuYPETLZcIRoUXne4iBHWMJdItTrlwLBdU05uAQhI+cD/Vg59I+YH16kLGFp79I81j67bd8VvF8wGkeC9SSrTqCurIFJtCkmY73x2naGtwp1Jt695j4UNB8Io+p10GmS3lAmD+GNex6Yrcuci/WWr+JmEoCmwUeRqgJiRdbLAIF+5wYyH2RDRLrqCdpI06jfaZP+r0GB/BePtkzUpuAviOr6wuvcAFTeJAE+uCnmgl23S2ynIrKwNV6bKhIZVYkaYEMGAmZPb3G8s68Op+EKNNXY2OiN4EdTf8ALEvCuN06ikofEkEkbQBJaRMi3T0wU4fU8SvTK+UAMpjsdrehG/8AfFXOIGVYDKQayeI7PpPmZjse57YzFzj3KL/WquiuUUuSFvabkb9ycZiA9lcqHRvvhK/MHN5zGiqv2dXxCzKJgEJT0up6ec1SADYR6Yt8s16uYqeas6rUVxV1KBSZlSBABAYlCA1gYNyQxGE3DhyYo0h6rEopZUUdC0aj6TpUewxTaAMI24nlaZ/gDUHFak6PVp1QRTXz6oaVYL97YSMFODNSzZqEU1R1eSg6hnMaR8TXYCBMbxi5m+cfqpDAatMimwAYje97A336HpbCTW5hP1r6xTQIxJJEyGneRbff3vvfHNLqyquA6JzzfL2kKKlNgHDMJJBEHSVZZlb7Aixva2PeEcMy7KlQmmpKAsvnWx7PBBjtHS3ovZ3nxqiafARTchgxsTAJg+w/LEA5sGkL4bC0QKkiPaLYK02MoZBCs88UKYzf2RDKaaGQZuNS39YUfpi5yFxRaIrBtQkoQVMdGBHe9sBMzmkreZFYQADqI9TaPfB7kzIqzVJYKRpK6iIM6p37QPzxBjDhnIU7qwj2TzFIaNFEeLqnWXO82OjQR2Y9bYizNcltJClpso2F439ienXF7KZVWJC1aYIMR5d73jVO8e8DFStwgobO7Hcnv1O+2+KtYxvAXFzjyiNOm3hvSyqUzmAYUgy2q8wNP3SSST0B3thX4hw3OcLz1GrXJqrUOlmAOkySChbbVad5t6YL8Gyf1c1K1JiKroQCG+FSRJ63MW7Se+M5f4uKefy+um1bzyB8V4YBgCwEgmZO0YQl1LS8x7QR36+tff8APoNN8MnEH/IL9vUN79r7en+UyrmadakGQgqZBGxHSGG4I6g9RiGvw1WFFmAmk4YA7HoT8p1D2wN5syFTLVGzeXHkc6q1PeCbkwCe972M+uNODc6U6kBgVI3X+xG4xnOhdGdzeE2ydsoo8ptqcJR0ivmK7DfRTfwwLRB03jrcnCJzNw/J0jpo5bxCRuzO/wC53w30OacuxAMH2t+eKPHObaCJCqix23/TFxMcV+VG1Ih7ix74XLa+WdPipGnOwiP/ABhh5HpGmHqElQxCyLEwDMH0nAbjHHGrMWIsP2xnCONQyiJplewZi3WB0N/yWcbUTi5vmWDq9rSQxdB47XSvQ8JkL9FcHS4AG1+g32O+OfZPJVqNQhUd5/CCQf0scOPl8KQHC6Qw8rGJ6hTsR1GPMhnylQaqieZWZUUaZVF1FixkA2su4Jx0zA4Ug6fVv07t7eU4ZHhuUXJISdHiQXIuCQPMGANwOsEbWN8BXr5anIppIWW1aTEiT5RsOnW3zOJ0ZnDuEAJghdIBOuBJACksOovilm6q0AECMtQQSQrknqLR5dpnCukg8IEWTlRLMZnbzykb6N6NDxKz1atOmyIPDD1PDLEzOmx1kQPL1nAjl8BsxTLgENWp6p6guNQPaROCXI7x4xCkmFA+ZaxHWf6YF8Do63Re7KLb7jGkwZS7zhdyz/DcvVFIkKtVJ0jyMAGImW1QZ8p1Y0y/AKVAs9N6beI6A6F0kaSTfuOsknf54U8vwXUSQCmmdRKg/mSpAEj9cHuDIFUaSLuJtGyuewvbCs4qM5TOmzK0+qQvpDqxxE6oAXw59lAn9zi7kGPiLRQroqZYVPF6ghjpPmBggstutu+AnP1QNnq5G2pgPkB6f5GK3A65empDw9BhbvTYjV+UbemGGVVIc13aK5znUvXqBkUhiENRo1AAwdoj3HQYu08v4r1/Ifs9IU+IIgKBYblT3H98LPNFMCuWBDBxI7i5EH8p+eLfLXE1dTSf4wJUmIJFoM+kDEhgJQSaRnN8tnyFAC1gWVoIB3kkqWj+/thl5F4VXpZr7R2dQjwS2oGNtySLdsD8mVAGxDLOmO/QiLbfvgrwWab1j4YT/l6hJiDtAvHriXfKQoAyFZz9AGq5JuWOMxyPiteoKzy77/ibt74zAxGjeIgeD/JsGuyMFZWQ2JC3EGQSRfe04AYMcpZcPnKSFwgbUNRIUDyt942E7fPELkV5w4ZSp0abU0K6nPmDSrADoswPNOFLDXzzkjS8FS4YeciHV4+H8LGJwqY5QFmMxmMxylEeF09QK7Xmf8+eGLljNCiXmZYr0LXEgSdhdrT1OAXBTZh1nDPy7U01pHw6kD7HyyehuehsDtcG2DgeS0InzJjzGYKM6wyqrCaqrqUm0weukmJnf5YTvpC4grtSRGJ0hiREXJEWj03w5LmagLhqiIwEnRBWT/Mg3HoL9MKnNeQqZrMpE6EpgGo0AXZjNiZMRYf74AiAElUOSePMmap03+0pOVpspGqFncAfh39px2/NchKM0lQF6boCV8OFkzp1l4bQoEnYnzDHLOD5Sjl7KCWO7Hc/2Hpjr/L/ADAa+XRDetTACifjA+As02CGS17xPfGbPHG6TeLsfkVstk1McVbsHp2CAf8AFw+azdByNdOsQqtILBgSCdQE2BEdAs9cIXN/LX1dxVoAqhuVH3DO4O4U/p7Y6pm8nRXMDNhEqq32ddtRqMHIA17A0yYgEESIECYxd4pyH4oD0asyPhqiJHYMBtfqPngzmuLQ5uUCGVgO15pfP2a4u7gajJHWL/PA+tVP4p+Z/bphz54+juvlGDCmxVpso1R7aZt+2ElsrU28OpPbQZ/bFo2CsBXkmrBN+q9qPY9iBjcZQ063h/dY299xgvwjlio7K9VSlMXhh5mjoBuPni5V4DWzNdEo0i9R2kLYQAJJkkCwE+uHmtAbZWZI634Qt+IVVprUQshko+ljEjupNtj6Y1oc0VVswDCIPQx/TBTifBqlKhVaohALHTJUizESpW4IO6mZicJ7i+CseC2uaQS3KdstzTT1aj4inuCHAnv97c74O1+I618UV2dBaZDBoiAQxBtJsYFiLzGOVq0YMcI4u1IkAwriGHTbf3xfw2SDyiiossV3kuoEpZhiSIUEQAdg52JHXTsDity1TDVKYmDqGLfAKWjKZwME1aDEm/wm6jc7ziDguQg02B0mZnqL7x2xWNji4gDgKJHADPdPRpsjagzEJBOoqWJFvKAJaOlrfLBjl+nWdUqVFLGpW0jSoBOmjULeVfeAet8LycaqgKirrkyzatIHwxaTeTMyRHtdw5FzDVcxRZhH2pNp/wDoVI3vN8I6m9mfT9UzpyA+/f8ARcn5jybHiNVHVlLO1iIMGbwelp+WBeS4PmEdglgANTQdPSxETvba8GMNXMtQvx59ILHWwA67PP6YasgqBWDytgBo843mTpkqbQbHfHRPtjXeymUeYj75XMKvDnq63LiAd9DAnsBNxv174Eim1NpBuL46/wD8OoOquriZvTYEmfeAPlffA7i3LgrVBdNQEqB8R9DAuB/XB93VAAKrctcboun2iSbQ1re4IM/pg3xPjdDL0WJbU7BVjoAx0lo7CZj09cc2zvCaiNpSVM2UE9Op+c4mbLVaqNpsBKM5hSwAnzH8/wAsGcWSZ4P+CqNBb7J4yFWi9Gk0JemkyLzpAPXvOMwnUOPZ5VApqroANLaVMj3/AExmBFvqiAmkoYM8qUwcwCSBpUmTsNh/XAcjE+Tzj0yfDYrqEGDuOxxQjoro/wA7gaqcMGsxkDuRv0n2wsYnzOad41sW0iBJmB6YgxFUuWYzGYzHLle4UDqMbAXw18u8SWjr8QtpeBAMaiCYFiPxdcLHBRLEdxh75N4IGmq41EMQg7Ru3v0+WDtFspDPzIhTVQJJZVIBg9OvX/LYpZhC5MMNIEiI/phvrcCL0yY6Y53nKbUmIBuDgLsYTcddFbyFVYJtK7/0OHDlqp4lMtTcIWUr3ibH2xzWnnPO191OD/IvFiNdM+hB998JyQh3K0WyuDcLpNPii5ek5qKvhU1CU6cBzUd/jdgRc2n/AFQOssWQ4saLrSJetChmJhTSUiVFQat4BkgfuMJ40VApcAlCGBNwCDIP6QR1FusYVuM5utkKGcrPUNfM51wquqmEp2LE2hSxIXfZRGKQl0dtP39/ol5omu8zV3PMpRzKBSVcHsbgyO2xucJnGuTyjfZNq9Cb2Go+4/vgHQ4uqZrKZSqaUZSi2ZztYWAfSRo1A73UX3t7YlyH0j0WydHNOlRBVzdSnd2YqfDLAi+06ViYA9BGGmzAZKRdEeiA8UpvSLyGOnzKCLHaUJNlJDDSZmQx2BGDPL3AXp5nU3lraWFGiGVaoDHQ9a8gBQ5I/FJI9bfG+dMorZmm8g0wVYUxDaRpqIwY7tDQLwDPTAfOfS/QoyqUzUDU/K//ALgYWXWSTYgC8k264iTUF/laFLIiPMgf0wcXVSuTp30+aqSBq1WgkgAFmuSf745kBOLfEs/UrVGq1WL1HMsx6mAP2AGKiDB427G0uLbK1qU8eo0Ytj4Yt8xgtylwGhm8wUrVfq9NEZ2aNUmQFQX3Yn9MG37BuUPhyAChlHKNVpkhCQtg/T2k9RjTNV6khQIsAdv747NmeSCuXVVVfDCghQYifT77e0j1OObcxcufV7ksL7FSsCJ63GGHO8u5pz1SgHmooDlMzpqBrykgdriL/n88do+hvM1KzeJUEAFisA6Y8MDc7xrjHE6DAnSWAHtf84647d9B9XVl65BJVGdVBMgeWmYHa7Mfc4zdS4eCfomYhT0gtmGPHKjKYIqVItO6EbEX+LDOMspN1J9S3Xe4G+w/vhIymfVeI1ajNAl7+sAfn0w3ZDjdEiTVV/TUAflGIhB8Mew/RXl+b77qzUoKRBLJt8N5jbe/5evfFXMZE1D5HZAV6xMbEKekiR7dsWU4sjkhCCBtLANE9e8em+PWzM9h85/pgtoW1Cxwk0khG8QyPjYx13Jm39ScT5XOMzQaaEqRfa4G/SduuLVZAVIP5b/piLxEQXVBHUEf02xByuCmrZqozEtVWT/9tfbHuMHGY2Dx6X/XGYrtHZTa4ziRHAHvjQDHrJGLi1xWO041xsExmnEEErlrjMbinjU46lKK8BWWPuP647PyXkgKFPa4Df8Adf8ArjjfLu59x/XHZ+Tq/wBhT2ACL8oGDD5RSHeSmzMrCwP2xy7m/h41W/z0x0Otx6k0KGAcyADaY9cK3E+FVa4JpoSLjUbC29za2OfE9ppwK6KZhG5pC5fmcoQ4jrhn4Hww0l1xsB69J/XBCnyecxWWjRdRUVS5LEgWImD1MkC3fEmWy1dRUo1E0sFJFQEMps2mWWRIqKLHo5tgOphIG1O6LUNL9/RS0cxqI0tHvYH59P8APltX4v8AdMf53wPzlRqdivT/AD0GBmY4gCe3pjJuUYIwvTCHTPILHUVb4lwum6VNJZDVjXoMaoM+YbG5mcK+c4RXVEQPqp02LIthBMEn1264LLnz0NvX54uVa4Kz164sxzm8JWbSsPzD6pLr6yzFyZYyZ641VMEcxWhrbT1wzcJ4blsxTB0CesErf5HGg6QRtBIWXHB4jiGlIzrjTRhw4twWkvwrHzM4BZjKAbTiItSyQ4TEvw6SNm40hoJGGDknO+BmfFBhlI0yJ6b6TY7nfbfpgJUp/pgjwEgPqufNED5R++H5GggLGFscV3WlmM7XRaiV6RBXt9oZ3UgLqHrED+LCfzTwFhrFR1DEbB9ZHaykkRH4iYxBl+aMvlx9uSxI/wClSMPPqxB/WPfC/wAS+kJfE+xyulB0qPLfoI/fFmsDHU5BdbhYSPUBp1GUkGGIJ7wcdq+hOsBw7OsLBWNu001Jj0kfpjj/AB3OitUFVU0Ejzr0kHees/0x136KagHBM+6rol2ETN/DW89N9vTGbrRticmdONzx99VyTif/AFanfW3/AO39sUJw0ZXlHMZo1qqqFpio3mYkarn4RBkeu2Aec4a9MkGDBgxf9LHB4CC2geFOoY4GyMKn+WNhVI2JHsYxHfHk4NaXpTjNt+Nv+442XMsPvN+Zj98V49ce3He+JBUEKZs08/G3yJGMxAY7nGY7KleeERp/ixO2Wj88TU6MhWINu0Rj1qm3zOBgLiVWA9sYyz2xJpt+mPEFxitKbXi0jPv/ALn+mK60Sz6VBYkwABJJ7AdcFVpSBsew3PsAO84Y+XuQc14uXroQjhvEKOCroUaVVkaCdUbgRfrgnhEoZlA5QPlvI1J1aGCEjzkHTFxM+mOo5jiFHIUUYF2UkLpkEyQST26HbtgFzRXVC1MVANNgqvMTeN+m3phd5r4uX8LQrMphxI8rHSFgDckGQbi574cLY42gHKUbJJI6+ExvxFc4aiJUamNOtY+Kx1QoubaLmLDBHmH6QMymSRNOiq8gVYLqtNRGm0qKmxLbbmLzhQ4Nns07t9WpJlwVh3SnpYDqNTST6+3TFVKv1Zlp5h6oZHIYLqWBaBuNc79dvXF5S57gbx64CrGGMBbXrXJ/JEuWeZfq+bpNmGJpCnUV2QmSrCRMXJLKo+fpgtzJzLSzFD/lzWR0OtdZEWIMSIItIkk74Ss9Wp1sx9kop0WZQLQZAuxIBMSTO/Q4O5KgpoMFG4IOrr87eU9MU2tkLnvBPQZwmWFzWta3HXhN/Cs3Sz+WLp8SiGEQQYwjcZp6KhXqMDOWeY3yFSpAkOsFe5Hw3+Z/PFfM8darVeoQJeLdBHY/5vjOAvBWg2SsollK1iP86H+mJMzXIGB+Vz6ixt+2Jc1VkYVMZ8ThegZO1+nybNKrUab4McmcQ8PMqpPlqeU+/wB0+82+eAc40ViCCLEXHy2w1MwEFqyIZNrg5dE42lzhSzyxhh+vivQWpaSLjseowq8Sz3mI7YxtHYfR6L1etcxumDieRhR0xYz2xBwiqwYgGJDX7Gxn9MQnPRjKLN4VQgwAVmN7237Y35Hh1UvEmrKl4ZlzVqKgPmqMBJ7sYkn54ZeJ8sLRQACSAZbucKfD6pUhhupBHuDI/bHUuLla1Jag2dQw+Yn/AGwHeQQArhgLbSxylwClUFarmDNOhpOiY1EzY9dIttjqvA81Rp8NJUUqdGsSyoseaPL5l6AlTjmnLHBBma9SmzaaQQs4BgnSViLb+Yz7j0x0H/hWTooqLSpkJYB/NvubnrjO10hdJk/TpwtTRRR+ECBm+euEr8Y+kEU5VFLgdVHlHzxzzM8TNWqzkadTTHbDt9IXHKRpqlNhM7LYAfLHPzUk4NpAANwQdc43s6LSqoBPvjTR649rDEazjRtY9LfRbGpQ49R8SHEiioJIWmk4zG4x7i20KtqyFhNxt3IxUrggT0Npmf8Axi9SrhqcAmRuCMbURcj1/a+K7bC7dRUGWTyjUB/XEVSiSwjv+WLb1YAEXM/oB/U/pjykt/af64nZ0Ubuqv8ACOI+BWp1QvieGwbSYCn8xf8AW8Y6fx/jqvlVq6GZqyqyrr0MNUFR5TcX22xxvNNcC1+/oBH646FlOaMkwog1IPkQB5hAoA8x26QDJw5CWuBa40k9Q1wLXtFpdo8Oq1kDIhOnVrby9GiLACwHqb/LAngJL56gQW/61MEi8DUJ+WHLjOZQn6llWAUtLlDMAnzhSNyLSBsPnEHBXTL1a6AqrU2KgEgF1F0YEwCVBg+jg4KYB5G3gc+pVG6hwDnV7DrXqsoc6VMvnXTMFqmX1OCigKyXOllgAkgAWJuCesYA8z5VTpzFNKi5eoWAZoguCdWkyWvE+e4M3IxU4rnR49WodJ1NcISwWBAGogA7dJGKvEuYKlejRokKqUQQoXqTcsb7kkn/AFHCs0wI75wmYoKIcBWM9lXp50KTCg33/sMW15jq6dPl09iO/rijSyjEEhSQNyASBi2/CCEDyD3Hb++F97mirwnAwE3SnTJCtRBAh9t9yP7gfpgKDgjwxtNZCehP5kED9cXOYuB+H9qgOg/F/CT/AEM4E7uuGChIq49WsR1tivjNWBklFa6ldFXEhOKlI4tdMSCSmBVWiPBOLaJQ/C1x7/74pcYYFrYrMmMid8LeEA/enjqnv04gPA4UBS2CeUoTla1toNt7af0/3xRfDBy9m6QpMjtHlOqRaDI677j8zhmMrMlbSXMs+H/lnPGpkzTm9JoB9GkiB3mR8sc7Fjhy+j5v+YqAm3glj8it/wAmI+eKONZV4zY2pn4HTo08yqPqXyMRB6krMn2k+4wy5nI5MNIpK89Xcv8AozR+mK/LnD4+3emrOSSFaR7XBkaRb31YF828xUqTfa5YBokM1MiexDEXGwm+M7U06Xy8rU0dti82B7pT564hRFUJSWnEXhAB8j/nXCmKo7jDtQ+lF8ugXL0qQDOtRx5hJVqbQdLCQfD0mejN3xPlfpjzBMPQpsmmoGVXqKT4jK5Ics2kqykLA8qtpEQDh6AbWALN1L90hI4SCtFmDsqllSCzAEhZMCTsoJMCeuNA/qMdCzX0z5hnYrl6ChvGsS7GKrK1zqGqNA9DJsBAHub+mitUVR9VpBwTLB3FtJUKukgiAzm5YamDAAqMNBzh0SJAK53A9MY07xh8T6Ys2ECCnSG99VUtem1L4jUJMAq1zd1LG7HCdxHOmtWqVSoBq1HqELYAuxYgA9BMYsMqDhUTU9Me4lg4zE0otTcO2PuMWqe59z+2MxmCt4CG7kr3ODzr7/1x4D5W+f7YzGYs7qqDhVsuJ3v74pV/iPvjMZhZ/wAoTDfmTZyY0UahFiH3H8p/sPyxa5n/APTKeukmes6xee+PMZh8f0R7H9Cs939U+4/0ouc8qihdKKs5ak1gBfXE26xacLvA6YatTBAILqCCJBE7HGYzCjuR7funIvlPv+y7DVyiJSCoiqsfCqgC+9hbCLxxRe3TGYzAOqbZwk+sd8MvGK7CjQhiNWXfVfey798ZjMSeChjkJRxmMxmBqVYTFhdsZjMcOU3/AGha1MZ0xmMxBVm8BRPjStsPnjMZiAhSrRdj8sOXII+0r/8Awx/+QxmMxWb5VOl+ddaqjyp8v2wB+nP/ANFl/wDT+wxmMxjs/rD3C1dT/THsVxaPKMTUdj7YzGY3I/mWHJwtTjRt8ZjMNOSwXvTHhGPMZiCuC2IxmMxmJX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12" descr="download (1).jpg"/>
          <p:cNvPicPr>
            <a:picLocks noChangeAspect="1"/>
          </p:cNvPicPr>
          <p:nvPr/>
        </p:nvPicPr>
        <p:blipFill>
          <a:blip r:embed="rId3" cstate="print"/>
          <a:stretch>
            <a:fillRect/>
          </a:stretch>
        </p:blipFill>
        <p:spPr>
          <a:xfrm>
            <a:off x="6553200" y="3429000"/>
            <a:ext cx="2338307" cy="1457325"/>
          </a:xfrm>
          <a:prstGeom prst="rect">
            <a:avLst/>
          </a:prstGeom>
        </p:spPr>
      </p:pic>
      <p:pic>
        <p:nvPicPr>
          <p:cNvPr id="14" name="Picture 13" descr="images.jpg"/>
          <p:cNvPicPr>
            <a:picLocks noChangeAspect="1"/>
          </p:cNvPicPr>
          <p:nvPr/>
        </p:nvPicPr>
        <p:blipFill>
          <a:blip r:embed="rId4" cstate="print"/>
          <a:stretch>
            <a:fillRect/>
          </a:stretch>
        </p:blipFill>
        <p:spPr>
          <a:xfrm>
            <a:off x="6553200" y="2133600"/>
            <a:ext cx="2362200" cy="1322832"/>
          </a:xfrm>
          <a:prstGeom prst="rect">
            <a:avLst/>
          </a:prstGeom>
        </p:spPr>
      </p:pic>
      <p:pic>
        <p:nvPicPr>
          <p:cNvPr id="15" name="Picture 14" descr="download (2).jpg"/>
          <p:cNvPicPr>
            <a:picLocks noChangeAspect="1"/>
          </p:cNvPicPr>
          <p:nvPr/>
        </p:nvPicPr>
        <p:blipFill>
          <a:blip r:embed="rId5" cstate="print"/>
          <a:stretch>
            <a:fillRect/>
          </a:stretch>
        </p:blipFill>
        <p:spPr>
          <a:xfrm>
            <a:off x="6553200" y="609600"/>
            <a:ext cx="2343150" cy="15906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152400"/>
          <a:ext cx="8610600" cy="6801341"/>
        </p:xfrm>
        <a:graphic>
          <a:graphicData uri="http://schemas.openxmlformats.org/drawingml/2006/table">
            <a:tbl>
              <a:tblPr firstRow="1" bandRow="1">
                <a:tableStyleId>{5C22544A-7EE6-4342-B048-85BDC9FD1C3A}</a:tableStyleId>
              </a:tblPr>
              <a:tblGrid>
                <a:gridCol w="2870200"/>
                <a:gridCol w="2870200"/>
                <a:gridCol w="2870200"/>
              </a:tblGrid>
              <a:tr h="1077739">
                <a:tc>
                  <a:txBody>
                    <a:bodyPr/>
                    <a:lstStyle/>
                    <a:p>
                      <a:pPr algn="ctr"/>
                      <a:endParaRPr lang="en-US" sz="2800" dirty="0" smtClean="0">
                        <a:solidFill>
                          <a:schemeClr val="tx1"/>
                        </a:solidFill>
                        <a:latin typeface="the bubble letters" pitchFamily="2" charset="0"/>
                      </a:endParaRPr>
                    </a:p>
                    <a:p>
                      <a:pPr algn="ctr"/>
                      <a:r>
                        <a:rPr lang="en-US" sz="4000" dirty="0" smtClean="0">
                          <a:solidFill>
                            <a:srgbClr val="00B050"/>
                          </a:solidFill>
                          <a:latin typeface="Glimstick" pitchFamily="34" charset="0"/>
                        </a:rPr>
                        <a:t>K</a:t>
                      </a:r>
                      <a:r>
                        <a:rPr lang="en-US" sz="2800" dirty="0" smtClean="0">
                          <a:solidFill>
                            <a:schemeClr val="tx1"/>
                          </a:solidFill>
                          <a:latin typeface="cinnamon cake" pitchFamily="2" charset="0"/>
                        </a:rPr>
                        <a:t>now</a:t>
                      </a:r>
                      <a:endParaRPr lang="en-US" sz="2800" dirty="0">
                        <a:solidFill>
                          <a:schemeClr val="tx1"/>
                        </a:solidFill>
                        <a:latin typeface="cinnamon cake"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smtClean="0">
                        <a:solidFill>
                          <a:schemeClr val="tx1"/>
                        </a:solidFill>
                        <a:latin typeface="the bubble letters" pitchFamily="2" charset="0"/>
                      </a:endParaRPr>
                    </a:p>
                    <a:p>
                      <a:pPr algn="ctr"/>
                      <a:r>
                        <a:rPr lang="en-US" sz="4000" dirty="0" smtClean="0">
                          <a:solidFill>
                            <a:srgbClr val="00B050"/>
                          </a:solidFill>
                          <a:latin typeface="Glimstick" pitchFamily="34" charset="0"/>
                        </a:rPr>
                        <a:t>W</a:t>
                      </a:r>
                      <a:r>
                        <a:rPr lang="en-US" sz="1800" dirty="0" smtClean="0">
                          <a:solidFill>
                            <a:schemeClr val="tx1"/>
                          </a:solidFill>
                          <a:latin typeface="cinnamon cake" pitchFamily="2" charset="0"/>
                        </a:rPr>
                        <a:t>ant to know</a:t>
                      </a:r>
                    </a:p>
                    <a:p>
                      <a:pPr algn="ctr"/>
                      <a:r>
                        <a:rPr lang="en-US" sz="1800" dirty="0" smtClean="0">
                          <a:solidFill>
                            <a:schemeClr val="tx1"/>
                          </a:solidFill>
                          <a:latin typeface="Comic Sans MS" pitchFamily="66" charset="0"/>
                        </a:rPr>
                        <a:t>?</a:t>
                      </a:r>
                      <a:endParaRPr lang="en-US" sz="1800"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smtClean="0">
                        <a:solidFill>
                          <a:schemeClr val="tx1"/>
                        </a:solidFill>
                        <a:latin typeface="the bubble letters" pitchFamily="2" charset="0"/>
                      </a:endParaRPr>
                    </a:p>
                    <a:p>
                      <a:pPr algn="ctr"/>
                      <a:r>
                        <a:rPr lang="en-US" sz="4000" dirty="0" smtClean="0">
                          <a:solidFill>
                            <a:srgbClr val="00B050"/>
                          </a:solidFill>
                          <a:latin typeface="Glimstick" pitchFamily="34" charset="0"/>
                        </a:rPr>
                        <a:t>L</a:t>
                      </a:r>
                      <a:r>
                        <a:rPr lang="en-US" sz="2800" dirty="0" smtClean="0">
                          <a:solidFill>
                            <a:schemeClr val="tx1"/>
                          </a:solidFill>
                          <a:latin typeface="cinnamon cake" pitchFamily="2" charset="0"/>
                        </a:rPr>
                        <a:t>earn</a:t>
                      </a:r>
                      <a:endParaRPr lang="en-US" sz="2800" dirty="0">
                        <a:solidFill>
                          <a:schemeClr val="tx1"/>
                        </a:solidFill>
                        <a:latin typeface="cinnamon cake"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7132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7132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7132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7132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7132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7132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7132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ownload.jpg"/>
          <p:cNvPicPr>
            <a:picLocks noChangeAspect="1"/>
          </p:cNvPicPr>
          <p:nvPr/>
        </p:nvPicPr>
        <p:blipFill>
          <a:blip r:embed="rId2" cstate="print"/>
          <a:stretch>
            <a:fillRect/>
          </a:stretch>
        </p:blipFill>
        <p:spPr>
          <a:xfrm>
            <a:off x="6539993" y="4850138"/>
            <a:ext cx="2375407" cy="1779262"/>
          </a:xfrm>
          <a:prstGeom prst="rect">
            <a:avLst/>
          </a:prstGeom>
        </p:spPr>
      </p:pic>
      <p:sp>
        <p:nvSpPr>
          <p:cNvPr id="4" name="Rectangle 3"/>
          <p:cNvSpPr/>
          <p:nvPr/>
        </p:nvSpPr>
        <p:spPr>
          <a:xfrm>
            <a:off x="685800" y="0"/>
            <a:ext cx="3427157" cy="584775"/>
          </a:xfrm>
          <a:prstGeom prst="rect">
            <a:avLst/>
          </a:prstGeom>
        </p:spPr>
        <p:txBody>
          <a:bodyPr wrap="none">
            <a:spAutoFit/>
          </a:bodyPr>
          <a:lstStyle/>
          <a:p>
            <a:r>
              <a:rPr lang="en-US" sz="3200" b="1" u="sng" dirty="0" smtClean="0">
                <a:latin typeface="Glimstick" pitchFamily="34" charset="0"/>
              </a:rPr>
              <a:t>The Rainforest</a:t>
            </a:r>
            <a:endParaRPr lang="en-US" sz="3200"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228600" y="609600"/>
            <a:ext cx="6324600" cy="5478423"/>
          </a:xfrm>
          <a:prstGeom prst="rect">
            <a:avLst/>
          </a:prstGeom>
          <a:noFill/>
        </p:spPr>
        <p:txBody>
          <a:bodyPr wrap="square" rtlCol="0">
            <a:spAutoFit/>
          </a:bodyPr>
          <a:lstStyle/>
          <a:p>
            <a:r>
              <a:rPr lang="en-US" sz="1600" b="1" dirty="0" smtClean="0">
                <a:solidFill>
                  <a:srgbClr val="00B050"/>
                </a:solidFill>
                <a:latin typeface="Comic Sans MS" pitchFamily="66" charset="0"/>
              </a:rPr>
              <a:t>HABITAT: </a:t>
            </a:r>
            <a:r>
              <a:rPr lang="en-US" sz="1600" dirty="0" smtClean="0">
                <a:latin typeface="Comic Sans MS" pitchFamily="66" charset="0"/>
              </a:rPr>
              <a:t>The tropical </a:t>
            </a:r>
            <a:r>
              <a:rPr lang="en-US" sz="1600" dirty="0" smtClean="0">
                <a:latin typeface="Comic Sans MS" pitchFamily="66" charset="0"/>
              </a:rPr>
              <a:t>rain forest is very </a:t>
            </a:r>
            <a:r>
              <a:rPr lang="en-US" sz="1600" b="1" dirty="0" smtClean="0">
                <a:latin typeface="Comic Sans MS" pitchFamily="66" charset="0"/>
              </a:rPr>
              <a:t>humid</a:t>
            </a:r>
            <a:r>
              <a:rPr lang="en-US" sz="1600" dirty="0" smtClean="0">
                <a:latin typeface="Comic Sans MS" pitchFamily="66" charset="0"/>
              </a:rPr>
              <a:t> because of all the </a:t>
            </a:r>
            <a:r>
              <a:rPr lang="en-US" sz="1600" dirty="0" smtClean="0">
                <a:latin typeface="Comic Sans MS" pitchFamily="66" charset="0"/>
              </a:rPr>
              <a:t>rainfall. It gets </a:t>
            </a:r>
            <a:r>
              <a:rPr lang="en-US" sz="1600" dirty="0" smtClean="0">
                <a:latin typeface="Comic Sans MS" pitchFamily="66" charset="0"/>
              </a:rPr>
              <a:t>about 150 cm of rain per year. It gets lots of rain because it is very hot and wet in rain forests. </a:t>
            </a:r>
            <a:endParaRPr lang="en-US" sz="1600" dirty="0" smtClean="0">
              <a:latin typeface="Comic Sans MS" pitchFamily="66" charset="0"/>
            </a:endParaRPr>
          </a:p>
          <a:p>
            <a:endParaRPr lang="en-US" sz="1600" dirty="0" smtClean="0">
              <a:latin typeface="Comic Sans MS" pitchFamily="66" charset="0"/>
            </a:endParaRPr>
          </a:p>
          <a:p>
            <a:r>
              <a:rPr lang="en-US" sz="1600" b="1" dirty="0" smtClean="0">
                <a:solidFill>
                  <a:srgbClr val="00B050"/>
                </a:solidFill>
                <a:latin typeface="Comic Sans MS" pitchFamily="66" charset="0"/>
              </a:rPr>
              <a:t>PLANTS: </a:t>
            </a:r>
            <a:r>
              <a:rPr lang="en-US" sz="1600" dirty="0" smtClean="0">
                <a:latin typeface="Comic Sans MS" pitchFamily="66" charset="0"/>
              </a:rPr>
              <a:t>The </a:t>
            </a:r>
            <a:r>
              <a:rPr lang="en-US" sz="1600" dirty="0" smtClean="0">
                <a:latin typeface="Comic Sans MS" pitchFamily="66" charset="0"/>
              </a:rPr>
              <a:t>main </a:t>
            </a:r>
            <a:r>
              <a:rPr lang="en-US" sz="1600" dirty="0" smtClean="0">
                <a:latin typeface="Comic Sans MS" pitchFamily="66" charset="0"/>
              </a:rPr>
              <a:t>plants are </a:t>
            </a:r>
            <a:r>
              <a:rPr lang="en-US" sz="1600" dirty="0" smtClean="0">
                <a:latin typeface="Comic Sans MS" pitchFamily="66" charset="0"/>
              </a:rPr>
              <a:t>trees. </a:t>
            </a:r>
            <a:r>
              <a:rPr lang="en-US" sz="1600" dirty="0" smtClean="0">
                <a:latin typeface="Comic Sans MS" pitchFamily="66" charset="0"/>
              </a:rPr>
              <a:t>That can be up to 164 </a:t>
            </a:r>
            <a:r>
              <a:rPr lang="en-US" sz="1600" dirty="0" smtClean="0">
                <a:latin typeface="Comic Sans MS" pitchFamily="66" charset="0"/>
              </a:rPr>
              <a:t>feet. </a:t>
            </a:r>
            <a:r>
              <a:rPr lang="en-US" sz="1600" dirty="0" smtClean="0">
                <a:latin typeface="Comic Sans MS" pitchFamily="66" charset="0"/>
              </a:rPr>
              <a:t>There are 4 layers of plants: </a:t>
            </a:r>
            <a:r>
              <a:rPr lang="en-US" sz="1600" b="1" dirty="0" smtClean="0">
                <a:latin typeface="Comic Sans MS" pitchFamily="66" charset="0"/>
              </a:rPr>
              <a:t>Emergent, Canopy, Understory</a:t>
            </a:r>
            <a:r>
              <a:rPr lang="en-US" sz="1600" dirty="0" smtClean="0">
                <a:latin typeface="Comic Sans MS" pitchFamily="66" charset="0"/>
              </a:rPr>
              <a:t>, and </a:t>
            </a:r>
            <a:r>
              <a:rPr lang="en-US" sz="1600" b="1" dirty="0" smtClean="0">
                <a:latin typeface="Comic Sans MS" pitchFamily="66" charset="0"/>
              </a:rPr>
              <a:t>Forest Floor</a:t>
            </a:r>
            <a:r>
              <a:rPr lang="en-US" sz="1600" dirty="0" smtClean="0">
                <a:latin typeface="Comic Sans MS" pitchFamily="66" charset="0"/>
              </a:rPr>
              <a:t>. The plants on the floor do not get a lot of sun.</a:t>
            </a:r>
          </a:p>
          <a:p>
            <a:endParaRPr lang="en-US" sz="1600" dirty="0" smtClean="0">
              <a:latin typeface="Comic Sans MS" pitchFamily="66" charset="0"/>
            </a:endParaRPr>
          </a:p>
          <a:p>
            <a:r>
              <a:rPr lang="en-US" sz="1600" b="1" dirty="0" smtClean="0">
                <a:solidFill>
                  <a:srgbClr val="00B050"/>
                </a:solidFill>
                <a:latin typeface="Comic Sans MS" pitchFamily="66" charset="0"/>
              </a:rPr>
              <a:t>WEATHER: </a:t>
            </a:r>
            <a:r>
              <a:rPr lang="en-US" sz="1600" dirty="0" smtClean="0">
                <a:latin typeface="Comic Sans MS" pitchFamily="66" charset="0"/>
              </a:rPr>
              <a:t>The </a:t>
            </a:r>
            <a:r>
              <a:rPr lang="en-US" sz="1600" dirty="0" smtClean="0">
                <a:latin typeface="Comic Sans MS" pitchFamily="66" charset="0"/>
              </a:rPr>
              <a:t>average temperature of a rain forest is about 77° </a:t>
            </a:r>
            <a:r>
              <a:rPr lang="en-US" sz="1600" dirty="0" smtClean="0">
                <a:latin typeface="Comic Sans MS" pitchFamily="66" charset="0"/>
              </a:rPr>
              <a:t>Fahrenheit and it stays the same all year long. Rain </a:t>
            </a:r>
            <a:r>
              <a:rPr lang="en-US" sz="1600" dirty="0" smtClean="0">
                <a:latin typeface="Comic Sans MS" pitchFamily="66" charset="0"/>
              </a:rPr>
              <a:t>forests are so hot because they are found near the </a:t>
            </a:r>
            <a:r>
              <a:rPr lang="en-US" sz="1600" b="1" dirty="0" smtClean="0">
                <a:latin typeface="Comic Sans MS" pitchFamily="66" charset="0"/>
              </a:rPr>
              <a:t>equator</a:t>
            </a:r>
            <a:r>
              <a:rPr lang="en-US" sz="1600" dirty="0" smtClean="0">
                <a:latin typeface="Comic Sans MS" pitchFamily="66" charset="0"/>
              </a:rPr>
              <a:t> (middle of Earth). A </a:t>
            </a:r>
            <a:r>
              <a:rPr lang="en-US" sz="1600" dirty="0" smtClean="0">
                <a:latin typeface="Comic Sans MS" pitchFamily="66" charset="0"/>
              </a:rPr>
              <a:t>lot of the rain that falls on the rain forest never reaches the ground, instead it stays on the trees because the leaves act as a</a:t>
            </a:r>
            <a:r>
              <a:rPr lang="en-US" sz="1600" b="1" dirty="0" smtClean="0">
                <a:latin typeface="Comic Sans MS" pitchFamily="66" charset="0"/>
              </a:rPr>
              <a:t> shield</a:t>
            </a:r>
            <a:r>
              <a:rPr lang="en-US" sz="1600" dirty="0" smtClean="0">
                <a:latin typeface="Comic Sans MS" pitchFamily="66" charset="0"/>
              </a:rPr>
              <a:t>. </a:t>
            </a:r>
            <a:endParaRPr lang="en-US" sz="1600" dirty="0" smtClean="0">
              <a:latin typeface="Comic Sans MS" pitchFamily="66" charset="0"/>
            </a:endParaRPr>
          </a:p>
          <a:p>
            <a:endParaRPr lang="en-US" sz="1600" dirty="0" smtClean="0">
              <a:latin typeface="Comic Sans MS" pitchFamily="66" charset="0"/>
            </a:endParaRPr>
          </a:p>
          <a:p>
            <a:r>
              <a:rPr lang="en-US" sz="1600" b="1" dirty="0">
                <a:solidFill>
                  <a:srgbClr val="00B050"/>
                </a:solidFill>
                <a:latin typeface="Comic Sans MS" pitchFamily="66" charset="0"/>
              </a:rPr>
              <a:t>PEOPLE AND THIS BIOME: </a:t>
            </a:r>
            <a:r>
              <a:rPr lang="en-US" sz="1600" dirty="0" smtClean="0"/>
              <a:t> </a:t>
            </a:r>
            <a:r>
              <a:rPr lang="en-US" sz="1600" dirty="0" smtClean="0">
                <a:latin typeface="Comic Sans MS" pitchFamily="66" charset="0"/>
              </a:rPr>
              <a:t>People of the rainforest depend </a:t>
            </a:r>
            <a:r>
              <a:rPr lang="en-US" sz="1600" dirty="0" smtClean="0">
                <a:latin typeface="Comic Sans MS" pitchFamily="66" charset="0"/>
              </a:rPr>
              <a:t>on the forest for traditional hunting and gathering, </a:t>
            </a:r>
            <a:r>
              <a:rPr lang="en-US" sz="1600" dirty="0" smtClean="0">
                <a:latin typeface="Comic Sans MS" pitchFamily="66" charset="0"/>
              </a:rPr>
              <a:t>but most </a:t>
            </a:r>
            <a:r>
              <a:rPr lang="en-US" sz="1600" dirty="0" smtClean="0">
                <a:latin typeface="Comic Sans MS" pitchFamily="66" charset="0"/>
              </a:rPr>
              <a:t>Amerindians, </a:t>
            </a:r>
            <a:r>
              <a:rPr lang="en-US" sz="1600" dirty="0" smtClean="0">
                <a:latin typeface="Comic Sans MS" pitchFamily="66" charset="0"/>
              </a:rPr>
              <a:t>grow bananas</a:t>
            </a:r>
            <a:r>
              <a:rPr lang="en-US" sz="1600" dirty="0" smtClean="0">
                <a:latin typeface="Comic Sans MS" pitchFamily="66" charset="0"/>
              </a:rPr>
              <a:t>, manioc, and </a:t>
            </a:r>
            <a:r>
              <a:rPr lang="en-US" sz="1600" dirty="0" smtClean="0">
                <a:latin typeface="Comic Sans MS" pitchFamily="66" charset="0"/>
              </a:rPr>
              <a:t>rice, </a:t>
            </a:r>
            <a:r>
              <a:rPr lang="en-US" sz="1600" dirty="0" smtClean="0">
                <a:latin typeface="Comic Sans MS" pitchFamily="66" charset="0"/>
              </a:rPr>
              <a:t>use </a:t>
            </a:r>
            <a:r>
              <a:rPr lang="en-US" sz="1600" dirty="0" smtClean="0">
                <a:latin typeface="Comic Sans MS" pitchFamily="66" charset="0"/>
              </a:rPr>
              <a:t>things like metal </a:t>
            </a:r>
            <a:r>
              <a:rPr lang="en-US" sz="1600" dirty="0" smtClean="0">
                <a:latin typeface="Comic Sans MS" pitchFamily="66" charset="0"/>
              </a:rPr>
              <a:t>pots, pans, and </a:t>
            </a:r>
            <a:r>
              <a:rPr lang="en-US" sz="1600" dirty="0" smtClean="0">
                <a:latin typeface="Comic Sans MS" pitchFamily="66" charset="0"/>
              </a:rPr>
              <a:t>utensils</a:t>
            </a:r>
            <a:r>
              <a:rPr lang="en-US" sz="1600" dirty="0" smtClean="0">
                <a:latin typeface="Comic Sans MS" pitchFamily="66" charset="0"/>
              </a:rPr>
              <a:t>,</a:t>
            </a:r>
            <a:r>
              <a:rPr lang="en-US" sz="1600" dirty="0" smtClean="0">
                <a:latin typeface="Comic Sans MS" pitchFamily="66" charset="0"/>
              </a:rPr>
              <a:t> </a:t>
            </a:r>
            <a:r>
              <a:rPr lang="en-US" sz="1600" dirty="0" smtClean="0">
                <a:latin typeface="Comic Sans MS" pitchFamily="66" charset="0"/>
              </a:rPr>
              <a:t>and make regular trips to towns and cities to bring foods </a:t>
            </a:r>
            <a:r>
              <a:rPr lang="en-US" sz="1600" dirty="0" smtClean="0">
                <a:latin typeface="Comic Sans MS" pitchFamily="66" charset="0"/>
              </a:rPr>
              <a:t>and things they make to </a:t>
            </a:r>
            <a:r>
              <a:rPr lang="en-US" sz="1600" dirty="0" smtClean="0">
                <a:latin typeface="Comic Sans MS" pitchFamily="66" charset="0"/>
              </a:rPr>
              <a:t>market. </a:t>
            </a:r>
            <a:r>
              <a:rPr lang="en-US" sz="1600" dirty="0" smtClean="0">
                <a:latin typeface="Comic Sans MS" pitchFamily="66" charset="0"/>
              </a:rPr>
              <a:t>They also know a lot about using plants for medicine.</a:t>
            </a:r>
            <a:r>
              <a:rPr lang="en-US" sz="1400" dirty="0" smtClean="0"/>
              <a:t/>
            </a:r>
            <a:br>
              <a:rPr lang="en-US" sz="1400" dirty="0" smtClean="0"/>
            </a:br>
            <a:endParaRPr lang="en-US" sz="1400" dirty="0" smtClean="0">
              <a:latin typeface="Comic Sans MS" pitchFamily="66" charset="0"/>
            </a:endParaRPr>
          </a:p>
        </p:txBody>
      </p:sp>
      <p:sp>
        <p:nvSpPr>
          <p:cNvPr id="158722" name="AutoShape 2" descr="data:image/jpeg;base64,/9j/4AAQSkZJRgABAQAAAQABAAD/2wCEAAkGBhQSEBUUExMVFBUVFxoYGBYXGCAYGhweHB0bHRwbHBgcGycgGB8jHRcaHy8gIycpLSwsGCAxNTAqNSYrLCkBCQoKDgwOGg8PGiokHyQvLCwuLDQsLCwqLCwsKSwsLDYsLCwsLC8sLCwsLCwsLCwsLCwqLCwsLCwsLCwsLCwsKf/AABEIAMIBAwMBIgACEQEDEQH/xAAcAAACAgMBAQAAAAAAAAAAAAAFBgMEAAIHAQj/xABCEAACAQIEBAQCCAUCBQMFAAABAhEDIQAEEjEFBkFREyJhcTKBBxQjQlKRobFicsHR8ILhFSQzkvE0Q3NTY6Ky0v/EABoBAAIDAQEAAAAAAAAAAAAAAAMEAQIFAAb/xAAyEQABBAEDAgQEBQQDAAAAAAABAAIDESEEEjFBURMiYXEFMoHwI5Gx0eEzQqHBFFLx/9oADAMBAAIRAxEAPwCV6lJqdKtXZvCzFNKTsACFcszUn1CCIdjDA2DGQelbJ8WNLNeA2t2L+CxOxM+Ro7yxBG0pItpGLeWytPMZVgx1DU9JxOqneoCCoWJUNURpMWm++K1VNVJq2m6CHIaSwoj4ke/2i6QxAIPkO84uPKaKGciwrrs9HK0QhAIaj4TgC6eNTRQB0MOENrlT74H8dywWpUdXWkQ4qU21R5TTTxKdhP8A06hYRvpGxnGvDOIE0auWg1IJq0iY1EsWZQGYwJ0lom2ofhnEPFsstUeCh1FaaqvUkgUysdSdFZVnaL2g4K3ByqOyMKPhtVlrZWdKinUJWTJLFgdzBNgg9SZG5wXy9BPreby5ZVFZBVXTYgFiCSNNij6SY6UieuKGRAqUgadN9QqIgT72khtaEG48xqUY3PhIp6YHZutUeoCAylMySGuzQ4ZpnZ9QJJG12GzHE1ahF+ZEJyPh1BNbKMUY3nQksNQ3YGmSwPdOxMZmsw1E0cwQqrVpKKh3hlZW1iLQxUm/VlvfBLm6uzqKyaS1MHxEaPtEVNRYRBaKTVEgzZh1mRnFMxTGSpKyhlBFMqtrhPPCpAWWUgRAB0WKgRRuQArHFlFuJcLovTZaaEr4x1BQNVIrJRgDMEaiwMEEVFJGmY1XiWrwq5UnWE1sw0q9MrfUsnQQ6SDeLCYF/aeZC1BU8QstY0qlKpqKFhpWnUA30N4cNoP30X0Y063Fm8KrNZXAag1NyoOpXEaulyfFmeh64HyrBQ53hPiZOlXy5eoFV0ZAD4hTUfhkEk6XOkk7N1viMZ8Vco9Uui18v4eutBYukQlWB8DoahDGD8F4iRcyGZ+0poVNNMqpXRp161RVGmYgMIBUzMEkRpxmQ4Z9UzDKnnNWSiWKOjgnQS3xOVgwY82nuTi4PRVI6qxylmmd6yMukvpTMUtitQ6hQr0ywEHUgp3F4pN3OAS0qtLNVAxLZeuCobRKIzkrIRp8MLUQhkB8uqCIIOLnHcytKi1fL1AhWFqEjSwAcEIRBkaJFPUBZo6QK+d5gNRqNUN/1KmiogUEamVCj6es1qQqDr9qwF8XA6hVtUcrVZFYIxIAdgTY0mTqrAGRo85ERKDtJV+XD9YztPyg01Y6KZJKWBIX0DMqgxeD6DGcxZvSCq1PM7EtpJkLfysD5lbuOx9cbco5unl1evVgqqkBJhmZh5dB6EMEki4BY9MXc6zjopa2hZ6qTmviJQnK0HJoO3i6SLoSSCkn1UNI30obGcE+V+G1KdJc2tlWp4avY6WBU6mBmEkCmxiYqWtfCzwel41R6tUlmJntqZpuewHYeg2nHTeWaCrS8M0yaNRNNSmV8pZTpYEnyqdYeCeoMwrEhVzw59HojgeHH7qTJZj6yczliCH0sEBAKhzTi+2lW0FgogE6j1EQ1eIMtEIqMPCplyHOoaWYiqrFr1EsQEIKnWkRIAh4gtTLZuk4QimgCMxMaqKkkeKCdQZF0J12kny3tcf8lQ6gtQghqb7aiulGpusRqIFmmICGOxCMgjhBHCSs4wMMqqA+zLMWEMokklYIIBuLCTjX66HpqKka0MawIYjaGP3o3k3g7nBjinCVZTUorr0tFQAXAJ8lTSN1M3YehO5ga/CnpKWjxVn4lExsYJiNiN9+hjDzSCOUAhT+AGh1ps2wdFIU+8kGVbfaRMTMTUq0Gpt8LFJ8pYbgGImLmBcb72wc5XyIq+IqlQVBOn709YIuCAD0PtNww09TiolZfGogfGNWsC0WE6lFzMErBK+U+Ub5NpVmtsJToM1VCEEFCGsTO4BEkm15jGUij1V1U2LBo2sp6aumw+W2PeI8MekNSNrpGAWAv0gMQIIMjb/YFeEZlS2vw3V4EmPKR3mB/fCksX9zOFYdil7mZdNVhew69ySf6jAjNMBmaA2jwxPaWucFOZKuqu29yP1AwvcbzenMCIkaLxMQZ264R0vzm/Veg+JCtPCwf9b/ADpNmRrsaxCw6m5cTI9b3IkbgkYNZnIFV8RQIcaXYgyCdyIF94wmpmvDlWdnarIABKhPN69yQAO04LcpZxxmGRtTaNOpZ0hSbRYkEG8g9sH2XhefpEctRpVLBZCkhQdgbbTbfAjjGZbURIU2UgqbHvIMd97YY63C6YLsAoBjy7kMLyTtc9sVMhmxUU6aZZ1qGnU1x8PmIb2F7+q4gNypPZAm5O1+YaVBA8pMRaMZi5xDm7RUZShJECdS3sL7dcZi+eylMPKD6K2ZpkAU9Y+OxXUChIXqpaFJ/CRcxiHiXCnp5wIlV/Gqq9bLgiQMwgZagY2ADgILiPNBAk49ylemK9XWApplFYwSSGpqCTcggmppZdxuDMxtxijNOnUrVR5alQiuWBU06h0U6giSSGWlqWBsQegwY5Nqwwq3BnVs2tSmvlYStIgArUXalEgq0FkHbxEmcUajha1Kql0K1ASYC+LJlNNwhKQJO8iYgnE2Zz5qtTqrTio3hPX0KSWKtTdayMLqtTyhj0Ktc6pxp4juaUllNVJfUqnSyox1lQJgmpWEWdRRI7DBSCqIpxHM1DTqVqZZaqgu7RpZhTqJ9qDZaZBZ3ZfvBiYvYVla5qU6NRAyii1NMxoI1aVbXTrBZvuyMT1UThg4bBqU6hpqtOuoRl1agNWlfMI8jFddI30xF7GQ75U5PNUiGmmzBKqC+oMYKFSPMGVzYi8MAdjjhxSg8pm4fmoraiQ4KoFUCzKaepSW6w+XqsCergdTivkMpTq0a2XKeGMvV1FgDBQuftUEd0ZSv3S5P3rWeF5aAVVYojL6RqmVNMtrDGZbT4pgm/lPey/ylAq1PFYrSzCVaRYaolwYqahGmWQODvJGxwJreSOiu491fq1BlKRy1aWo+KUb+H4nDqBBLFSJCmPsXG5xV4Xk21VctU0s41qoFxCU08NiR8SMXWIM+cdzi2cqxyINUFqhSm7nVcPTYUiyk2kotVosJEWBwG4RxRsvmhTqAFqJFOm0/EhdfLqsNJADD8PmAjVa9bmmuVXghMWabVmMwy6VTwxpJHxwdIbUYsFDA+g6HFfj9F62SpMiVVdaC1DBsdLsDaZLWJBQXmPvDFrM0Faq8KqgVHQzJUqwVjY2Yksyk9y20Rhb5noNlkRVYrSMhVBOkSQdpsZue8nGXJr443iMZd2RSLVri1VqmVR/F8PNFW1AqRr+62oaSCrKokbakQ6bkgZUySeCjuZYJqmkSosZA07CAAPQgxvAD1uMkpDE6qe38Q2I/LAtuZNK6Fuo1R8//H6nAnTaqUU3y56fuppo5Q3NuXZqhJLOSzEmZJMk48zWcJVaQ+FSWP8AMQAT+QAxUOYPyxFrvjSjJa0rqtMnA2+0EGAvmn2jbD7/AMUnRTDELHm9R95j7glR6tPtyajxFlNv8/vi4vHqpLHV8W/fGXqNI+V261xNLpGc5npHNBhT1FPKAtiR0UsLxYd9h74O8HzCVjAKagNdOk51wyqVdFgyQ9MML2B0EC0Y5PwvNE2UeY2tv636Duf8PSeSuCeGwq1CQbWG57BRgDtR/wAEZNjt98K0cRkNBX89AE0Ngyh0QfaIGUgR+NYJgDUIiCRAF+l4bZao9LzqpDVaRjU1pjaZEEqwmDA/EuLebrU3c6UGs0ymlRNtwHMgM0zHbURN8U8jSBAqgIpLGmxjUKgJt5oDAsYBRvvQR5h5tLSatmqj3twuliMZooNlmOWzQMJUUMoIgavDedNRS0QY3QtAIMREBiqlDpqJVVagbyOLrU6FHJPwnczcEgi+BGf4fqrqniDTVXTTJXSdSkkKxOzA2IMb3UGcanO1SniCkGenTIambCpTMeYQDLqb3uoZlvclw+akIYRPP1GdWNKiA5uya4UMCLwwC99hB0ifKcI3HwlVlekhpVDZ6YiAepHUbGxn36Bz4bxmmKdNgKgRk1Lr82kidaFyACh8wGoiCCDBMCapw6m2ovTUm58pUGOpA+8ZOrv5rGRGIa7Zyp27+Fy7ignMx2ZR+QA/pgDxmn/zT+6j8lXDBWH/ADp/nP7YBV3apnyqiT4sgfy3/phLRnr6Lb+NH8QNHQfurhYV9KgLpTSxme20AXsuC1HL1aIAUIFDai4IC3k+bUZMeouSMQGgJ0Bbak1GIJIMn12GKme4+q5hnWWNk0NdSBvqGwuJkXk4ZZlvZYHKec1Tp5lSEqDWq62RI1lZn4b+oBveJxDVyb0qVR0JYiVggTNmIv6RHpHfCllOYApZ6GXUODIcS52JaC7Eiy7enXDVwnjnjZVatQBmYjVO50iC079NzP6Yh1KQEhVOGO5LAgBrjVYwb3HTGYc6HDqJUE1Qe00jMdBaQYECesTjzAPHcPsfuoRpAtGpV1IdFZ1DOSdRV1CHT1SHUsDfvIFl2z+Wq/V6+XqQjUDqUCYdm8yrAAMA+JHppJFsFuJU0L1ahUqTSkknbSzN5Z3KuGkQLOswTb08T+s0yhOnM0iyM4MAFW8ji3wuELH0L76VGGwSiHKQuN5vxaVBtY1lNNRFaWWQSNUXABNTfpU7GMExxZaKUSQKtDMeG1RjZ0tVFZesTWDuIOwceuBnMHCdB100NNaik+HvoqAAOsz+ISALFWU/exnCq3iUPAMK1QMlLWPIzMx1JIurjxSVMWOoH4sNkWwFBByU6cRrNl9SsAadJ/Dr6TAdGAhwPxKtTTPXxeuiw7idNnOaVVHiIzBgCZanUam6VQN5VQzHt407E4ucA4i9ShSZQJrUwmhvjFWgShDEiboFIkfEq4FZ3M1E1VUaAjIEqDysVaHEDdYNQ0yBY+G1gBYTRZpWdgK9w6tUClQxg+JUIgi5oFpEncu3yIYHbEQUpTNNr/WFLKj3PiozQjMG2IZbkwNrWiDL1QGrNT1MzV416WI0Vld4JFl0vU0bfFHpNzIFq9QUXUr4tN6lOSCA06gVIFlOtjE3AjpOKE7bJ4V+Ud4BRFbJCk2l1fWAzXOmoSSHFhMl6fuyHY4o8P5RRghzKK1VAFDySDpGkFhMSRf3MdBg5kOF+Bl0po0aVIlrzJ1GSIm/7Dtig3EqiMJ6W7qceR1vxnfcenJHrwfp6LTh0fV/5KtxHhsM2ogE9ehPY9ibXxzTm3m8vSfLFDqR4lheB6d//PXHVKuYFXcaekggqfcHb9cIHPHKOvVVW8bjciO1zI/weifw6WPxh43091efS2Lbyua1c4zdcRIcSVcqwJEbGPee2COU5bqGTU+yVdy8KZkDSFYglhIJUXAMxj2eAFnV0QqMa4M1+F0AfLmNUm3kMBYYiWkCZCiwIhpmxGIhwUE+SqpEEy0r1IHeJt82j1xIK6kMAxcyHDHqmFHucMPLnIFav5nAVLxPWN46ED3646XwnlWjllvDMBMm8ey/PrjK1nxOODytyU1Fpi/J4QXlDk1aIV3UkkfM9tt/ae+HOjl+htH3Euf9TWC+0/PAfjXNdDLiHeCSIVb1CPkPKpiO3rhbp/SI1U6KFIJGxJkx1MbJ1/EfUdPOOg1OrPiEfU8fROuligFWulIqoAsgarBU7H1glvfbA6jWCVC1RQq1iErDdAxJKOwi9Oqps26FRMQ0r/DuJeNlnVX8RyjEsJkMZ0PruLsjqw6LHfBLh3EWrVVlgC9M095F3DKSDBGk6WvuC0b49P8ADdCNPESeTz/pZc05lN9EX41w81yNBAenB84J1EW0OQQrGF06gQykLZxBxXy5KKx1KGln0xBNoby/iElSD3B631zB2zYB0srLWQsfK0ga+0AI0yBbewbAHhdI1M3XQ6gykuADdXABDpNjqDH2bTq9dRgsIDjSLplkyrEI00qjSqMbq4+NACRpaD8JP4PiBEe+IWpu16tJgwVtJWpSZT8NVRsAVMN8MRIBAnXjNNK+XfxxoaoqtrAJXyR9oadiukN5rzpJ30vgLw81UpiKi1FYtSco2tXEHTUDdGWChFmkKSL26QWwm/ulaE/iNA7j9UqUEnNM3TU8e4if3H54W8lIzZqAkQ9RpHQDUSfyw38B81eoDcUkrOD8j/UA4DcnPp4jSYsUA1kMPunS1zHSCZHUThbQ4v0panxgkzFFhmiyMCGl1GmtYiR11ADSQbQf0wuUuEJTQmoDUYxATeZ2n1/vhp4vmXSo1F6VAkeVnWmFZj0aUABa4PUXm2AoqkAbGJkESDa0ifT9MaMkG9ttwsLcRhbcv8Wp06fmGn7YAgenrBMwIwx8Oz1ESyqw1Aksuyjrv8U36d8LnB+HEBhSphiTTIRjFyGBZCx8xgnyz0G8jDFlaY8JqenVpU6t973vt7dDOMuRlOtErKXcxr1G9MbfiHT0EY8wMzlVncmQOkKYFrW/LGYIGO7qq6rUzIoDQlMgUalU1EOp3bUqQy3+FvEUXi9wIGK2ff6rxUAsWouEWWNvDcLo7zoqUwg9H98X+N8PKqSz/bZa2qDenTI8Sm/Up8FQEklQC0wbjOdOFu1BszKNUNNKdQrIIdDUQuo/j10GHaCZthtmTXdXOMqfJ8MFSvWy1emVTxGqIU8pdgxV39XqeWx28h6g4UqhNLOVadQQaWYNUBbDzqfMvYNKmO0Dph74hmUCDMUWk0IrtUC/cKinUBAvKtRViIPxjCXxmulXNo4MK1U0tbb+HUINMn/42Yr7L1wWF1n0VXikyZXiilg4fyl1fYT9p9kwVQLN4oSsBF57Ti/mOHRTpa0DM1dJInz+J4mkqGELaq7AHq0dBhAWPq4psoD0a1VTaDAKgKx9NLj01euGfgPGPGpEuS1ZhaevgvS0Pt5Wis0sBctMWxD2bcjhc03hUs/n2y1XxFKtSqVFpxq8tRCGbSwBtqDs6sNgaZ3EYceX+HGlSVUYkLqKg6Q+lidIYAnZSLDreYsFL614niEhWTWHRXAOliCWgmNMMxAg2vGF/jWd0SdDB95mx9yxJP54wviErp70zMdz9/5KYheI37iLXUOKJUMFmNONoEfnfFWlE3aD1BWJ9eoxxmrzfmY0io6fyuf74io845tPhzD/ADhv3Bxjj4HLtrcPv81pjXNPIXdvAiYt6LBUztbVB/MHEWfinS8SqdCLuSYgH0a4naGEE9RvhD5V+kuppY5hQqoBDorDW0E6Gg6dRALXt5SOuFLmvnCrnKl2Ipj4UBsPyAB7TAxEHwZ5fUnRWOrbVhXeY+Y6ArscrTAuYbcdLqCJWSJjpNjhfz/G61aPEqM0TEnaSSb77kn54pgYKZblfNVKYqJl6jIVLBgpggTJn5HHqGMZE0D9VnkvkNgITONkqEbE4JU+WcwW0+C4aAYII3Ej0Fu+Ia/CHQwysp3giMEDmnAKgxPAsgpi5Q5qZKoSp5h0BFrXjBLmf6SqlQ6MuPCUWLbmf4ZmP5jftGEz/hL6S6303Mbj1xXp1T2nC0miic8SObn/AAuMr2jaCrNNGqNckljdjJ9yx3x0LhGUy1Kk1OgGqMyAtUZdPmsbE3iQF2uCThO5d4oKVSXoLXtADFgF7wFN5tvO3rhxPM1Ro8NFRqcVFpgW+zBqMoH8QS43MeuOsmZrSMd/4/fhLEYu1Y5WHgZ7MZZJqKyeLRIuGWEqKe5lSm0CQ3QnDBlaxdKQpjS6pTdI606iqCP4grIyEeYy1LpbAdalJczSrU2Cmh9kUBJBp+G9SkwgWELWUr0Kr0Iway2TWgNYvTDUWywnVpHhBFEjqKiAMn8Kn72H3jNqAiuXzgy9csb0s05iDHnYHxFvaIKFR3gC0jFPmTgJ1+NROiqYMoxAOlWOpSJs6wY6EMfutMXFVWsnhKrKqhKwQC6owUSIiCrOBF4FM4MU8+DRFOrUAVYXxUMOjEqTUWR/7bNTaDbSTM6cUDqNhWIwhXBuZdVJmVD8AqsASNYNmelIMeUaiospFt4IfMcqKtWnm8sDoKE1FIiFI+JT1UHT5TO8zYgDczn62XzdahmZOl3JKqFYatRFRCoEhhDhTuLWOxDh+aenWogRAR9aqSabUyXJcbqfO4gzYMym4Ixedv4bq6j/AEp079srT2P+0J5dUAZ6oBEUIv3ZlBj3v+eBHD+H1QfEpCTTTUw6kGAYH3jEnTuQGjDRkeGNSocRDCBNBA2w+Inf2g4zheZpPTrUaY1VVhgwsSEGoqh/F99TsXpi4IEq6AeVzvZO/FHXMfvsp6zUM7QDhigQBUMy6jVCq1jqp/Cus/CSbwcL2b5cqsJW9VwWNH77BTBaluKpG7IPOLQGDYv5jivg1mqhQHB01CohSxu7aYgNEPaA0qwgsYuNVXN8Ok00pFWcqwaCrIuqm9LaDC6SLCNQ6DToglvHCzOUr0M0j0ijXiCwHxeSZ0+vQj0wx16ZqKBTLam0rJMGQPXf8+mFrP50s6tmUPi2ZcxTIFRhcA1B8NbaCfK8C5O2CvL9UuSSxZlkqJvceU+kEjCmohIO8cLmnokXP0SKtQESQ7AkyJubxjMG87ylmTUYgiJ7g/qTP54zA/Eb3RKXWeYkqikmZyqh2hHZdU69J0MpO7BqYKEGSQqm7KcScOyCM+kAtlcxl2pENJ+6pQknZgHrT3OoYK8TzNJMpoqqVoGoKTxMoKgUqQRdQrnUG6Ra8YVeZcvmFyDhj9vltZWpuGUA6Ki2sxkXPqpMgE2abVnBLuT4m2WanrlTVoOrI9/tqXiUaySARpY0qTFTYhz3OBHEsorZGoKIIbKtq/moVDqpMbSTTYsh/mX5Euba61RSrxsRmGUElS5cUM2oawUTTpOD2ckWOBmdo1KCJUpv5kZVMA2FVBVQEGzrqX1FgO2GWceqG5S8bzytm6zhdK1ClTSYn7RF1Ex/GNXyGK/Cs89CqhkgSpAH8LQw+flMdwMQcZANSno2+r0wTM3ponX3JHvOPKuZBanU0ggNTdo6wQGt70/nrwx/ZSH1R7jufIZqYUxJEjy236D/ACcJ/E5I6fM/74dOJ5qj8TKSWGqGLix7gwQfTCRzBnNTQqqqgdJ/UE/rjy2lcXOyDfVMDdVmggzJ641RJYCQJMSbAT1J7YmpLe9/fHQvo4yNHXrbUWBGnSLgg28wHlHSZH6jGk+UMGVdg3FI3GaKUqjUqZ1hWI12Mx2IAkW/taMUctl2qOqICzMQABuSdsWeLalzFYNIbxHBnfc9euOq/RpylRpqtZxNUgEE/dnsPb9zisswiaD1Kcg0xmcew5Xv0e/RIRVWtmQhK3FFgHDSI80yoidrna4w68Y5go0yUDUwUtuIHpAMYk4xU0UgA2nVILTcDrbrjnvMfB1eifCy1dyLB3UoDb7qHTYdz8gcJue6TBWgxjWZHCh5g5pDVF+rurO3kOnpYMCP5WEf92FLjnMK1nZ9LKSTC9AJJj5Thl+izkzx8y9WsrLTy+kkWuWkRN9gCcL3OHLX1XNvTvpk6fbtg8TGNeG2hTSPcw0PcKDhGZIMmNJsw9DgNmKGh3Xs1vbp+mCOV4OzLqVCVG7E2Efv8sEsnwjx3SFJIgH0BNm+RNz0GH3P/DPost8ZBHqoOXeBvWMKGkgkQCdvbbB7hr+DmKBDiosBwdpVw1Ju8gaiD7H3wY41wZcplKbU3Ys2rUy+Qr5lT3BBJ6z5umk4UXzDiuNXxLUYkm8Akah2gu+q1ib4rpYi4+JJ9B2/lLPNYCN8KzAao61AyBctVWEMmqaYimR66JUbyUHfDXw7LCvw+0LUpvWqU1JMrDK2k9z5w6kfwDCA7FGRqbMhejKuRIWfLUgjqtVWAtYET1ln4NzaEydBWJ8UuHiPiC6KZLPpYSISpePPT9hgsvdWZwjFCuKlUVCY+xqZeUmaYelNNvK3mGpKi3m5ER5sGcvQWv4yVAVC1UTVJBANMNJMzenWiB1QdsIb83lUD0yErVA1B0AnTZWp1lvcDStiIJLXxtQ+kWlT8Yli/iimwUwWioq6lDLIVqLhiocCzsO0jIN2rDilPzXzGuaqZXUs1aSaa+n/AKZGpQ+nqdMF1ImVKdjjflnNBGNNHL0qlJqgJ6FdaGAbiYV5sT4izsRhNyOTFenUqMwp6BqV1AE6nbVKi5gE2XoFEHBH6Oao+taT0pvAmNOpkUj1kt+gxaV/4RarQsuRvuE7fSdwt14YKorEK1Yg0rw24EwwB+HqOvTHPVzooZhMxRLLBmAZJVptPWGi5998dN+l2vp4Rlk6mpq/U/8A9Y5HScsQqLqINwNyD5jF/wCIn0vgOgP4Z++gRtaS59+/6pl5i4pTLGooDeMia1AgApqTUt7EBVIJFgYM4j4DxzwZpVC1SnpYhZixXS5WxCsQ1wQQY22IBZwGmqOsldKuLWgyCpPaAInftbFWrm11qyTa47x2P6flh22kJKinfPZWnXyyVMsNSoSalNv+orSJZIY+GSADplg4Ji8alzIZo06oN1Mi8z1HXqCIOKCcTZSwU6Q6xB2jf8xcT2PacEuB8POYf8KL8TE9j8I/y04s2gDaqQSnXh3OFRKYWFMTeB3PcHGYrUaNNAVkCGYRE/ePXHmE9vYKSSE/jii1UNLUQtTLSrEwdQLFTrkwQVbzRFgfTHO8nzaTqyJ1ioUdC1VQfDK0XLKvVwTTpfFvEwYU4LZriPh16HhhS1GpVo+ETpZx8Z0gkBpCeGoOxIOBnH8xQzHi5nMv4lNm+qM6iHSKasrhYGsqQ5jrqYGAJVeN9Gin5I8WEm0+IANUTUrqTUWd1MiCR6NoWPZcFM7zMtYLAYaz9qLkQ5QkhehQ0vcwCIBOFTKZYiqUUl21KqgbNqteTaZxslKqJbSbgi3rPT5nDwfeUqWK/l1CF1LiQ50mN5Aho6SFBv7b4n8cLHYubT0c7fJlj2IxUXg1TqIIO5YTExIvcbjEvDuCNUszkQTMkdJ23/hOCeLQpU2Wm/hWSo5ikzgO7IShCALJXTdjEyZ2jphW4/wzzkKChX7pJP59sbLxapkM1URJ0nSGDz1htQUMFLaWgagRggM4mYV1y6uqJGolSzmfQWEkHcn5YwHwyRTFzflP5BNMLa8yUaDKs6hqPrt+XX54K8N5lNGDTUAyNh+53+SgYp5vhR1kCSf4un80dfTBvhPBGoDU1MFy0Akg7ncL0tJnDTw2QcX6IkdirwO9fdoNxnL1qmZepUQhnAqm3QwASL6ZMC97jHXuIUnygSrl/PTakpNInrbZuh+IR6jtfzlKsmhlqqhLDylhZjMlGI6yi6f5Y7YI1MxSqUwEIgSAt5WLQQbiLb9xhPVPc2g4DC1tFG1zCWk5P/iK8t8x0M3QlZ1KRP8ACSAYmPMf87jFTjfBXNqjsqsJ2E/lt+mAPLFX6pQkWAZm+RYxP+mPyxR575zqFbarjSD3ntiniNkO1o9AiiJ8XmJ9Sj/J2ZWiM0KQHgggM7OBNS207+XptcYDfS3TolabBgTpEn1vt3tGL/J3IqNw1RnKZZqjmtoLMIkAAEAjoJIPeMLHOvBKKGBUCKiyq6y3XbSSY6YKAWPbnqqEtkDiO38JMy3GGpgoCSjDqIvixl+Z2y5D0zpaHXrs6lTIG9ibHrB6YHVaiwRMn0wV5by61FqhlDL4YDSJO52i8yAbdsawbRx1WM99to9FVzPNNSsYepFMEuE2E7mfxGSxv1Y4rLxEsQWbURJmZkR1J36G/bG9XgNbLEsyEqI0vB0mZI9Rsd+o9sNvLGVoVMu1esEqGWQLG1r2sQY6z7YpLqPBAPRTpdG7VOLWoDmM0yUqBYmCtYqp2EsosQOpEHceSRuZn5NztKlnaZLSrKlNldZ1BqiyB6AAG/b1wR43wVMwtIUVdaeXpMGIGqNTsQsk2i3f4htvheXgLu6pRZahIEsfLEgwD3J2tOLtkEjbCDJEYXljuRg/RGPpUydIZ9Pq2lRWQFlWQNRZlLEdNUdPfrhP4hlTSzFSmxBNN2QkbEqSLelsFMvmxUz9HxXAp0WRNWw0Uz17TG/rgfnvtMxVKmQ9RyOsyxj98cAVUkK4+Vrog1020HaD+H9hhj+jkH66xKR9nabm9alufzwycR5j4fUOgMcs6/Ej0zHeDa28yDjXlOtSqM5pkEqyglbCDWBELuB5D17bYjUH8Iq2mH4rfcLz6XuYPETLZcIRoUXne4iBHWMJdItTrlwLBdU05uAQhI+cD/Vg59I+YH16kLGFp79I81j67bd8VvF8wGkeC9SSrTqCurIFJtCkmY73x2naGtwp1Jt695j4UNB8Io+p10GmS3lAmD+GNex6Yrcuci/WWr+JmEoCmwUeRqgJiRdbLAIF+5wYyH2RDRLrqCdpI06jfaZP+r0GB/BePtkzUpuAviOr6wuvcAFTeJAE+uCnmgl23S2ynIrKwNV6bKhIZVYkaYEMGAmZPb3G8s68Op+EKNNXY2OiN4EdTf8ALEvCuN06ikofEkEkbQBJaRMi3T0wU4fU8SvTK+UAMpjsdrehG/8AfFXOIGVYDKQayeI7PpPmZjse57YzFzj3KL/WquiuUUuSFvabkb9ycZiA9lcqHRvvhK/MHN5zGiqv2dXxCzKJgEJT0up6ec1SADYR6Yt8s16uYqeas6rUVxV1KBSZlSBABAYlCA1gYNyQxGE3DhyYo0h6rEopZUUdC0aj6TpUewxTaAMI24nlaZ/gDUHFak6PVp1QRTXz6oaVYL97YSMFODNSzZqEU1R1eSg6hnMaR8TXYCBMbxi5m+cfqpDAatMimwAYje97A336HpbCTW5hP1r6xTQIxJJEyGneRbff3vvfHNLqyquA6JzzfL2kKKlNgHDMJJBEHSVZZlb7Aixva2PeEcMy7KlQmmpKAsvnWx7PBBjtHS3ovZ3nxqiafARTchgxsTAJg+w/LEA5sGkL4bC0QKkiPaLYK02MoZBCs88UKYzf2RDKaaGQZuNS39YUfpi5yFxRaIrBtQkoQVMdGBHe9sBMzmkreZFYQADqI9TaPfB7kzIqzVJYKRpK6iIM6p37QPzxBjDhnIU7qwj2TzFIaNFEeLqnWXO82OjQR2Y9bYizNcltJClpso2F439ienXF7KZVWJC1aYIMR5d73jVO8e8DFStwgobO7Hcnv1O+2+KtYxvAXFzjyiNOm3hvSyqUzmAYUgy2q8wNP3SSST0B3thX4hw3OcLz1GrXJqrUOlmAOkySChbbVad5t6YL8Gyf1c1K1JiKroQCG+FSRJ63MW7Se+M5f4uKefy+um1bzyB8V4YBgCwEgmZO0YQl1LS8x7QR36+tff8APoNN8MnEH/IL9vUN79r7en+UyrmadakGQgqZBGxHSGG4I6g9RiGvw1WFFmAmk4YA7HoT8p1D2wN5syFTLVGzeXHkc6q1PeCbkwCe972M+uNODc6U6kBgVI3X+xG4xnOhdGdzeE2ydsoo8ptqcJR0ivmK7DfRTfwwLRB03jrcnCJzNw/J0jpo5bxCRuzO/wC53w30OacuxAMH2t+eKPHObaCJCqix23/TFxMcV+VG1Ih7ix74XLa+WdPipGnOwiP/ABhh5HpGmHqElQxCyLEwDMH0nAbjHHGrMWIsP2xnCONQyiJplewZi3WB0N/yWcbUTi5vmWDq9rSQxdB47XSvQ8JkL9FcHS4AG1+g32O+OfZPJVqNQhUd5/CCQf0scOPl8KQHC6Qw8rGJ6hTsR1GPMhnylQaqieZWZUUaZVF1FixkA2su4Jx0zA4Ug6fVv07t7eU4ZHhuUXJISdHiQXIuCQPMGANwOsEbWN8BXr5anIppIWW1aTEiT5RsOnW3zOJ0ZnDuEAJghdIBOuBJACksOovilm6q0AECMtQQSQrknqLR5dpnCukg8IEWTlRLMZnbzykb6N6NDxKz1atOmyIPDD1PDLEzOmx1kQPL1nAjl8BsxTLgENWp6p6guNQPaROCXI7x4xCkmFA+ZaxHWf6YF8Do63Re7KLb7jGkwZS7zhdyz/DcvVFIkKtVJ0jyMAGImW1QZ8p1Y0y/AKVAs9N6beI6A6F0kaSTfuOsknf54U8vwXUSQCmmdRKg/mSpAEj9cHuDIFUaSLuJtGyuewvbCs4qM5TOmzK0+qQvpDqxxE6oAXw59lAn9zi7kGPiLRQroqZYVPF6ghjpPmBggstutu+AnP1QNnq5G2pgPkB6f5GK3A65empDw9BhbvTYjV+UbemGGVVIc13aK5znUvXqBkUhiENRo1AAwdoj3HQYu08v4r1/Ifs9IU+IIgKBYblT3H98LPNFMCuWBDBxI7i5EH8p+eLfLXE1dTSf4wJUmIJFoM+kDEhgJQSaRnN8tnyFAC1gWVoIB3kkqWj+/thl5F4VXpZr7R2dQjwS2oGNtySLdsD8mVAGxDLOmO/QiLbfvgrwWab1j4YT/l6hJiDtAvHriXfKQoAyFZz9AGq5JuWOMxyPiteoKzy77/ibt74zAxGjeIgeD/JsGuyMFZWQ2JC3EGQSRfe04AYMcpZcPnKSFwgbUNRIUDyt942E7fPELkV5w4ZSp0abU0K6nPmDSrADoswPNOFLDXzzkjS8FS4YeciHV4+H8LGJwqY5QFmMxmMxylEeF09QK7Xmf8+eGLljNCiXmZYr0LXEgSdhdrT1OAXBTZh1nDPy7U01pHw6kD7HyyehuehsDtcG2DgeS0InzJjzGYKM6wyqrCaqrqUm0weukmJnf5YTvpC4grtSRGJ0hiREXJEWj03w5LmagLhqiIwEnRBWT/Mg3HoL9MKnNeQqZrMpE6EpgGo0AXZjNiZMRYf74AiAElUOSePMmap03+0pOVpspGqFncAfh39px2/NchKM0lQF6boCV8OFkzp1l4bQoEnYnzDHLOD5Sjl7KCWO7Hc/2Hpjr/L/ADAa+XRDetTACifjA+As02CGS17xPfGbPHG6TeLsfkVstk1McVbsHp2CAf8AFw+azdByNdOsQqtILBgSCdQE2BEdAs9cIXN/LX1dxVoAqhuVH3DO4O4U/p7Y6pm8nRXMDNhEqq32ddtRqMHIA17A0yYgEESIECYxd4pyH4oD0asyPhqiJHYMBtfqPngzmuLQ5uUCGVgO15pfP2a4u7gajJHWL/PA+tVP4p+Z/bphz54+juvlGDCmxVpso1R7aZt+2ElsrU28OpPbQZ/bFo2CsBXkmrBN+q9qPY9iBjcZQ063h/dY299xgvwjlio7K9VSlMXhh5mjoBuPni5V4DWzNdEo0i9R2kLYQAJJkkCwE+uHmtAbZWZI634Qt+IVVprUQshko+ljEjupNtj6Y1oc0VVswDCIPQx/TBTifBqlKhVaohALHTJUizESpW4IO6mZicJ7i+CseC2uaQS3KdstzTT1aj4inuCHAnv97c74O1+I618UV2dBaZDBoiAQxBtJsYFiLzGOVq0YMcI4u1IkAwriGHTbf3xfw2SDyiiossV3kuoEpZhiSIUEQAdg52JHXTsDity1TDVKYmDqGLfAKWjKZwME1aDEm/wm6jc7ziDguQg02B0mZnqL7x2xWNji4gDgKJHADPdPRpsjagzEJBOoqWJFvKAJaOlrfLBjl+nWdUqVFLGpW0jSoBOmjULeVfeAet8LycaqgKirrkyzatIHwxaTeTMyRHtdw5FzDVcxRZhH2pNp/wDoVI3vN8I6m9mfT9UzpyA+/f8ARcn5jybHiNVHVlLO1iIMGbwelp+WBeS4PmEdglgANTQdPSxETvba8GMNXMtQvx59ILHWwA67PP6YasgqBWDytgBo843mTpkqbQbHfHRPtjXeymUeYj75XMKvDnq63LiAd9DAnsBNxv174Eim1NpBuL46/wD8OoOquriZvTYEmfeAPlffA7i3LgrVBdNQEqB8R9DAuB/XB93VAAKrctcboun2iSbQ1re4IM/pg3xPjdDL0WJbU7BVjoAx0lo7CZj09cc2zvCaiNpSVM2UE9Op+c4mbLVaqNpsBKM5hSwAnzH8/wAsGcWSZ4P+CqNBb7J4yFWi9Gk0JemkyLzpAPXvOMwnUOPZ5VApqroANLaVMj3/AExmBFvqiAmkoYM8qUwcwCSBpUmTsNh/XAcjE+Tzj0yfDYrqEGDuOxxQjoro/wA7gaqcMGsxkDuRv0n2wsYnzOad41sW0iBJmB6YgxFUuWYzGYzHLle4UDqMbAXw18u8SWjr8QtpeBAMaiCYFiPxdcLHBRLEdxh75N4IGmq41EMQg7Ru3v0+WDtFspDPzIhTVQJJZVIBg9OvX/LYpZhC5MMNIEiI/phvrcCL0yY6Y53nKbUmIBuDgLsYTcddFbyFVYJtK7/0OHDlqp4lMtTcIWUr3ibH2xzWnnPO191OD/IvFiNdM+hB998JyQh3K0WyuDcLpNPii5ek5qKvhU1CU6cBzUd/jdgRc2n/AFQOssWQ4saLrSJetChmJhTSUiVFQat4BkgfuMJ40VApcAlCGBNwCDIP6QR1FusYVuM5utkKGcrPUNfM51wquqmEp2LE2hSxIXfZRGKQl0dtP39/ol5omu8zV3PMpRzKBSVcHsbgyO2xucJnGuTyjfZNq9Cb2Go+4/vgHQ4uqZrKZSqaUZSi2ZztYWAfSRo1A73UX3t7YlyH0j0WydHNOlRBVzdSnd2YqfDLAi+06ViYA9BGGmzAZKRdEeiA8UpvSLyGOnzKCLHaUJNlJDDSZmQx2BGDPL3AXp5nU3lraWFGiGVaoDHQ9a8gBQ5I/FJI9bfG+dMorZmm8g0wVYUxDaRpqIwY7tDQLwDPTAfOfS/QoyqUzUDU/K//ALgYWXWSTYgC8k264iTUF/laFLIiPMgf0wcXVSuTp30+aqSBq1WgkgAFmuSf745kBOLfEs/UrVGq1WL1HMsx6mAP2AGKiDB427G0uLbK1qU8eo0Ytj4Yt8xgtylwGhm8wUrVfq9NEZ2aNUmQFQX3Yn9MG37BuUPhyAChlHKNVpkhCQtg/T2k9RjTNV6khQIsAdv747NmeSCuXVVVfDCghQYifT77e0j1OObcxcufV7ksL7FSsCJ63GGHO8u5pz1SgHmooDlMzpqBrykgdriL/n88do+hvM1KzeJUEAFisA6Y8MDc7xrjHE6DAnSWAHtf84647d9B9XVl65BJVGdVBMgeWmYHa7Mfc4zdS4eCfomYhT0gtmGPHKjKYIqVItO6EbEX+LDOMspN1J9S3Xe4G+w/vhIymfVeI1ajNAl7+sAfn0w3ZDjdEiTVV/TUAflGIhB8Mew/RXl+b77qzUoKRBLJt8N5jbe/5evfFXMZE1D5HZAV6xMbEKekiR7dsWU4sjkhCCBtLANE9e8em+PWzM9h85/pgtoW1Cxwk0khG8QyPjYx13Jm39ScT5XOMzQaaEqRfa4G/SduuLVZAVIP5b/piLxEQXVBHUEf02xByuCmrZqozEtVWT/9tfbHuMHGY2Dx6X/XGYrtHZTa4ziRHAHvjQDHrJGLi1xWO041xsExmnEEErlrjMbinjU46lKK8BWWPuP647PyXkgKFPa4Df8Adf8ArjjfLu59x/XHZ+Tq/wBhT2ACL8oGDD5RSHeSmzMrCwP2xy7m/h41W/z0x0Otx6k0KGAcyADaY9cK3E+FVa4JpoSLjUbC29za2OfE9ppwK6KZhG5pC5fmcoQ4jrhn4Hww0l1xsB69J/XBCnyecxWWjRdRUVS5LEgWImD1MkC3fEmWy1dRUo1E0sFJFQEMps2mWWRIqKLHo5tgOphIG1O6LUNL9/RS0cxqI0tHvYH59P8APltX4v8AdMf53wPzlRqdivT/AD0GBmY4gCe3pjJuUYIwvTCHTPILHUVb4lwum6VNJZDVjXoMaoM+YbG5mcK+c4RXVEQPqp02LIthBMEn1264LLnz0NvX54uVa4Kz164sxzm8JWbSsPzD6pLr6yzFyZYyZ641VMEcxWhrbT1wzcJ4blsxTB0CesErf5HGg6QRtBIWXHB4jiGlIzrjTRhw4twWkvwrHzM4BZjKAbTiItSyQ4TEvw6SNm40hoJGGDknO+BmfFBhlI0yJ6b6TY7nfbfpgJUp/pgjwEgPqufNED5R++H5GggLGFscV3WlmM7XRaiV6RBXt9oZ3UgLqHrED+LCfzTwFhrFR1DEbB9ZHaykkRH4iYxBl+aMvlx9uSxI/wClSMPPqxB/WPfC/wAS+kJfE+xyulB0qPLfoI/fFmsDHU5BdbhYSPUBp1GUkGGIJ7wcdq+hOsBw7OsLBWNu001Jj0kfpjj/AB3OitUFVU0Ejzr0kHees/0x136KagHBM+6rol2ETN/DW89N9vTGbrRticmdONzx99VyTif/AFanfW3/AO39sUJw0ZXlHMZo1qqqFpio3mYkarn4RBkeu2Aec4a9MkGDBgxf9LHB4CC2geFOoY4GyMKn+WNhVI2JHsYxHfHk4NaXpTjNt+Nv+442XMsPvN+Zj98V49ce3He+JBUEKZs08/G3yJGMxAY7nGY7KleeERp/ixO2Wj88TU6MhWINu0Rj1qm3zOBgLiVWA9sYyz2xJpt+mPEFxitKbXi0jPv/ALn+mK60Sz6VBYkwABJJ7AdcFVpSBsew3PsAO84Y+XuQc14uXroQjhvEKOCroUaVVkaCdUbgRfrgnhEoZlA5QPlvI1J1aGCEjzkHTFxM+mOo5jiFHIUUYF2UkLpkEyQST26HbtgFzRXVC1MVANNgqvMTeN+m3phd5r4uX8LQrMphxI8rHSFgDckGQbi574cLY42gHKUbJJI6+ExvxFc4aiJUamNOtY+Kx1QoubaLmLDBHmH6QMymSRNOiq8gVYLqtNRGm0qKmxLbbmLzhQ4Nns07t9WpJlwVh3SnpYDqNTST6+3TFVKv1Zlp5h6oZHIYLqWBaBuNc79dvXF5S57gbx64CrGGMBbXrXJ/JEuWeZfq+bpNmGJpCnUV2QmSrCRMXJLKo+fpgtzJzLSzFD/lzWR0OtdZEWIMSIItIkk74Ss9Wp1sx9kop0WZQLQZAuxIBMSTO/Q4O5KgpoMFG4IOrr87eU9MU2tkLnvBPQZwmWFzWta3HXhN/Cs3Sz+WLp8SiGEQQYwjcZp6KhXqMDOWeY3yFSpAkOsFe5Hw3+Z/PFfM8darVeoQJeLdBHY/5vjOAvBWg2SsollK1iP86H+mJMzXIGB+Vz6ixt+2Jc1VkYVMZ8ThegZO1+nybNKrUab4McmcQ8PMqpPlqeU+/wB0+82+eAc40ViCCLEXHy2w1MwEFqyIZNrg5dE42lzhSzyxhh+vivQWpaSLjseowq8Sz3mI7YxtHYfR6L1etcxumDieRhR0xYz2xBwiqwYgGJDX7Gxn9MQnPRjKLN4VQgwAVmN7237Y35Hh1UvEmrKl4ZlzVqKgPmqMBJ7sYkn54ZeJ8sLRQACSAZbucKfD6pUhhupBHuDI/bHUuLla1Jag2dQw+Yn/AGwHeQQArhgLbSxylwClUFarmDNOhpOiY1EzY9dIttjqvA81Rp8NJUUqdGsSyoseaPL5l6AlTjmnLHBBma9SmzaaQQs4BgnSViLb+Yz7j0x0H/hWTooqLSpkJYB/NvubnrjO10hdJk/TpwtTRRR+ECBm+euEr8Y+kEU5VFLgdVHlHzxzzM8TNWqzkadTTHbDt9IXHKRpqlNhM7LYAfLHPzUk4NpAANwQdc43s6LSqoBPvjTR649rDEazjRtY9LfRbGpQ49R8SHEiioJIWmk4zG4x7i20KtqyFhNxt3IxUrggT0Npmf8Axi9SrhqcAmRuCMbURcj1/a+K7bC7dRUGWTyjUB/XEVSiSwjv+WLb1YAEXM/oB/U/pjykt/af64nZ0Ubuqv8ACOI+BWp1QvieGwbSYCn8xf8AW8Y6fx/jqvlVq6GZqyqyrr0MNUFR5TcX22xxvNNcC1+/oBH646FlOaMkwog1IPkQB5hAoA8x26QDJw5CWuBa40k9Q1wLXtFpdo8Oq1kDIhOnVrby9GiLACwHqb/LAngJL56gQW/61MEi8DUJ+WHLjOZQn6llWAUtLlDMAnzhSNyLSBsPnEHBXTL1a6AqrU2KgEgF1F0YEwCVBg+jg4KYB5G3gc+pVG6hwDnV7DrXqsoc6VMvnXTMFqmX1OCigKyXOllgAkgAWJuCesYA8z5VTpzFNKi5eoWAZoguCdWkyWvE+e4M3IxU4rnR49WodJ1NcISwWBAGogA7dJGKvEuYKlejRokKqUQQoXqTcsb7kkn/AFHCs0wI75wmYoKIcBWM9lXp50KTCg33/sMW15jq6dPl09iO/rijSyjEEhSQNyASBi2/CCEDyD3Hb++F97mirwnAwE3SnTJCtRBAh9t9yP7gfpgKDgjwxtNZCehP5kED9cXOYuB+H9qgOg/F/CT/AEM4E7uuGChIq49WsR1tivjNWBklFa6ldFXEhOKlI4tdMSCSmBVWiPBOLaJQ/C1x7/74pcYYFrYrMmMid8LeEA/enjqnv04gPA4UBS2CeUoTla1toNt7af0/3xRfDBy9m6QpMjtHlOqRaDI677j8zhmMrMlbSXMs+H/lnPGpkzTm9JoB9GkiB3mR8sc7Fjhy+j5v+YqAm3glj8it/wAmI+eKONZV4zY2pn4HTo08yqPqXyMRB6krMn2k+4wy5nI5MNIpK89Xcv8AozR+mK/LnD4+3emrOSSFaR7XBkaRb31YF828xUqTfa5YBokM1MiexDEXGwm+M7U06Xy8rU0dti82B7pT564hRFUJSWnEXhAB8j/nXCmKo7jDtQ+lF8ugXL0qQDOtRx5hJVqbQdLCQfD0mejN3xPlfpjzBMPQpsmmoGVXqKT4jK5Ics2kqykLA8qtpEQDh6AbWALN1L90hI4SCtFmDsqllSCzAEhZMCTsoJMCeuNA/qMdCzX0z5hnYrl6ChvGsS7GKrK1zqGqNA9DJsBAHub+mitUVR9VpBwTLB3FtJUKukgiAzm5YamDAAqMNBzh0SJAK53A9MY07xh8T6Ys2ECCnSG99VUtem1L4jUJMAq1zd1LG7HCdxHOmtWqVSoBq1HqELYAuxYgA9BMYsMqDhUTU9Me4lg4zE0otTcO2PuMWqe59z+2MxmCt4CG7kr3ODzr7/1x4D5W+f7YzGYs7qqDhVsuJ3v74pV/iPvjMZhZ/wAoTDfmTZyY0UahFiH3H8p/sPyxa5n/APTKeukmes6xee+PMZh8f0R7H9Cs939U+4/0ouc8qihdKKs5ak1gBfXE26xacLvA6YatTBAILqCCJBE7HGYzCjuR7funIvlPv+y7DVyiJSCoiqsfCqgC+9hbCLxxRe3TGYzAOqbZwk+sd8MvGK7CjQhiNWXfVfey798ZjMSeChjkJRxmMxmBqVYTFhdsZjMcOU3/AGha1MZ0xmMxBVm8BRPjStsPnjMZiAhSrRdj8sOXII+0r/8Awx/+QxmMxWb5VOl+ddaqjyp8v2wB+nP/ANFl/wDT+wxmMxjs/rD3C1dT/THsVxaPKMTUdj7YzGY3I/mWHJwtTjRt8ZjMNOSwXvTHhGPMZiCuC2IxmMxmJX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12" descr="download (1).jpg"/>
          <p:cNvPicPr>
            <a:picLocks noChangeAspect="1"/>
          </p:cNvPicPr>
          <p:nvPr/>
        </p:nvPicPr>
        <p:blipFill>
          <a:blip r:embed="rId3" cstate="print"/>
          <a:stretch>
            <a:fillRect/>
          </a:stretch>
        </p:blipFill>
        <p:spPr>
          <a:xfrm>
            <a:off x="6553200" y="3429000"/>
            <a:ext cx="2338307" cy="1457325"/>
          </a:xfrm>
          <a:prstGeom prst="rect">
            <a:avLst/>
          </a:prstGeom>
        </p:spPr>
      </p:pic>
      <p:pic>
        <p:nvPicPr>
          <p:cNvPr id="14" name="Picture 13" descr="images.jpg"/>
          <p:cNvPicPr>
            <a:picLocks noChangeAspect="1"/>
          </p:cNvPicPr>
          <p:nvPr/>
        </p:nvPicPr>
        <p:blipFill>
          <a:blip r:embed="rId4" cstate="print"/>
          <a:stretch>
            <a:fillRect/>
          </a:stretch>
        </p:blipFill>
        <p:spPr>
          <a:xfrm>
            <a:off x="6553200" y="2133600"/>
            <a:ext cx="2362200" cy="1322832"/>
          </a:xfrm>
          <a:prstGeom prst="rect">
            <a:avLst/>
          </a:prstGeom>
        </p:spPr>
      </p:pic>
      <p:pic>
        <p:nvPicPr>
          <p:cNvPr id="15" name="Picture 14" descr="download (2).jpg"/>
          <p:cNvPicPr>
            <a:picLocks noChangeAspect="1"/>
          </p:cNvPicPr>
          <p:nvPr/>
        </p:nvPicPr>
        <p:blipFill>
          <a:blip r:embed="rId5" cstate="print"/>
          <a:stretch>
            <a:fillRect/>
          </a:stretch>
        </p:blipFill>
        <p:spPr>
          <a:xfrm>
            <a:off x="6553200" y="609600"/>
            <a:ext cx="2343150" cy="15906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download (1).jpg"/>
          <p:cNvPicPr>
            <a:picLocks noGrp="1" noChangeAspect="1"/>
          </p:cNvPicPr>
          <p:nvPr>
            <p:ph idx="1"/>
          </p:nvPr>
        </p:nvPicPr>
        <p:blipFill>
          <a:blip r:embed="rId2" cstate="print"/>
          <a:stretch>
            <a:fillRect/>
          </a:stretch>
        </p:blipFill>
        <p:spPr>
          <a:xfrm>
            <a:off x="533400" y="1295400"/>
            <a:ext cx="7772400" cy="4722813"/>
          </a:xfrm>
        </p:spPr>
      </p:pic>
      <p:sp>
        <p:nvSpPr>
          <p:cNvPr id="2" name="Title 1"/>
          <p:cNvSpPr>
            <a:spLocks noGrp="1"/>
          </p:cNvSpPr>
          <p:nvPr>
            <p:ph type="title"/>
          </p:nvPr>
        </p:nvSpPr>
        <p:spPr>
          <a:xfrm>
            <a:off x="457200" y="609600"/>
            <a:ext cx="8229600" cy="1143000"/>
          </a:xfrm>
        </p:spPr>
        <p:txBody>
          <a:bodyPr>
            <a:noAutofit/>
          </a:bodyPr>
          <a:lstStyle/>
          <a:p>
            <a:r>
              <a:rPr lang="en-US" sz="6000" b="1" u="sng" dirty="0" smtClean="0">
                <a:latin typeface="Glimstick" pitchFamily="34" charset="0"/>
              </a:rPr>
              <a:t>The Rainforest</a:t>
            </a:r>
            <a:r>
              <a:rPr lang="en-US" sz="6000" dirty="0" smtClean="0">
                <a:latin typeface="Glimstick" pitchFamily="34" charset="0"/>
              </a:rPr>
              <a:t/>
            </a:r>
            <a:br>
              <a:rPr lang="en-US" sz="6000" dirty="0" smtClean="0">
                <a:latin typeface="Glimstick" pitchFamily="34" charset="0"/>
              </a:rPr>
            </a:br>
            <a:endParaRPr lang="en-US" sz="6000" dirty="0">
              <a:latin typeface="Glimstick" pitchFamily="34" charset="0"/>
            </a:endParaRPr>
          </a:p>
        </p:txBody>
      </p:sp>
      <p:cxnSp>
        <p:nvCxnSpPr>
          <p:cNvPr id="6" name="Straight Connector 5"/>
          <p:cNvCxnSpPr/>
          <p:nvPr/>
        </p:nvCxnSpPr>
        <p:spPr>
          <a:xfrm>
            <a:off x="0" y="4038600"/>
            <a:ext cx="1752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62000" y="5638800"/>
            <a:ext cx="1752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391400" y="3962400"/>
            <a:ext cx="1752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62800" y="6400800"/>
            <a:ext cx="1752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038600" y="5715000"/>
            <a:ext cx="1752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286000" y="2286000"/>
            <a:ext cx="4343400" cy="17526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latin typeface="Glimstick" pitchFamily="34" charset="0"/>
              </a:rPr>
              <a:t>Rainforest</a:t>
            </a:r>
            <a:endParaRPr lang="en-US" sz="4000" b="1" dirty="0">
              <a:latin typeface="Glimstick" pitchFamily="34" charset="0"/>
            </a:endParaRPr>
          </a:p>
        </p:txBody>
      </p:sp>
      <p:pic>
        <p:nvPicPr>
          <p:cNvPr id="8" name="Picture 7" descr="plant2.png"/>
          <p:cNvPicPr>
            <a:picLocks noChangeAspect="1"/>
          </p:cNvPicPr>
          <p:nvPr/>
        </p:nvPicPr>
        <p:blipFill>
          <a:blip r:embed="rId2" cstate="print"/>
          <a:stretch>
            <a:fillRect/>
          </a:stretch>
        </p:blipFill>
        <p:spPr>
          <a:xfrm rot="2269779">
            <a:off x="257849" y="5292387"/>
            <a:ext cx="1325801" cy="1295141"/>
          </a:xfrm>
          <a:prstGeom prst="rect">
            <a:avLst/>
          </a:prstGeom>
        </p:spPr>
      </p:pic>
      <p:pic>
        <p:nvPicPr>
          <p:cNvPr id="9" name="Picture 8" descr="plant2.png"/>
          <p:cNvPicPr>
            <a:picLocks noChangeAspect="1"/>
          </p:cNvPicPr>
          <p:nvPr/>
        </p:nvPicPr>
        <p:blipFill>
          <a:blip r:embed="rId2" cstate="print"/>
          <a:stretch>
            <a:fillRect/>
          </a:stretch>
        </p:blipFill>
        <p:spPr>
          <a:xfrm rot="13815453">
            <a:off x="7559348" y="276166"/>
            <a:ext cx="1325801" cy="1295141"/>
          </a:xfrm>
          <a:prstGeom prst="rect">
            <a:avLst/>
          </a:prstGeom>
        </p:spPr>
      </p:pic>
      <p:pic>
        <p:nvPicPr>
          <p:cNvPr id="10" name="Picture 9" descr="plant1.png"/>
          <p:cNvPicPr>
            <a:picLocks noChangeAspect="1"/>
          </p:cNvPicPr>
          <p:nvPr/>
        </p:nvPicPr>
        <p:blipFill>
          <a:blip r:embed="rId3" cstate="print"/>
          <a:stretch>
            <a:fillRect/>
          </a:stretch>
        </p:blipFill>
        <p:spPr>
          <a:xfrm>
            <a:off x="7722104" y="4777957"/>
            <a:ext cx="1421896" cy="2080043"/>
          </a:xfrm>
          <a:prstGeom prst="rect">
            <a:avLst/>
          </a:prstGeom>
        </p:spPr>
      </p:pic>
      <p:pic>
        <p:nvPicPr>
          <p:cNvPr id="11" name="Picture 10" descr="plant1.png"/>
          <p:cNvPicPr>
            <a:picLocks noChangeAspect="1"/>
          </p:cNvPicPr>
          <p:nvPr/>
        </p:nvPicPr>
        <p:blipFill>
          <a:blip r:embed="rId3" cstate="print"/>
          <a:stretch>
            <a:fillRect/>
          </a:stretch>
        </p:blipFill>
        <p:spPr>
          <a:xfrm>
            <a:off x="0" y="0"/>
            <a:ext cx="1421896" cy="208004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7726" y="228600"/>
            <a:ext cx="7913961" cy="584775"/>
          </a:xfrm>
          <a:prstGeom prst="rect">
            <a:avLst/>
          </a:prstGeom>
        </p:spPr>
        <p:txBody>
          <a:bodyPr wrap="none">
            <a:spAutoFit/>
          </a:bodyPr>
          <a:lstStyle/>
          <a:p>
            <a:pPr algn="ctr"/>
            <a:r>
              <a:rPr lang="en-US" sz="3200" b="1" u="sng" dirty="0" smtClean="0">
                <a:latin typeface="Glimstick" pitchFamily="34" charset="0"/>
              </a:rPr>
              <a:t>Diagram of the Rainforest Habitat</a:t>
            </a:r>
            <a:r>
              <a:rPr lang="en-US" sz="3200" b="1" u="sng" dirty="0" smtClean="0">
                <a:latin typeface="the bubble letters" pitchFamily="2" charset="0"/>
              </a:rPr>
              <a:t>:</a:t>
            </a:r>
            <a:endParaRPr lang="en-US" sz="3200" b="1" u="sng" dirty="0">
              <a:latin typeface="the bubble letters" pitchFamily="2" charset="0"/>
            </a:endParaRPr>
          </a:p>
        </p:txBody>
      </p:sp>
      <p:sp>
        <p:nvSpPr>
          <p:cNvPr id="5" name="Rounded Rectangle 4"/>
          <p:cNvSpPr/>
          <p:nvPr/>
        </p:nvSpPr>
        <p:spPr>
          <a:xfrm>
            <a:off x="228600" y="914400"/>
            <a:ext cx="8610600" cy="40386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533400" y="5562600"/>
            <a:ext cx="8001000" cy="8382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3505200" y="5029200"/>
            <a:ext cx="2039341" cy="584775"/>
          </a:xfrm>
          <a:prstGeom prst="rect">
            <a:avLst/>
          </a:prstGeom>
          <a:noFill/>
        </p:spPr>
        <p:txBody>
          <a:bodyPr wrap="none" rtlCol="0">
            <a:spAutoFit/>
          </a:bodyPr>
          <a:lstStyle/>
          <a:p>
            <a:r>
              <a:rPr lang="en-US" sz="3200" b="1" dirty="0" smtClean="0">
                <a:latin typeface="Glimstick" pitchFamily="34" charset="0"/>
              </a:rPr>
              <a:t>Caption:</a:t>
            </a:r>
            <a:endParaRPr lang="en-US" sz="3200" b="1" dirty="0">
              <a:latin typeface="Glimstick" pitchFamily="34" charset="0"/>
            </a:endParaRPr>
          </a:p>
        </p:txBody>
      </p:sp>
      <p:sp>
        <p:nvSpPr>
          <p:cNvPr id="8" name="Rounded Rectangle 7"/>
          <p:cNvSpPr/>
          <p:nvPr/>
        </p:nvSpPr>
        <p:spPr>
          <a:xfrm>
            <a:off x="685800" y="4191000"/>
            <a:ext cx="7696200" cy="6858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Glimstick" pitchFamily="34" charset="0"/>
              </a:rPr>
              <a:t>Landform Labels:</a:t>
            </a:r>
          </a:p>
          <a:p>
            <a:pPr algn="ctr"/>
            <a:r>
              <a:rPr lang="en-US" sz="1600" dirty="0" smtClean="0">
                <a:latin typeface="Comic Sans MS" pitchFamily="66" charset="0"/>
              </a:rPr>
              <a:t>mountain, canyon, valley, hill, </a:t>
            </a:r>
            <a:r>
              <a:rPr lang="en-US" sz="1600" dirty="0" smtClean="0">
                <a:latin typeface="Comic Sans MS" pitchFamily="66" charset="0"/>
              </a:rPr>
              <a:t>plain, emergent, canopy, understory, forest floor</a:t>
            </a:r>
            <a:endParaRPr lang="en-US" sz="1600" dirty="0">
              <a:latin typeface="Comic Sans MS" pitchFamily="66" charset="0"/>
            </a:endParaRPr>
          </a:p>
        </p:txBody>
      </p:sp>
      <p:sp>
        <p:nvSpPr>
          <p:cNvPr id="9" name="Rounded Rectangle 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0"/>
            <a:ext cx="8775672" cy="923330"/>
          </a:xfrm>
          <a:prstGeom prst="rect">
            <a:avLst/>
          </a:prstGeom>
        </p:spPr>
        <p:txBody>
          <a:bodyPr wrap="none">
            <a:spAutoFit/>
          </a:bodyPr>
          <a:lstStyle/>
          <a:p>
            <a:r>
              <a:rPr lang="en-US" sz="5400" b="1" u="sng" dirty="0" smtClean="0">
                <a:latin typeface="Glimstick" pitchFamily="34" charset="0"/>
              </a:rPr>
              <a:t>The Rainforest Habitat</a:t>
            </a:r>
            <a:endParaRPr lang="en-US" sz="5400" b="1" u="sng" dirty="0">
              <a:latin typeface="Glimstick" pitchFamily="34" charset="0"/>
            </a:endParaRPr>
          </a:p>
        </p:txBody>
      </p:sp>
      <p:sp>
        <p:nvSpPr>
          <p:cNvPr id="6" name="Rectangle 5"/>
          <p:cNvSpPr/>
          <p:nvPr/>
        </p:nvSpPr>
        <p:spPr>
          <a:xfrm>
            <a:off x="228600" y="1524000"/>
            <a:ext cx="1638590" cy="830997"/>
          </a:xfrm>
          <a:prstGeom prst="rect">
            <a:avLst/>
          </a:prstGeom>
        </p:spPr>
        <p:txBody>
          <a:bodyPr wrap="none">
            <a:spAutoFit/>
          </a:bodyPr>
          <a:lstStyle/>
          <a:p>
            <a:r>
              <a:rPr lang="en-US" sz="4800" b="1" u="sng" dirty="0" smtClean="0">
                <a:latin typeface="Glimstick" pitchFamily="34" charset="0"/>
              </a:rPr>
              <a:t>Can </a:t>
            </a:r>
          </a:p>
        </p:txBody>
      </p:sp>
      <p:sp>
        <p:nvSpPr>
          <p:cNvPr id="7" name="Rectangle 6"/>
          <p:cNvSpPr/>
          <p:nvPr/>
        </p:nvSpPr>
        <p:spPr>
          <a:xfrm>
            <a:off x="3733800" y="1524000"/>
            <a:ext cx="1350050" cy="830997"/>
          </a:xfrm>
          <a:prstGeom prst="rect">
            <a:avLst/>
          </a:prstGeom>
        </p:spPr>
        <p:txBody>
          <a:bodyPr wrap="none">
            <a:spAutoFit/>
          </a:bodyPr>
          <a:lstStyle/>
          <a:p>
            <a:r>
              <a:rPr lang="en-US" sz="4800" b="1" u="sng" dirty="0" smtClean="0">
                <a:latin typeface="Glimstick" pitchFamily="34" charset="0"/>
              </a:rPr>
              <a:t>has</a:t>
            </a:r>
            <a:endParaRPr lang="en-US" sz="4800" dirty="0">
              <a:latin typeface="Glimstick" pitchFamily="34" charset="0"/>
            </a:endParaRPr>
          </a:p>
        </p:txBody>
      </p:sp>
      <p:sp>
        <p:nvSpPr>
          <p:cNvPr id="8" name="Rectangle 7"/>
          <p:cNvSpPr/>
          <p:nvPr/>
        </p:nvSpPr>
        <p:spPr>
          <a:xfrm>
            <a:off x="7391400" y="1676400"/>
            <a:ext cx="716863" cy="830997"/>
          </a:xfrm>
          <a:prstGeom prst="rect">
            <a:avLst/>
          </a:prstGeom>
        </p:spPr>
        <p:txBody>
          <a:bodyPr wrap="none">
            <a:spAutoFit/>
          </a:bodyPr>
          <a:lstStyle/>
          <a:p>
            <a:r>
              <a:rPr lang="en-US" sz="4800" b="1" u="sng" dirty="0" smtClean="0">
                <a:latin typeface="Glimstick" pitchFamily="34" charset="0"/>
              </a:rPr>
              <a:t>is</a:t>
            </a:r>
            <a:endParaRPr lang="en-US" sz="4800" dirty="0">
              <a:latin typeface="Glimstick" pitchFamily="34" charset="0"/>
            </a:endParaRPr>
          </a:p>
        </p:txBody>
      </p:sp>
      <p:cxnSp>
        <p:nvCxnSpPr>
          <p:cNvPr id="10" name="Straight Connector 9"/>
          <p:cNvCxnSpPr/>
          <p:nvPr/>
        </p:nvCxnSpPr>
        <p:spPr>
          <a:xfrm>
            <a:off x="990600" y="1371600"/>
            <a:ext cx="6781800" cy="762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685800"/>
            <a:ext cx="0" cy="6858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17" name="Rounded Rectangle 1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5" name="Picture 24" descr="plant1.jpg"/>
          <p:cNvPicPr>
            <a:picLocks noChangeAspect="1"/>
          </p:cNvPicPr>
          <p:nvPr/>
        </p:nvPicPr>
        <p:blipFill>
          <a:blip r:embed="rId2" cstate="print"/>
          <a:stretch>
            <a:fillRect/>
          </a:stretch>
        </p:blipFill>
        <p:spPr>
          <a:xfrm>
            <a:off x="2286000" y="4724400"/>
            <a:ext cx="1458507" cy="2133600"/>
          </a:xfrm>
          <a:prstGeom prst="rect">
            <a:avLst/>
          </a:prstGeom>
        </p:spPr>
      </p:pic>
      <p:pic>
        <p:nvPicPr>
          <p:cNvPr id="26" name="Picture 25" descr="plant1.jpg"/>
          <p:cNvPicPr>
            <a:picLocks noChangeAspect="1"/>
          </p:cNvPicPr>
          <p:nvPr/>
        </p:nvPicPr>
        <p:blipFill>
          <a:blip r:embed="rId2" cstate="print"/>
          <a:stretch>
            <a:fillRect/>
          </a:stretch>
        </p:blipFill>
        <p:spPr>
          <a:xfrm>
            <a:off x="5334000" y="4724400"/>
            <a:ext cx="1458507" cy="21336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228600" y="228600"/>
            <a:ext cx="3820726" cy="523220"/>
          </a:xfrm>
          <a:prstGeom prst="rect">
            <a:avLst/>
          </a:prstGeom>
        </p:spPr>
        <p:txBody>
          <a:bodyPr wrap="none">
            <a:spAutoFit/>
          </a:bodyPr>
          <a:lstStyle/>
          <a:p>
            <a:r>
              <a:rPr lang="en-US" sz="2800" b="1" u="sng" dirty="0" smtClean="0">
                <a:latin typeface="Glimstick" pitchFamily="34" charset="0"/>
              </a:rPr>
              <a:t>Rainforest Habitat</a:t>
            </a:r>
            <a:endParaRPr lang="en-US" sz="2800" dirty="0">
              <a:latin typeface="Glimstick" pitchFamily="34" charset="0"/>
            </a:endParaRPr>
          </a:p>
        </p:txBody>
      </p:sp>
      <p:sp>
        <p:nvSpPr>
          <p:cNvPr id="7" name="Rectangle 6"/>
          <p:cNvSpPr/>
          <p:nvPr/>
        </p:nvSpPr>
        <p:spPr>
          <a:xfrm>
            <a:off x="4800600" y="228600"/>
            <a:ext cx="3635932" cy="523220"/>
          </a:xfrm>
          <a:prstGeom prst="rect">
            <a:avLst/>
          </a:prstGeom>
        </p:spPr>
        <p:txBody>
          <a:bodyPr wrap="none">
            <a:spAutoFit/>
          </a:bodyPr>
          <a:lstStyle/>
          <a:p>
            <a:r>
              <a:rPr lang="en-US" sz="2800" b="1" u="sng" dirty="0" smtClean="0">
                <a:latin typeface="Comic Sans MS" pitchFamily="66" charset="0"/>
              </a:rPr>
              <a:t>________ </a:t>
            </a:r>
            <a:r>
              <a:rPr lang="en-US" sz="2800" b="1" u="sng" dirty="0" smtClean="0">
                <a:latin typeface="Glimstick" pitchFamily="34" charset="0"/>
              </a:rPr>
              <a:t>Habitat</a:t>
            </a:r>
            <a:endParaRPr lang="en-US" sz="2800" dirty="0">
              <a:latin typeface="Glimstick" pitchFamily="34" charset="0"/>
            </a:endParaRPr>
          </a:p>
        </p:txBody>
      </p:sp>
      <p:sp>
        <p:nvSpPr>
          <p:cNvPr id="8" name="Rectangle 7"/>
          <p:cNvSpPr/>
          <p:nvPr/>
        </p:nvSpPr>
        <p:spPr>
          <a:xfrm>
            <a:off x="4038600" y="1752600"/>
            <a:ext cx="1058303" cy="461665"/>
          </a:xfrm>
          <a:prstGeom prst="rect">
            <a:avLst/>
          </a:prstGeom>
        </p:spPr>
        <p:txBody>
          <a:bodyPr wrap="none">
            <a:spAutoFit/>
          </a:bodyPr>
          <a:lstStyle/>
          <a:p>
            <a:r>
              <a:rPr lang="en-US" sz="2400" b="1" u="sng" dirty="0" smtClean="0">
                <a:latin typeface="Glimstick" pitchFamily="34" charset="0"/>
              </a:rPr>
              <a:t>Both:</a:t>
            </a:r>
            <a:endParaRPr lang="en-US" sz="2400" dirty="0">
              <a:latin typeface="Glimstick" pitchFamily="34" charset="0"/>
            </a:endParaRPr>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ounded Rectangle 9"/>
          <p:cNvSpPr/>
          <p:nvPr/>
        </p:nvSpPr>
        <p:spPr>
          <a:xfrm>
            <a:off x="7696200" y="5029200"/>
            <a:ext cx="1143000" cy="16002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plant2.png"/>
          <p:cNvPicPr>
            <a:picLocks noChangeAspect="1"/>
          </p:cNvPicPr>
          <p:nvPr/>
        </p:nvPicPr>
        <p:blipFill>
          <a:blip r:embed="rId2" cstate="print"/>
          <a:stretch>
            <a:fillRect/>
          </a:stretch>
        </p:blipFill>
        <p:spPr>
          <a:xfrm>
            <a:off x="0" y="5334000"/>
            <a:ext cx="1560078" cy="1524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data:image/jpeg;base64,/9j/4AAQSkZJRgABAQAAAQABAAD/2wCEAAkGBwgHBhQIBwgUEwkWGBYaGBgYFyAcIBsiHyUiGx0dGiAkKCkhKSIlIR8eIT0kKiorLi46ICA1RDQsNygtMCsBCgoKBQUFDgUFDisZExkrKysrKysrKysrKysrKysrKysrKysrKysrKysrKysrKysrKysrKysrKysrKysrKysrK//AABEIANoA5wMBIgACEQEDEQH/xAAcAAEBAAMBAQEBAAAAAAAAAAAABgUHCAQCAwH/xABHEAABAgQBBQoLBwMDBQAAAAAAAQIDBAUGERIWIZPRBzE3QVFUVVZzsQgTFSIyNmF0krLSFBdicYGRoUJygiNSwSYzQ+Hx/8QAFAEBAAAAAAAAAAAAAAAAAAAAAP/EABQRAQAAAAAAAAAAAAAAAAAAAAD/2gAMAwEAAhEDEQA/AN4gAAAAAAAAAAa5u2Zj3rcGZ1LeqUyHg6eitXi30gtXlXBMf/SmxXKjW4rvEFuNNSPb8xVd9ZmbmImPKmOSnyqB/Pucsnox+uftP79zlk9GP1z9p+NSqVYvC6n0i2Ko6WpsrikeYYiLlRF3obcdGjTj/wDD0Zl3P19mdWzYB8/c5ZPRj9c/aPucsnox+uftPrMu5+vszq2bBmXc/X2Z1bNgHz9zlk9GP1z9o+5yyejH65+0+sy7n6+zOrZsGZdz9fZnVs2AfP3OWT0Y/XP2j7nLJ6Mfrn7T6zLufr7M6tmw8NZoV50GRWrSF0xpuJBVHugPY1EiNTS9uhMccMQPPWLOh7n0RtzWXLPyIeiZgZau8ZDXfVMVXS3fNjUepylZpkOo0+LlS0RqOav58S+1N7A89v1mSuWhw6lIuypaK3e5F3nNX2ouKEvuOvSFb8em4+dLzczCX2YOx/5AvAAAAAAAAAAAAAAAxlSuKiUp+RUqvAgv5HxWtX9lXEDJgn8+LT6ySmvZtGfFp9ZJTXs2gUAJ/Pi0+skpr2bRnxafWSU17NoFACfz4tPrJKa9m0Z8Wn1klNezaB6rsnfJ1rzU7jpZBiuT80auH8mF3P4KUfcyl8pMMmXWIv5qivXvMRul3bb8/Y03K064JV8w6GqI1sVqq7SmKIiLjipIVK5ruZubLOQ56nxKW6C2FgxHeMajsIeHpYI5uOnEDYG45LrDsODMPbhEjOixXf5PXD+MC2Iq1LntWkWzLU59ySmXCgw2r/rs30RMePlxMrnxafWSU17NoFACfz4tPrJKa9m0Z8Wn1klNezaBQAn8+LT6ySmvZtGfFp9ZJTXs2gUAJ/Pi0+skpr2bRnxafWSU17NoGC3L0STnqnSU0NhTj3NT2PRHH8sbGSv6sU1UwYsSDHb7fGIuUv74ElErk/C3T5pbMqki+BNQocVz4j8tjVhojFTFqpgqrp07+KCzbqZC3TJqbuWuSaL4hsJXsXJhvVqouDVcuCq3eXSBusE/nxafWSU17Noz4tPrJKa9m0CgBP58Wn1klNezaM+LT6ySmvZtAoAYKDedrRoiQ4VxSivXeTx7NP8AJm2PbEZlw3IrV3lTSB9AAAAAIy4qpMVSpRaTIz32emy7UdOTCLgrUVMpIUNeJyt0q7iRUw0rowFIjq6U+02fZsFKbv8A2mcfkLE4svzkdEVF5XHjcn2yw5SCq+fVJ5joq8bmver3IvKiMajfyREM9MSUK77ujU6dX/p2QRjVhIuDYsVUR3n/AIWNVEyeUDz0S8aT9rfAuWJSoKInmrCjtfivGiorUwLqBKUyYgtjQJaE6E5EVFRrVRUXeVFIKVZM3HlQ7OosjLUVjlYkeLAR3jcnQqw4aIiZPtVdJloCVu24rJi4bqlEpaaFasBIXFoaxcviXDiUCr8nSPMofwJsHk6R5lD+BNhhUvq210tqOKcqMeqfvgM+rd5+urf9IGa8nSPMofwJsHk6R5lD+BNhhc+rd5+urf8ASM+rd5+urf8ASBMtpchXt1t8KclmLLSMBjocPJREV8RcVcqceGCfwe26dzS1pqmzM1AprYM6+G5ctrnNRHJ5yLk45O+nIeG51sm4JxJ91UjS9SamSkaAkRj8ORVRunD2mH8lW1MrkVm96jNS3HDe6Jkr/ciN0gW25zEl63ZMrUJqUhrHdDRHLkN0q1VYq73HhiUfk6R5lD+BNhPSF22pTpJknIzCMlmIjWtSE/BET/E/fPq3efrq3/SBmvJ0jzKH8CbB5OkeZQ/gTYYXPq3efrq3/SM+rd5+urf9IGa8nSPMofwJsHk6R5lD+BNhhc+rd5+urf8ASM+rd5+urf8ASBmvJ0jzKH8CbB5OkeZQ/gTYYXPq3efrq3/SM+rd5+urf9IEhRLdo113zU5itSbIkOC9kCFCVMEY1ERVciJhpVeP2qZLdGtSiS1gRUkZKHAdLNWLBVqImS5unf48d7TvnhuCFYtZqC1JlTjS1RXDKiy/jIbncXnYNwVfaY6BR7KfERa1c09Ow0XFGR3xXN/VMlMQNjW9Dk6lQoE9EkYeXEhscvmN31RFXiMh5OkeZQ/gTYYOHe1tQoaQ4U5gxERERIT0RETeRPNPrPq3efrq3/SBmvJ0jzKH8CbB5OkeZQ/gTYYXPq3efrq3/SM+rd5+urf9IH4XBbs9OR3Ok5uVhSGTpY6UbEXHjVVVcMPZgasbcNSsuoJN0KoQ5mluXCJAZAjQmJ+JiPxa3/FyJ+E21n1bvP11b/pMXW7ht+qtaxlwzEu1uOPiWublY/7lyFXR7MN8DNWjdtJu2Q+1UqPi5PTYvpMXkVP+U0KZ40bUaHQZSeWtWtdkeDWE0or2OVr/AML8GounexXEtLK3R5OsTKUesxIcKsIiei7zIn9irhg78K/yBfAADXFr0ONWLGo0aBEa1Zd8GMuPGiYoqJ7cFPJEmotOty4JmHi2OkeNguHKxqIv8lTuX8H0l2LTLXFR4VcoUelPfkNjMVquRNKY8YGLbMwrTsmBCloGXFbDgwoUNN971RGtT9V0qvFpU/ah2xClovlKsOSZrTvSiuTQzH+iCn9LE9mld9VVTy1GCi3bTac9cqHChx4unjcxrITV/Z7v3KsAAAAAAAAAAAAAAAAAAAAAAAAAAAAAAGLr1vUq4JRZarSbXtXeXDBzfa12+ip7DKACMtOfn6RW32nXZlYrmt8ZKxnelFh7ytfxZbF4+NMD+GK3apl9HkZWvyy4TUCK5qKm/kxGK1yfujV/QAUG5fwfSXYtKklty/g+kuxaVIEzUOEOU92mvmhFMTNQ4Q5T3aa+aEUwAAAAAAAAAAAAAAAAAAAAAAAAAAAAAAAAGr/CG9R29szuUDwhvUdvbM7lAFPuX8H0l2LSpJbcv4PpLsWlSBM1DhDlPdpr5oRTEzUOEOU92mvmhFMAAAAAAAAAAAAAAAAAAAAAAAAAAAAAAAABq/whvUdvbM7lA8Ib1Hb2zO5QBT7l/B9Jdi0qSW3L+D6S7FpUgTNQ4Q5T3aa+aEUxM1DhDlPdpr5oRTAAAAAAAAAAAAAAAAAAAAAAAAAAAAAAAAAav8Ib1Hb2zO5QPCG9R29szuUAU+5fwfSXYtKklty/g+kuxaVIEzUOEOU92mvmhFMTNQ4Q5T3aa+aEUwAAAAAAAAAAAAAAAAAAAAAAAAAAAAAAAAGr/CG9R29szuUDwhvUdvbM7lAFPuX8H0l2LSpJbcv4PpLsWlSBM1DhDlPdpr5oRTEzUOEOU92mvmhFMAAAAAAAAAAAAAAAAAAAAAAAAAAAAAAAABq/whvUdvbM7lA8Ib1Hb2zO5QBT7l/B9Jdi0qSW3L+D6S7FpUgTNQ4Q5T3aa+aEUxM1DhDlPdpr5oRTAAAAAAAAAAAAAAAAAAAAAAAAAAAAAAAAAav8Ib1Hb2zO5QPCG9R29szuUAU+5fwfSXYtKklty/g+kuxaVIEzUOEOU92mvmhFMTNQ4Q5T3aa+aEUwAAAAAAAAAAAAAAAAAAAAAAAAAAAAAAAAGr/CG9R29szuUDwhvUdvbM7lAFPuX8H0l2LSpNd2xWotD3PpDIhtcjY0KVjY/wBOMRYTlT2o42BBjQo6KsGK1yIqouCouCpoVF9qcgE7UOEOU92mvmhFMTNQ4Q5T3aa+aEUwAAAAAAAAAAAAAAAAAAAAAAAAAAAAAAAAGr/CG9R29szuUDwhvUdvbM7lAH73bILR/tUrHdkUWd89sXDFJaY0YOfyMc5Gux3kVFxwxMfZV5/YYM42Zlv9ZJuAr2Y+j4/Ihuci8aeMxXFN9FQ2tGhQ48JYUaGjoapgqKmKKnIqGqr63LoyMdULKieKj5Ko6Xx8xyaF/wBP/aqK1rkTexRN4CyqHCHKe7TXzQimNd0WvwqxXKdUInmTXi5mWjw10OhxsGPVjk39Pi3qnKhsQAAAAAAAAAAAAAAAAAAAAAAAAAAAAAAAADV/hDeo7e2Z3KD0btcq+r02VoUtpmY8Zyonshsc5V7k/UAbIAAErdlkyVcjtqcoviK3DVHQ4zU/qb6KRE/qbxcuCqeyg3JBqDvsNRYkvWGf9yC5cF/uhqvpMXicn64KZ4l90STlY9txI0eWY6KxqqxzmoqtXlaq6UX8gKgHG76/WWxHNbV5hGoq/wDlftP5nBW+mJjXP2gdkg42zgrfTExrn7RnBW+mJjXP2gdkg42zgrfTExrn7RnBW+mJjXP2gdkg42zgrfTExrn7RnBW+mJjXP2gdkg42zgrfTExrn7RnBW+mJjXP2gdkg42zgrfTExrn7RnBW+mJjXP2gdkg42zgrfTExrn7RnBW+mJjXP2gdkg42zgrfTExrn7RnBW+mJjXP2gdkg42zgrfTExrn7RnBW+mJjXP2gdkg42zgrfTExrn7RnBW+mJjXP2gdkg42zgrfTExrn7RnBW+mJjXP2gdkmPrNap1ElFmqpNthw05V0qvEjU31VeRDkXOCt9MTGuftNv7g8NlTR85UmJGmm+i+ImW5NPE5cVQC6tiSnazXHXXWJZYSZHi5WC70mQ10ue9OJ714uJEQFi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data:image/jpeg;base64,/9j/4AAQSkZJRgABAQAAAQABAAD/2wCEAAkGBwgHBhQIBwgUEwkWGBYaGBgYFyAcIBsiHyUiGx0dGiAkKCkhKSIlIR8eIT0kKiorLi46ICA1RDQsNygtMCsBCgoKBQUFDgUFDisZExkrKysrKysrKysrKysrKysrKysrKysrKysrKysrKysrKysrKysrKysrKysrKysrKysrK//AABEIANoA5wMBIgACEQEDEQH/xAAcAAEBAAMBAQEBAAAAAAAAAAAABgUHCAQCAwH/xABHEAABAgQBBQoLBwMDBQAAAAAAAQIDBAUGERIWIZPRBzE3QVFUVVZzsQgTFSIyNmF0krLSFBdicYGRoUJygiNSwSYzQ+Hx/8QAFAEBAAAAAAAAAAAAAAAAAAAAAP/EABQRAQAAAAAAAAAAAAAAAAAAAAD/2gAMAwEAAhEDEQA/AN4gAAAAAAAAAAa5u2Zj3rcGZ1LeqUyHg6eitXi30gtXlXBMf/SmxXKjW4rvEFuNNSPb8xVd9ZmbmImPKmOSnyqB/Pucsnox+uftP79zlk9GP1z9p+NSqVYvC6n0i2Ko6WpsrikeYYiLlRF3obcdGjTj/wDD0Zl3P19mdWzYB8/c5ZPRj9c/aPucsnox+uftPrMu5+vszq2bBmXc/X2Z1bNgHz9zlk9GP1z9o+5yyejH65+0+sy7n6+zOrZsGZdz9fZnVs2AfP3OWT0Y/XP2j7nLJ6Mfrn7T6zLufr7M6tmw8NZoV50GRWrSF0xpuJBVHugPY1EiNTS9uhMccMQPPWLOh7n0RtzWXLPyIeiZgZau8ZDXfVMVXS3fNjUepylZpkOo0+LlS0RqOav58S+1N7A89v1mSuWhw6lIuypaK3e5F3nNX2ouKEvuOvSFb8em4+dLzczCX2YOx/5AvAAAAAAAAAAAAAAAxlSuKiUp+RUqvAgv5HxWtX9lXEDJgn8+LT6ySmvZtGfFp9ZJTXs2gUAJ/Pi0+skpr2bRnxafWSU17NoFACfz4tPrJKa9m0Z8Wn1klNezaB6rsnfJ1rzU7jpZBiuT80auH8mF3P4KUfcyl8pMMmXWIv5qivXvMRul3bb8/Y03K064JV8w6GqI1sVqq7SmKIiLjipIVK5ruZubLOQ56nxKW6C2FgxHeMajsIeHpYI5uOnEDYG45LrDsODMPbhEjOixXf5PXD+MC2Iq1LntWkWzLU59ySmXCgw2r/rs30RMePlxMrnxafWSU17NoFACfz4tPrJKa9m0Z8Wn1klNezaBQAn8+LT6ySmvZtGfFp9ZJTXs2gUAJ/Pi0+skpr2bRnxafWSU17NoGC3L0STnqnSU0NhTj3NT2PRHH8sbGSv6sU1UwYsSDHb7fGIuUv74ElErk/C3T5pbMqki+BNQocVz4j8tjVhojFTFqpgqrp07+KCzbqZC3TJqbuWuSaL4hsJXsXJhvVqouDVcuCq3eXSBusE/nxafWSU17Noz4tPrJKa9m0CgBP58Wn1klNezaM+LT6ySmvZtAoAYKDedrRoiQ4VxSivXeTx7NP8AJm2PbEZlw3IrV3lTSB9AAAAAIy4qpMVSpRaTIz32emy7UdOTCLgrUVMpIUNeJyt0q7iRUw0rowFIjq6U+02fZsFKbv8A2mcfkLE4svzkdEVF5XHjcn2yw5SCq+fVJ5joq8bmver3IvKiMajfyREM9MSUK77ujU6dX/p2QRjVhIuDYsVUR3n/AIWNVEyeUDz0S8aT9rfAuWJSoKInmrCjtfivGiorUwLqBKUyYgtjQJaE6E5EVFRrVRUXeVFIKVZM3HlQ7OosjLUVjlYkeLAR3jcnQqw4aIiZPtVdJloCVu24rJi4bqlEpaaFasBIXFoaxcviXDiUCr8nSPMofwJsHk6R5lD+BNhhUvq210tqOKcqMeqfvgM+rd5+urf9IGa8nSPMofwJsHk6R5lD+BNhhc+rd5+urf8ASM+rd5+urf8ASBMtpchXt1t8KclmLLSMBjocPJREV8RcVcqceGCfwe26dzS1pqmzM1AprYM6+G5ctrnNRHJ5yLk45O+nIeG51sm4JxJ91UjS9SamSkaAkRj8ORVRunD2mH8lW1MrkVm96jNS3HDe6Jkr/ciN0gW25zEl63ZMrUJqUhrHdDRHLkN0q1VYq73HhiUfk6R5lD+BNhPSF22pTpJknIzCMlmIjWtSE/BET/E/fPq3efrq3/SBmvJ0jzKH8CbB5OkeZQ/gTYYXPq3efrq3/SM+rd5+urf9IGa8nSPMofwJsHk6R5lD+BNhhc+rd5+urf8ASM+rd5+urf8ASBmvJ0jzKH8CbB5OkeZQ/gTYYXPq3efrq3/SM+rd5+urf9IEhRLdo113zU5itSbIkOC9kCFCVMEY1ERVciJhpVeP2qZLdGtSiS1gRUkZKHAdLNWLBVqImS5unf48d7TvnhuCFYtZqC1JlTjS1RXDKiy/jIbncXnYNwVfaY6BR7KfERa1c09Ow0XFGR3xXN/VMlMQNjW9Dk6lQoE9EkYeXEhscvmN31RFXiMh5OkeZQ/gTYYOHe1tQoaQ4U5gxERERIT0RETeRPNPrPq3efrq3/SBmvJ0jzKH8CbB5OkeZQ/gTYYXPq3efrq3/SM+rd5+urf9IH4XBbs9OR3Ok5uVhSGTpY6UbEXHjVVVcMPZgasbcNSsuoJN0KoQ5mluXCJAZAjQmJ+JiPxa3/FyJ+E21n1bvP11b/pMXW7ht+qtaxlwzEu1uOPiWublY/7lyFXR7MN8DNWjdtJu2Q+1UqPi5PTYvpMXkVP+U0KZ40bUaHQZSeWtWtdkeDWE0or2OVr/AML8GounexXEtLK3R5OsTKUesxIcKsIiei7zIn9irhg78K/yBfAADXFr0ONWLGo0aBEa1Zd8GMuPGiYoqJ7cFPJEmotOty4JmHi2OkeNguHKxqIv8lTuX8H0l2LTLXFR4VcoUelPfkNjMVquRNKY8YGLbMwrTsmBCloGXFbDgwoUNN971RGtT9V0qvFpU/ah2xClovlKsOSZrTvSiuTQzH+iCn9LE9mld9VVTy1GCi3bTac9cqHChx4unjcxrITV/Z7v3KsAAAAAAAAAAAAAAAAAAAAAAAAAAAAAAGLr1vUq4JRZarSbXtXeXDBzfa12+ip7DKACMtOfn6RW32nXZlYrmt8ZKxnelFh7ytfxZbF4+NMD+GK3apl9HkZWvyy4TUCK5qKm/kxGK1yfujV/QAUG5fwfSXYtKklty/g+kuxaVIEzUOEOU92mvmhFMTNQ4Q5T3aa+aEUwAAAAAAAAAAAAAAAAAAAAAAAAAAAAAAAAGr/CG9R29szuUDwhvUdvbM7lAFPuX8H0l2LSpJbcv4PpLsWlSBM1DhDlPdpr5oRTEzUOEOU92mvmhFMAAAAAAAAAAAAAAAAAAAAAAAAAAAAAAAABq/whvUdvbM7lA8Ib1Hb2zO5QBT7l/B9Jdi0qSW3L+D6S7FpUgTNQ4Q5T3aa+aEUxM1DhDlPdpr5oRTAAAAAAAAAAAAAAAAAAAAAAAAAAAAAAAAAav8Ib1Hb2zO5QPCG9R29szuUAU+5fwfSXYtKklty/g+kuxaVIEzUOEOU92mvmhFMTNQ4Q5T3aa+aEUwAAAAAAAAAAAAAAAAAAAAAAAAAAAAAAAAGr/CG9R29szuUDwhvUdvbM7lAFPuX8H0l2LSpJbcv4PpLsWlSBM1DhDlPdpr5oRTEzUOEOU92mvmhFMAAAAAAAAAAAAAAAAAAAAAAAAAAAAAAAABq/whvUdvbM7lA8Ib1Hb2zO5QBT7l/B9Jdi0qSW3L+D6S7FpUgTNQ4Q5T3aa+aEUxM1DhDlPdpr5oRTAAAAAAAAAAAAAAAAAAAAAAAAAAAAAAAAAav8Ib1Hb2zO5QPCG9R29szuUAU+5fwfSXYtKklty/g+kuxaVIEzUOEOU92mvmhFMTNQ4Q5T3aa+aEUwAAAAAAAAAAAAAAAAAAAAAAAAAAAAAAAAGr/CG9R29szuUDwhvUdvbM7lAFPuX8H0l2LSpNd2xWotD3PpDIhtcjY0KVjY/wBOMRYTlT2o42BBjQo6KsGK1yIqouCouCpoVF9qcgE7UOEOU92mvmhFMTNQ4Q5T3aa+aEUwAAAAAAAAAAAAAAAAAAAAAAAAAAAAAAAAGr/CG9R29szuUDwhvUdvbM7lAH73bILR/tUrHdkUWd89sXDFJaY0YOfyMc5Gux3kVFxwxMfZV5/YYM42Zlv9ZJuAr2Y+j4/Ihuci8aeMxXFN9FQ2tGhQ48JYUaGjoapgqKmKKnIqGqr63LoyMdULKieKj5Ko6Xx8xyaF/wBP/aqK1rkTexRN4CyqHCHKe7TXzQimNd0WvwqxXKdUInmTXi5mWjw10OhxsGPVjk39Pi3qnKhsQAAAAAAAAAAAAAAAAAAAAAAAAAAAAAAAADV/hDeo7e2Z3KD0btcq+r02VoUtpmY8Zyonshsc5V7k/UAbIAAErdlkyVcjtqcoviK3DVHQ4zU/qb6KRE/qbxcuCqeyg3JBqDvsNRYkvWGf9yC5cF/uhqvpMXicn64KZ4l90STlY9txI0eWY6KxqqxzmoqtXlaq6UX8gKgHG76/WWxHNbV5hGoq/wDlftP5nBW+mJjXP2gdkg42zgrfTExrn7RnBW+mJjXP2gdkg42zgrfTExrn7RnBW+mJjXP2gdkg42zgrfTExrn7RnBW+mJjXP2gdkg42zgrfTExrn7RnBW+mJjXP2gdkg42zgrfTExrn7RnBW+mJjXP2gdkg42zgrfTExrn7RnBW+mJjXP2gdkg42zgrfTExrn7RnBW+mJjXP2gdkg42zgrfTExrn7RnBW+mJjXP2gdkg42zgrfTExrn7RnBW+mJjXP2gdkg42zgrfTExrn7RnBW+mJjXP2gdkmPrNap1ElFmqpNthw05V0qvEjU31VeRDkXOCt9MTGuftNv7g8NlTR85UmJGmm+i+ImW5NPE5cVQC6tiSnazXHXXWJZYSZHi5WC70mQ10ue9OJ714uJEQFi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download.jpg"/>
          <p:cNvPicPr>
            <a:picLocks noChangeAspect="1"/>
          </p:cNvPicPr>
          <p:nvPr/>
        </p:nvPicPr>
        <p:blipFill>
          <a:blip r:embed="rId2" cstate="print"/>
          <a:stretch>
            <a:fillRect/>
          </a:stretch>
        </p:blipFill>
        <p:spPr>
          <a:xfrm>
            <a:off x="457200" y="1447801"/>
            <a:ext cx="1447800" cy="1219200"/>
          </a:xfrm>
          <a:prstGeom prst="rect">
            <a:avLst/>
          </a:prstGeom>
        </p:spPr>
      </p:pic>
      <p:sp>
        <p:nvSpPr>
          <p:cNvPr id="7" name="Rectangle 6"/>
          <p:cNvSpPr/>
          <p:nvPr/>
        </p:nvSpPr>
        <p:spPr>
          <a:xfrm>
            <a:off x="1494727" y="152400"/>
            <a:ext cx="6229975" cy="584775"/>
          </a:xfrm>
          <a:prstGeom prst="rect">
            <a:avLst/>
          </a:prstGeom>
        </p:spPr>
        <p:txBody>
          <a:bodyPr wrap="none">
            <a:spAutoFit/>
          </a:bodyPr>
          <a:lstStyle/>
          <a:p>
            <a:pPr algn="ctr"/>
            <a:r>
              <a:rPr lang="en-US" sz="3200" b="1" dirty="0" smtClean="0">
                <a:latin typeface="Glimstick" pitchFamily="34" charset="0"/>
              </a:rPr>
              <a:t>If I Went to the Rainforest</a:t>
            </a:r>
            <a:r>
              <a:rPr lang="en-US" sz="3200" b="1" dirty="0" smtClean="0">
                <a:latin typeface="the bubble letters" pitchFamily="2" charset="0"/>
              </a:rPr>
              <a:t>, </a:t>
            </a:r>
          </a:p>
        </p:txBody>
      </p:sp>
      <p:sp>
        <p:nvSpPr>
          <p:cNvPr id="8" name="Rectangle 7"/>
          <p:cNvSpPr/>
          <p:nvPr/>
        </p:nvSpPr>
        <p:spPr>
          <a:xfrm>
            <a:off x="307777" y="914400"/>
            <a:ext cx="2642069" cy="523220"/>
          </a:xfrm>
          <a:prstGeom prst="rect">
            <a:avLst/>
          </a:prstGeom>
        </p:spPr>
        <p:txBody>
          <a:bodyPr wrap="none">
            <a:spAutoFit/>
          </a:bodyPr>
          <a:lstStyle/>
          <a:p>
            <a:pPr algn="ctr"/>
            <a:r>
              <a:rPr lang="en-US" sz="2800" b="1" dirty="0" smtClean="0">
                <a:latin typeface="Glimstick" pitchFamily="34" charset="0"/>
              </a:rPr>
              <a:t>I would pack</a:t>
            </a:r>
            <a:r>
              <a:rPr lang="en-US" sz="2800" b="1" dirty="0" smtClean="0">
                <a:latin typeface="the bubble letters" pitchFamily="2" charset="0"/>
              </a:rPr>
              <a:t>:</a:t>
            </a:r>
            <a:endParaRPr lang="en-US" sz="2800" b="1" dirty="0">
              <a:latin typeface="the bubble letters" pitchFamily="2" charset="0"/>
            </a:endParaRPr>
          </a:p>
        </p:txBody>
      </p:sp>
      <p:sp>
        <p:nvSpPr>
          <p:cNvPr id="9" name="Rectangle 8"/>
          <p:cNvSpPr/>
          <p:nvPr/>
        </p:nvSpPr>
        <p:spPr>
          <a:xfrm>
            <a:off x="4807698" y="990600"/>
            <a:ext cx="2135521" cy="523220"/>
          </a:xfrm>
          <a:prstGeom prst="rect">
            <a:avLst/>
          </a:prstGeom>
        </p:spPr>
        <p:txBody>
          <a:bodyPr wrap="none">
            <a:spAutoFit/>
          </a:bodyPr>
          <a:lstStyle/>
          <a:p>
            <a:pPr algn="ctr"/>
            <a:r>
              <a:rPr lang="en-US" sz="2800" b="1" dirty="0" smtClean="0">
                <a:latin typeface="Glimstick" pitchFamily="34" charset="0"/>
              </a:rPr>
              <a:t>Because…</a:t>
            </a:r>
            <a:endParaRPr lang="en-US" sz="2800" b="1" dirty="0">
              <a:latin typeface="Glimstick" pitchFamily="34" charset="0"/>
            </a:endParaRPr>
          </a:p>
        </p:txBody>
      </p:sp>
      <p:pic>
        <p:nvPicPr>
          <p:cNvPr id="10" name="Picture 9" descr="download.jpg"/>
          <p:cNvPicPr>
            <a:picLocks noChangeAspect="1"/>
          </p:cNvPicPr>
          <p:nvPr/>
        </p:nvPicPr>
        <p:blipFill>
          <a:blip r:embed="rId2" cstate="print"/>
          <a:stretch>
            <a:fillRect/>
          </a:stretch>
        </p:blipFill>
        <p:spPr>
          <a:xfrm>
            <a:off x="457200" y="2819400"/>
            <a:ext cx="1447800" cy="1219200"/>
          </a:xfrm>
          <a:prstGeom prst="rect">
            <a:avLst/>
          </a:prstGeom>
        </p:spPr>
      </p:pic>
      <p:pic>
        <p:nvPicPr>
          <p:cNvPr id="11" name="Picture 10" descr="download.jpg"/>
          <p:cNvPicPr>
            <a:picLocks noChangeAspect="1"/>
          </p:cNvPicPr>
          <p:nvPr/>
        </p:nvPicPr>
        <p:blipFill>
          <a:blip r:embed="rId2" cstate="print"/>
          <a:stretch>
            <a:fillRect/>
          </a:stretch>
        </p:blipFill>
        <p:spPr>
          <a:xfrm>
            <a:off x="457200" y="4114800"/>
            <a:ext cx="1447800" cy="1219200"/>
          </a:xfrm>
          <a:prstGeom prst="rect">
            <a:avLst/>
          </a:prstGeom>
        </p:spPr>
      </p:pic>
      <p:pic>
        <p:nvPicPr>
          <p:cNvPr id="12" name="Picture 11" descr="download.jpg"/>
          <p:cNvPicPr>
            <a:picLocks noChangeAspect="1"/>
          </p:cNvPicPr>
          <p:nvPr/>
        </p:nvPicPr>
        <p:blipFill>
          <a:blip r:embed="rId2" cstate="print"/>
          <a:stretch>
            <a:fillRect/>
          </a:stretch>
        </p:blipFill>
        <p:spPr>
          <a:xfrm>
            <a:off x="457200" y="5459993"/>
            <a:ext cx="1447800" cy="1245607"/>
          </a:xfrm>
          <a:prstGeom prst="rect">
            <a:avLst/>
          </a:prstGeom>
        </p:spPr>
      </p:pic>
      <p:sp>
        <p:nvSpPr>
          <p:cNvPr id="13" name="TextBox 12"/>
          <p:cNvSpPr txBox="1"/>
          <p:nvPr/>
        </p:nvSpPr>
        <p:spPr>
          <a:xfrm>
            <a:off x="2362200" y="1600200"/>
            <a:ext cx="6324600" cy="923330"/>
          </a:xfrm>
          <a:prstGeom prst="rect">
            <a:avLst/>
          </a:prstGeom>
          <a:noFill/>
        </p:spPr>
        <p:txBody>
          <a:bodyPr wrap="square" rtlCol="0">
            <a:spAutoFit/>
          </a:bodyPr>
          <a:lstStyle/>
          <a:p>
            <a:r>
              <a:rPr lang="en-US" dirty="0" smtClean="0">
                <a:latin typeface="Comic Sans MS" pitchFamily="66" charset="0"/>
              </a:rPr>
              <a:t>__________________________________________</a:t>
            </a:r>
          </a:p>
          <a:p>
            <a:endParaRPr lang="en-US" dirty="0" smtClean="0">
              <a:latin typeface="Comic Sans MS" pitchFamily="66" charset="0"/>
            </a:endParaRPr>
          </a:p>
          <a:p>
            <a:r>
              <a:rPr lang="en-US" dirty="0" smtClean="0">
                <a:latin typeface="Comic Sans MS" pitchFamily="66" charset="0"/>
              </a:rPr>
              <a:t>__________________________________________</a:t>
            </a:r>
            <a:endParaRPr lang="en-US" dirty="0">
              <a:latin typeface="Comic Sans MS" pitchFamily="66" charset="0"/>
            </a:endParaRPr>
          </a:p>
        </p:txBody>
      </p:sp>
      <p:sp>
        <p:nvSpPr>
          <p:cNvPr id="14" name="TextBox 13"/>
          <p:cNvSpPr txBox="1"/>
          <p:nvPr/>
        </p:nvSpPr>
        <p:spPr>
          <a:xfrm>
            <a:off x="2362200" y="5715000"/>
            <a:ext cx="6324600" cy="923330"/>
          </a:xfrm>
          <a:prstGeom prst="rect">
            <a:avLst/>
          </a:prstGeom>
          <a:noFill/>
        </p:spPr>
        <p:txBody>
          <a:bodyPr wrap="square" rtlCol="0">
            <a:spAutoFit/>
          </a:bodyPr>
          <a:lstStyle/>
          <a:p>
            <a:r>
              <a:rPr lang="en-US" dirty="0" smtClean="0">
                <a:latin typeface="Comic Sans MS" pitchFamily="66" charset="0"/>
              </a:rPr>
              <a:t>__________________________________________</a:t>
            </a:r>
          </a:p>
          <a:p>
            <a:endParaRPr lang="en-US" dirty="0" smtClean="0">
              <a:latin typeface="Comic Sans MS" pitchFamily="66" charset="0"/>
            </a:endParaRPr>
          </a:p>
          <a:p>
            <a:r>
              <a:rPr lang="en-US" dirty="0" smtClean="0">
                <a:latin typeface="Comic Sans MS" pitchFamily="66" charset="0"/>
              </a:rPr>
              <a:t>__________________________________________</a:t>
            </a:r>
            <a:endParaRPr lang="en-US" dirty="0">
              <a:latin typeface="Comic Sans MS" pitchFamily="66" charset="0"/>
            </a:endParaRPr>
          </a:p>
        </p:txBody>
      </p:sp>
      <p:sp>
        <p:nvSpPr>
          <p:cNvPr id="15" name="TextBox 14"/>
          <p:cNvSpPr txBox="1"/>
          <p:nvPr/>
        </p:nvSpPr>
        <p:spPr>
          <a:xfrm>
            <a:off x="2438400" y="4419600"/>
            <a:ext cx="6324600" cy="923330"/>
          </a:xfrm>
          <a:prstGeom prst="rect">
            <a:avLst/>
          </a:prstGeom>
          <a:noFill/>
        </p:spPr>
        <p:txBody>
          <a:bodyPr wrap="square" rtlCol="0">
            <a:spAutoFit/>
          </a:bodyPr>
          <a:lstStyle/>
          <a:p>
            <a:r>
              <a:rPr lang="en-US" dirty="0" smtClean="0">
                <a:latin typeface="Comic Sans MS" pitchFamily="66" charset="0"/>
              </a:rPr>
              <a:t>__________________________________________</a:t>
            </a:r>
          </a:p>
          <a:p>
            <a:endParaRPr lang="en-US" dirty="0" smtClean="0">
              <a:latin typeface="Comic Sans MS" pitchFamily="66" charset="0"/>
            </a:endParaRPr>
          </a:p>
          <a:p>
            <a:r>
              <a:rPr lang="en-US" dirty="0" smtClean="0">
                <a:latin typeface="Comic Sans MS" pitchFamily="66" charset="0"/>
              </a:rPr>
              <a:t>__________________________________________</a:t>
            </a:r>
            <a:endParaRPr lang="en-US" dirty="0">
              <a:latin typeface="Comic Sans MS" pitchFamily="66" charset="0"/>
            </a:endParaRPr>
          </a:p>
        </p:txBody>
      </p:sp>
      <p:sp>
        <p:nvSpPr>
          <p:cNvPr id="16" name="TextBox 15"/>
          <p:cNvSpPr txBox="1"/>
          <p:nvPr/>
        </p:nvSpPr>
        <p:spPr>
          <a:xfrm>
            <a:off x="2438400" y="3048000"/>
            <a:ext cx="6324600" cy="923330"/>
          </a:xfrm>
          <a:prstGeom prst="rect">
            <a:avLst/>
          </a:prstGeom>
          <a:noFill/>
        </p:spPr>
        <p:txBody>
          <a:bodyPr wrap="square" rtlCol="0">
            <a:spAutoFit/>
          </a:bodyPr>
          <a:lstStyle/>
          <a:p>
            <a:r>
              <a:rPr lang="en-US" dirty="0" smtClean="0">
                <a:latin typeface="Comic Sans MS" pitchFamily="66" charset="0"/>
              </a:rPr>
              <a:t>__________________________________________</a:t>
            </a:r>
          </a:p>
          <a:p>
            <a:endParaRPr lang="en-US" dirty="0" smtClean="0">
              <a:latin typeface="Comic Sans MS" pitchFamily="66" charset="0"/>
            </a:endParaRPr>
          </a:p>
          <a:p>
            <a:r>
              <a:rPr lang="en-US" dirty="0" smtClean="0">
                <a:latin typeface="Comic Sans MS" pitchFamily="66" charset="0"/>
              </a:rPr>
              <a:t>__________________________________________</a:t>
            </a:r>
            <a:endParaRPr lang="en-US" dirty="0">
              <a:latin typeface="Comic Sans MS" pitchFamily="66"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plant2.png"/>
          <p:cNvPicPr>
            <a:picLocks noChangeAspect="1"/>
          </p:cNvPicPr>
          <p:nvPr/>
        </p:nvPicPr>
        <p:blipFill>
          <a:blip r:embed="rId3" cstate="print"/>
          <a:stretch>
            <a:fillRect/>
          </a:stretch>
        </p:blipFill>
        <p:spPr>
          <a:xfrm rot="19940904">
            <a:off x="7516768" y="209517"/>
            <a:ext cx="1188680" cy="116119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152400"/>
            <a:ext cx="4572000" cy="923330"/>
          </a:xfrm>
          <a:prstGeom prst="rect">
            <a:avLst/>
          </a:prstGeom>
        </p:spPr>
        <p:txBody>
          <a:bodyPr>
            <a:spAutoFit/>
          </a:bodyPr>
          <a:lstStyle/>
          <a:p>
            <a:pPr algn="ctr"/>
            <a:r>
              <a:rPr lang="en-US" sz="5400" b="1" dirty="0" smtClean="0">
                <a:latin typeface="Glimstick" pitchFamily="34" charset="0"/>
              </a:rPr>
              <a:t>I wonder….</a:t>
            </a:r>
            <a:endParaRPr lang="en-US" sz="5400" b="1" dirty="0">
              <a:latin typeface="Glimstick" pitchFamily="34" charset="0"/>
            </a:endParaRPr>
          </a:p>
        </p:txBody>
      </p:sp>
      <p:sp>
        <p:nvSpPr>
          <p:cNvPr id="5" name="Rectangle 4"/>
          <p:cNvSpPr/>
          <p:nvPr/>
        </p:nvSpPr>
        <p:spPr>
          <a:xfrm>
            <a:off x="152400" y="838200"/>
            <a:ext cx="1371600" cy="1323439"/>
          </a:xfrm>
          <a:prstGeom prst="rect">
            <a:avLst/>
          </a:prstGeom>
        </p:spPr>
        <p:txBody>
          <a:bodyPr wrap="square">
            <a:spAutoFit/>
          </a:bodyPr>
          <a:lstStyle/>
          <a:p>
            <a:pPr algn="ctr"/>
            <a:r>
              <a:rPr lang="en-US" sz="8000" b="1" dirty="0" smtClean="0">
                <a:latin typeface="Mickey" pitchFamily="2" charset="0"/>
              </a:rPr>
              <a:t>?</a:t>
            </a:r>
            <a:endParaRPr lang="en-US" sz="8000" b="1" dirty="0">
              <a:latin typeface="Mickey" pitchFamily="2" charset="0"/>
            </a:endParaRPr>
          </a:p>
        </p:txBody>
      </p:sp>
      <p:sp>
        <p:nvSpPr>
          <p:cNvPr id="6" name="Rectangle 5"/>
          <p:cNvSpPr/>
          <p:nvPr/>
        </p:nvSpPr>
        <p:spPr>
          <a:xfrm>
            <a:off x="457200" y="2362200"/>
            <a:ext cx="748923" cy="1323439"/>
          </a:xfrm>
          <a:prstGeom prst="rect">
            <a:avLst/>
          </a:prstGeom>
        </p:spPr>
        <p:txBody>
          <a:bodyPr wrap="none">
            <a:spAutoFit/>
          </a:bodyPr>
          <a:lstStyle/>
          <a:p>
            <a:pPr algn="ctr"/>
            <a:r>
              <a:rPr lang="en-US" sz="8000" b="1" dirty="0" smtClean="0">
                <a:latin typeface="Mickey" pitchFamily="2" charset="0"/>
              </a:rPr>
              <a:t>?</a:t>
            </a:r>
            <a:endParaRPr lang="en-US" sz="8000" b="1" dirty="0">
              <a:latin typeface="Mickey" pitchFamily="2" charset="0"/>
            </a:endParaRPr>
          </a:p>
        </p:txBody>
      </p:sp>
      <p:sp>
        <p:nvSpPr>
          <p:cNvPr id="7" name="Rectangle 6"/>
          <p:cNvSpPr/>
          <p:nvPr/>
        </p:nvSpPr>
        <p:spPr>
          <a:xfrm>
            <a:off x="457200" y="3810000"/>
            <a:ext cx="748923" cy="1323439"/>
          </a:xfrm>
          <a:prstGeom prst="rect">
            <a:avLst/>
          </a:prstGeom>
        </p:spPr>
        <p:txBody>
          <a:bodyPr wrap="none">
            <a:spAutoFit/>
          </a:bodyPr>
          <a:lstStyle/>
          <a:p>
            <a:pPr algn="ctr"/>
            <a:r>
              <a:rPr lang="en-US" sz="8000" b="1" dirty="0" smtClean="0">
                <a:latin typeface="Mickey" pitchFamily="2" charset="0"/>
              </a:rPr>
              <a:t>?</a:t>
            </a:r>
            <a:endParaRPr lang="en-US" sz="8000" b="1" dirty="0">
              <a:latin typeface="Mickey" pitchFamily="2" charset="0"/>
            </a:endParaRPr>
          </a:p>
        </p:txBody>
      </p:sp>
      <p:sp>
        <p:nvSpPr>
          <p:cNvPr id="8" name="Rectangle 7"/>
          <p:cNvSpPr/>
          <p:nvPr/>
        </p:nvSpPr>
        <p:spPr>
          <a:xfrm>
            <a:off x="457200" y="5181600"/>
            <a:ext cx="748923" cy="1323439"/>
          </a:xfrm>
          <a:prstGeom prst="rect">
            <a:avLst/>
          </a:prstGeom>
        </p:spPr>
        <p:txBody>
          <a:bodyPr wrap="none">
            <a:spAutoFit/>
          </a:bodyPr>
          <a:lstStyle/>
          <a:p>
            <a:pPr algn="ctr"/>
            <a:r>
              <a:rPr lang="en-US" sz="8000" b="1" dirty="0" smtClean="0">
                <a:latin typeface="Mickey" pitchFamily="2" charset="0"/>
              </a:rPr>
              <a:t>?</a:t>
            </a:r>
            <a:endParaRPr lang="en-US" sz="8000" b="1" dirty="0">
              <a:latin typeface="Mickey" pitchFamily="2" charset="0"/>
            </a:endParaRPr>
          </a:p>
        </p:txBody>
      </p:sp>
      <p:cxnSp>
        <p:nvCxnSpPr>
          <p:cNvPr id="10" name="Straight Connector 9"/>
          <p:cNvCxnSpPr/>
          <p:nvPr/>
        </p:nvCxnSpPr>
        <p:spPr>
          <a:xfrm>
            <a:off x="1219200" y="1905000"/>
            <a:ext cx="7239000" cy="76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9200" y="3352800"/>
            <a:ext cx="7239000" cy="76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19200" y="4800600"/>
            <a:ext cx="7239000" cy="76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43000" y="6172200"/>
            <a:ext cx="7239000" cy="76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194" y="152400"/>
            <a:ext cx="9015866" cy="769441"/>
          </a:xfrm>
          <a:prstGeom prst="rect">
            <a:avLst/>
          </a:prstGeom>
        </p:spPr>
        <p:txBody>
          <a:bodyPr wrap="none">
            <a:spAutoFit/>
          </a:bodyPr>
          <a:lstStyle/>
          <a:p>
            <a:pPr algn="ctr"/>
            <a:r>
              <a:rPr lang="en-US" sz="4400" b="1" u="sng" dirty="0" smtClean="0">
                <a:latin typeface="Glimstick" pitchFamily="34" charset="0"/>
              </a:rPr>
              <a:t>Diary of a Rainforest Animal:</a:t>
            </a:r>
            <a:endParaRPr lang="en-US" sz="4400" b="1" u="sng" dirty="0">
              <a:latin typeface="Glimstick" pitchFamily="34" charset="0"/>
            </a:endParaRPr>
          </a:p>
        </p:txBody>
      </p:sp>
      <p:sp>
        <p:nvSpPr>
          <p:cNvPr id="5" name="TextBox 4"/>
          <p:cNvSpPr txBox="1"/>
          <p:nvPr/>
        </p:nvSpPr>
        <p:spPr>
          <a:xfrm>
            <a:off x="304800" y="762000"/>
            <a:ext cx="8458200" cy="6309420"/>
          </a:xfrm>
          <a:prstGeom prst="rect">
            <a:avLst/>
          </a:prstGeom>
          <a:noFill/>
        </p:spPr>
        <p:txBody>
          <a:bodyPr wrap="square" rtlCol="0">
            <a:spAutoFit/>
          </a:bodyPr>
          <a:lstStyle/>
          <a:p>
            <a:r>
              <a:rPr lang="en-US" sz="3200" dirty="0" smtClean="0">
                <a:latin typeface="Comic Sans MS" pitchFamily="66" charset="0"/>
              </a:rPr>
              <a:t>Dear Diary,</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Sincerely,      </a:t>
            </a:r>
            <a:r>
              <a:rPr lang="en-US" sz="2400" dirty="0" smtClean="0">
                <a:latin typeface="Comic Sans MS" pitchFamily="66" charset="0"/>
              </a:rPr>
              <a:t> 								</a:t>
            </a:r>
            <a:r>
              <a:rPr lang="en-US" dirty="0" smtClean="0"/>
              <a:t>_________________</a:t>
            </a:r>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5320" y="152400"/>
            <a:ext cx="7801624" cy="707886"/>
          </a:xfrm>
          <a:prstGeom prst="rect">
            <a:avLst/>
          </a:prstGeom>
        </p:spPr>
        <p:txBody>
          <a:bodyPr wrap="none">
            <a:spAutoFit/>
          </a:bodyPr>
          <a:lstStyle/>
          <a:p>
            <a:pPr algn="ctr"/>
            <a:r>
              <a:rPr lang="en-US" sz="4000" b="1" u="sng" dirty="0" smtClean="0">
                <a:latin typeface="Glimstick" pitchFamily="34" charset="0"/>
              </a:rPr>
              <a:t>My Ocelot Adventure Story!</a:t>
            </a:r>
            <a:endParaRPr lang="en-US" sz="4000" b="1" u="sng" dirty="0">
              <a:latin typeface="Glimstick" pitchFamily="34"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2278188" cy="523220"/>
          </a:xfrm>
          <a:prstGeom prst="rect">
            <a:avLst/>
          </a:prstGeom>
        </p:spPr>
        <p:txBody>
          <a:bodyPr wrap="none">
            <a:spAutoFit/>
          </a:bodyPr>
          <a:lstStyle/>
          <a:p>
            <a:r>
              <a:rPr lang="en-US" sz="2800" b="1" u="sng" dirty="0" smtClean="0">
                <a:latin typeface="Glimstick" pitchFamily="34" charset="0"/>
              </a:rPr>
              <a:t>The Ocelot</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3970318"/>
          </a:xfrm>
          <a:prstGeom prst="rect">
            <a:avLst/>
          </a:prstGeom>
          <a:noFill/>
        </p:spPr>
        <p:txBody>
          <a:bodyPr wrap="square" rtlCol="0">
            <a:spAutoFit/>
          </a:bodyPr>
          <a:lstStyle/>
          <a:p>
            <a:r>
              <a:rPr lang="en-US" sz="1400" dirty="0" smtClean="0"/>
              <a:t>The Ocelot is the best known of the South American cats. They live in rainforests, </a:t>
            </a:r>
            <a:r>
              <a:rPr lang="en-US" sz="1400" dirty="0" err="1" smtClean="0"/>
              <a:t>montane</a:t>
            </a:r>
            <a:r>
              <a:rPr lang="en-US" sz="1400" dirty="0" smtClean="0"/>
              <a:t> forests, thick bush, semi-deserts, coastal marsh, and along river banks. Ocelots are found in Central and South America. During the day Ocelots sleep on a branch, in a </a:t>
            </a:r>
            <a:r>
              <a:rPr lang="en-US" sz="1400" b="1" dirty="0" smtClean="0"/>
              <a:t>hollow</a:t>
            </a:r>
            <a:r>
              <a:rPr lang="en-US" sz="1400" dirty="0" smtClean="0"/>
              <a:t> tree, or in </a:t>
            </a:r>
            <a:r>
              <a:rPr lang="en-US" sz="1400" b="1" dirty="0" smtClean="0"/>
              <a:t>dense vegetation</a:t>
            </a:r>
            <a:r>
              <a:rPr lang="en-US" sz="1400" dirty="0" smtClean="0"/>
              <a:t>.</a:t>
            </a:r>
          </a:p>
          <a:p>
            <a:endParaRPr lang="en-US" sz="1400" dirty="0" smtClean="0"/>
          </a:p>
          <a:p>
            <a:r>
              <a:rPr lang="en-US" sz="1400" dirty="0" smtClean="0"/>
              <a:t>Ocelots eat </a:t>
            </a:r>
            <a:r>
              <a:rPr lang="en-US" sz="1400" b="1" dirty="0" smtClean="0"/>
              <a:t>nocturnal </a:t>
            </a:r>
            <a:r>
              <a:rPr lang="en-US" sz="1400" dirty="0" smtClean="0"/>
              <a:t>rodents, armadillos, lesser anteaters, deer, squirrel monkeys and land tortoises. During the wet season they will also </a:t>
            </a:r>
            <a:r>
              <a:rPr lang="en-US" sz="1400" b="1" dirty="0" smtClean="0"/>
              <a:t>prey</a:t>
            </a:r>
            <a:r>
              <a:rPr lang="en-US" sz="1400" dirty="0" smtClean="0"/>
              <a:t> on fish and land crabs. Sometimes Ocelots will </a:t>
            </a:r>
            <a:r>
              <a:rPr lang="en-US" sz="1400" b="1" dirty="0" smtClean="0"/>
              <a:t>dine</a:t>
            </a:r>
            <a:r>
              <a:rPr lang="en-US" sz="1400" dirty="0" smtClean="0"/>
              <a:t> on birds or reptiles. Without teeth for chewing, Ocelots tear their food to pieces and swallow it whole.</a:t>
            </a:r>
          </a:p>
          <a:p>
            <a:endParaRPr lang="en-US" sz="1400" dirty="0" smtClean="0"/>
          </a:p>
          <a:p>
            <a:r>
              <a:rPr lang="en-US" sz="1400" dirty="0" smtClean="0"/>
              <a:t>Ocelots range in length from 38 to 60 inches (including tail), yet only weigh 20 to 35 pounds. They stand 16 to 20 inches tall.</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4678204"/>
          </a:xfrm>
          <a:prstGeom prst="rect">
            <a:avLst/>
          </a:prstGeom>
          <a:noFill/>
        </p:spPr>
        <p:txBody>
          <a:bodyPr wrap="square" rtlCol="0">
            <a:spAutoFit/>
          </a:bodyPr>
          <a:lstStyle/>
          <a:p>
            <a:r>
              <a:rPr lang="en-US" sz="1400" dirty="0" smtClean="0"/>
              <a:t>They have good </a:t>
            </a:r>
            <a:r>
              <a:rPr lang="en-US" sz="1400" b="1" dirty="0" smtClean="0"/>
              <a:t>night vision </a:t>
            </a:r>
            <a:r>
              <a:rPr lang="en-US" sz="1400" dirty="0" smtClean="0"/>
              <a:t>and hearing, and have </a:t>
            </a:r>
            <a:r>
              <a:rPr lang="en-US" sz="1400" b="1" dirty="0" smtClean="0"/>
              <a:t>retractable</a:t>
            </a:r>
            <a:r>
              <a:rPr lang="en-US" sz="1400" dirty="0" smtClean="0"/>
              <a:t> claws. The </a:t>
            </a:r>
            <a:r>
              <a:rPr lang="en-US" sz="1400" b="1" dirty="0" smtClean="0"/>
              <a:t>markings</a:t>
            </a:r>
            <a:r>
              <a:rPr lang="en-US" sz="1400" dirty="0" smtClean="0"/>
              <a:t> of Ocelots are blotches of darker color surrounded by black outlines. Sometimes these spots run together to form stripes. Ocelot base fur color ranges from yellow/cream to darker yellow/brown and can vary by habitat and is light on the belly and throat. Similar to some other cats, they have black ear backs with a spot in the center, in this case yellow. Ocelots have black rings on their tails. On their cheeks they have 2 stripes; a stripe runs from the top of the eye over the head. </a:t>
            </a:r>
          </a:p>
          <a:p>
            <a:endParaRPr lang="en-US" sz="1400" dirty="0" smtClean="0"/>
          </a:p>
          <a:p>
            <a:r>
              <a:rPr lang="en-US" sz="1400" dirty="0" smtClean="0"/>
              <a:t>The Ocelot swims well. They are </a:t>
            </a:r>
            <a:r>
              <a:rPr lang="en-US" sz="1400" b="1" dirty="0" smtClean="0"/>
              <a:t>territorial </a:t>
            </a:r>
            <a:r>
              <a:rPr lang="en-US" sz="1400" dirty="0" smtClean="0"/>
              <a:t>and </a:t>
            </a:r>
            <a:r>
              <a:rPr lang="en-US" sz="1400" b="1" dirty="0" smtClean="0"/>
              <a:t>solitary</a:t>
            </a:r>
            <a:r>
              <a:rPr lang="en-US" sz="1400" dirty="0" smtClean="0"/>
              <a:t> animals (except for a female with kittens). Ocelot litters (1 to 4 kittens) are born once every two years to a female.</a:t>
            </a:r>
          </a:p>
          <a:p>
            <a:endParaRPr lang="en-US" sz="1400" dirty="0" smtClean="0"/>
          </a:p>
          <a:p>
            <a:r>
              <a:rPr lang="en-US" sz="1400" dirty="0" smtClean="0"/>
              <a:t>The Ocelot is considered a medium sized cat. They are in the mammal group.</a:t>
            </a:r>
          </a:p>
          <a:p>
            <a:r>
              <a:rPr lang="en-US" sz="1400" dirty="0">
                <a:latin typeface="Comic Sans MS" pitchFamily="66" charset="0"/>
              </a:rPr>
              <a:t> </a:t>
            </a:r>
          </a:p>
          <a:p>
            <a:endParaRPr lang="en-US" dirty="0"/>
          </a:p>
        </p:txBody>
      </p:sp>
      <p:sp>
        <p:nvSpPr>
          <p:cNvPr id="12" name="Rectangle 11"/>
          <p:cNvSpPr/>
          <p:nvPr/>
        </p:nvSpPr>
        <p:spPr>
          <a:xfrm>
            <a:off x="5562600" y="381000"/>
            <a:ext cx="2278188" cy="523220"/>
          </a:xfrm>
          <a:prstGeom prst="rect">
            <a:avLst/>
          </a:prstGeom>
        </p:spPr>
        <p:txBody>
          <a:bodyPr wrap="none">
            <a:spAutoFit/>
          </a:bodyPr>
          <a:lstStyle/>
          <a:p>
            <a:r>
              <a:rPr lang="en-US" sz="2800" b="1" u="sng" dirty="0" smtClean="0">
                <a:latin typeface="Glimstick" pitchFamily="34" charset="0"/>
              </a:rPr>
              <a:t>The Ocelot</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Jaguar.jpg"/>
          <p:cNvPicPr>
            <a:picLocks noChangeAspect="1"/>
          </p:cNvPicPr>
          <p:nvPr/>
        </p:nvPicPr>
        <p:blipFill>
          <a:blip r:embed="rId2" cstate="print"/>
          <a:stretch>
            <a:fillRect/>
          </a:stretch>
        </p:blipFill>
        <p:spPr>
          <a:xfrm flipH="1">
            <a:off x="152400" y="228600"/>
            <a:ext cx="838200" cy="570250"/>
          </a:xfrm>
          <a:prstGeom prst="rect">
            <a:avLst/>
          </a:prstGeom>
        </p:spPr>
      </p:pic>
      <p:pic>
        <p:nvPicPr>
          <p:cNvPr id="20" name="Picture 19" descr="Jaguar.jpg"/>
          <p:cNvPicPr>
            <a:picLocks noChangeAspect="1"/>
          </p:cNvPicPr>
          <p:nvPr/>
        </p:nvPicPr>
        <p:blipFill>
          <a:blip r:embed="rId2" cstate="print"/>
          <a:stretch>
            <a:fillRect/>
          </a:stretch>
        </p:blipFill>
        <p:spPr>
          <a:xfrm flipH="1">
            <a:off x="4800600" y="228600"/>
            <a:ext cx="838200" cy="570250"/>
          </a:xfrm>
          <a:prstGeom prst="rect">
            <a:avLst/>
          </a:prstGeom>
        </p:spPr>
      </p:pic>
      <p:pic>
        <p:nvPicPr>
          <p:cNvPr id="22" name="Picture 21" descr="plant1.jpg"/>
          <p:cNvPicPr>
            <a:picLocks noChangeAspect="1"/>
          </p:cNvPicPr>
          <p:nvPr/>
        </p:nvPicPr>
        <p:blipFill>
          <a:blip r:embed="rId3" cstate="print"/>
          <a:stretch>
            <a:fillRect/>
          </a:stretch>
        </p:blipFill>
        <p:spPr>
          <a:xfrm>
            <a:off x="0" y="5638800"/>
            <a:ext cx="833433" cy="1219200"/>
          </a:xfrm>
          <a:prstGeom prst="rect">
            <a:avLst/>
          </a:prstGeom>
        </p:spPr>
      </p:pic>
      <p:pic>
        <p:nvPicPr>
          <p:cNvPr id="23" name="Picture 22" descr="plant1.jpg"/>
          <p:cNvPicPr>
            <a:picLocks noChangeAspect="1"/>
          </p:cNvPicPr>
          <p:nvPr/>
        </p:nvPicPr>
        <p:blipFill>
          <a:blip r:embed="rId3" cstate="print"/>
          <a:stretch>
            <a:fillRect/>
          </a:stretch>
        </p:blipFill>
        <p:spPr>
          <a:xfrm>
            <a:off x="3124200" y="5638800"/>
            <a:ext cx="833433" cy="1219200"/>
          </a:xfrm>
          <a:prstGeom prst="rect">
            <a:avLst/>
          </a:prstGeom>
        </p:spPr>
      </p:pic>
      <p:pic>
        <p:nvPicPr>
          <p:cNvPr id="24" name="Picture 23" descr="plant1.jpg"/>
          <p:cNvPicPr>
            <a:picLocks noChangeAspect="1"/>
          </p:cNvPicPr>
          <p:nvPr/>
        </p:nvPicPr>
        <p:blipFill>
          <a:blip r:embed="rId3" cstate="print"/>
          <a:stretch>
            <a:fillRect/>
          </a:stretch>
        </p:blipFill>
        <p:spPr>
          <a:xfrm>
            <a:off x="4953000" y="5638800"/>
            <a:ext cx="833433" cy="1219200"/>
          </a:xfrm>
          <a:prstGeom prst="rect">
            <a:avLst/>
          </a:prstGeom>
        </p:spPr>
      </p:pic>
      <p:pic>
        <p:nvPicPr>
          <p:cNvPr id="25" name="Picture 24" descr="plant1.jpg"/>
          <p:cNvPicPr>
            <a:picLocks noChangeAspect="1"/>
          </p:cNvPicPr>
          <p:nvPr/>
        </p:nvPicPr>
        <p:blipFill>
          <a:blip r:embed="rId3" cstate="print"/>
          <a:stretch>
            <a:fillRect/>
          </a:stretch>
        </p:blipFill>
        <p:spPr>
          <a:xfrm>
            <a:off x="7696200" y="5638800"/>
            <a:ext cx="833433" cy="1219200"/>
          </a:xfrm>
          <a:prstGeom prst="rect">
            <a:avLst/>
          </a:prstGeom>
        </p:spPr>
      </p:pic>
      <p:pic>
        <p:nvPicPr>
          <p:cNvPr id="26" name="Picture 25" descr="plant2.jpg"/>
          <p:cNvPicPr>
            <a:picLocks noChangeAspect="1"/>
          </p:cNvPicPr>
          <p:nvPr/>
        </p:nvPicPr>
        <p:blipFill>
          <a:blip r:embed="rId4" cstate="print"/>
          <a:stretch>
            <a:fillRect/>
          </a:stretch>
        </p:blipFill>
        <p:spPr>
          <a:xfrm>
            <a:off x="6248400" y="5809916"/>
            <a:ext cx="1072896" cy="1048084"/>
          </a:xfrm>
          <a:prstGeom prst="rect">
            <a:avLst/>
          </a:prstGeom>
        </p:spPr>
      </p:pic>
      <p:pic>
        <p:nvPicPr>
          <p:cNvPr id="15" name="Picture 14" descr="ocelot prowl.gif"/>
          <p:cNvPicPr>
            <a:picLocks noChangeAspect="1"/>
          </p:cNvPicPr>
          <p:nvPr/>
        </p:nvPicPr>
        <p:blipFill>
          <a:blip r:embed="rId5" cstate="print"/>
          <a:stretch>
            <a:fillRect/>
          </a:stretch>
        </p:blipFill>
        <p:spPr>
          <a:xfrm>
            <a:off x="1143000" y="5323535"/>
            <a:ext cx="1752600" cy="153446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972" y="152400"/>
            <a:ext cx="2996333" cy="769441"/>
          </a:xfrm>
          <a:prstGeom prst="rect">
            <a:avLst/>
          </a:prstGeom>
        </p:spPr>
        <p:txBody>
          <a:bodyPr wrap="none">
            <a:spAutoFit/>
          </a:bodyPr>
          <a:lstStyle/>
          <a:p>
            <a:pPr algn="ctr"/>
            <a:r>
              <a:rPr lang="en-US" sz="4400" b="1" dirty="0" smtClean="0">
                <a:latin typeface="Glimstick" pitchFamily="34" charset="0"/>
              </a:rPr>
              <a:t>Glossary:</a:t>
            </a:r>
          </a:p>
        </p:txBody>
      </p:sp>
      <p:sp>
        <p:nvSpPr>
          <p:cNvPr id="5" name="Rectangle 4"/>
          <p:cNvSpPr/>
          <p:nvPr/>
        </p:nvSpPr>
        <p:spPr>
          <a:xfrm>
            <a:off x="5410772" y="152400"/>
            <a:ext cx="2996333" cy="769441"/>
          </a:xfrm>
          <a:prstGeom prst="rect">
            <a:avLst/>
          </a:prstGeom>
        </p:spPr>
        <p:txBody>
          <a:bodyPr wrap="none">
            <a:spAutoFit/>
          </a:bodyPr>
          <a:lstStyle/>
          <a:p>
            <a:pPr algn="ctr"/>
            <a:r>
              <a:rPr lang="en-US" sz="4400" b="1" dirty="0" smtClean="0">
                <a:latin typeface="Glimstick" pitchFamily="34" charset="0"/>
              </a:rPr>
              <a:t>Glossary:</a:t>
            </a:r>
          </a:p>
        </p:txBody>
      </p:sp>
      <p:sp>
        <p:nvSpPr>
          <p:cNvPr id="6" name="Rectangle 5"/>
          <p:cNvSpPr/>
          <p:nvPr/>
        </p:nvSpPr>
        <p:spPr>
          <a:xfrm>
            <a:off x="1828800" y="1219200"/>
            <a:ext cx="2362200" cy="923330"/>
          </a:xfrm>
          <a:prstGeom prst="rect">
            <a:avLst/>
          </a:prstGeom>
        </p:spPr>
        <p:txBody>
          <a:bodyPr wrap="square">
            <a:spAutoFit/>
          </a:bodyPr>
          <a:lstStyle/>
          <a:p>
            <a:r>
              <a:rPr lang="en-US" dirty="0" smtClean="0">
                <a:latin typeface="Comic Sans MS" pitchFamily="66" charset="0"/>
              </a:rPr>
              <a:t>_______________</a:t>
            </a:r>
          </a:p>
          <a:p>
            <a:endParaRPr lang="en-US" dirty="0">
              <a:latin typeface="Comic Sans MS" pitchFamily="66" charset="0"/>
            </a:endParaRPr>
          </a:p>
          <a:p>
            <a:r>
              <a:rPr lang="en-US" dirty="0" smtClean="0">
                <a:latin typeface="Comic Sans MS" pitchFamily="66" charset="0"/>
              </a:rPr>
              <a:t>_______________</a:t>
            </a:r>
            <a:endParaRPr lang="en-US" dirty="0">
              <a:latin typeface="Comic Sans MS" pitchFamily="66" charset="0"/>
            </a:endParaRPr>
          </a:p>
        </p:txBody>
      </p:sp>
      <p:sp>
        <p:nvSpPr>
          <p:cNvPr id="7" name="Rounded Rectangle 6"/>
          <p:cNvSpPr/>
          <p:nvPr/>
        </p:nvSpPr>
        <p:spPr>
          <a:xfrm>
            <a:off x="152400" y="1295400"/>
            <a:ext cx="1600200" cy="685800"/>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152400" y="2286000"/>
            <a:ext cx="4572000" cy="369332"/>
          </a:xfrm>
          <a:prstGeom prst="rect">
            <a:avLst/>
          </a:prstGeom>
        </p:spPr>
        <p:txBody>
          <a:bodyPr>
            <a:spAutoFit/>
          </a:bodyPr>
          <a:lstStyle/>
          <a:p>
            <a:r>
              <a:rPr lang="en-US" dirty="0" smtClean="0">
                <a:latin typeface="Comic Sans MS" pitchFamily="66" charset="0"/>
              </a:rPr>
              <a:t>___________________________</a:t>
            </a:r>
          </a:p>
        </p:txBody>
      </p:sp>
      <p:sp>
        <p:nvSpPr>
          <p:cNvPr id="9" name="Rectangle 8"/>
          <p:cNvSpPr/>
          <p:nvPr/>
        </p:nvSpPr>
        <p:spPr>
          <a:xfrm>
            <a:off x="1828800" y="2971800"/>
            <a:ext cx="2362200" cy="923330"/>
          </a:xfrm>
          <a:prstGeom prst="rect">
            <a:avLst/>
          </a:prstGeom>
        </p:spPr>
        <p:txBody>
          <a:bodyPr wrap="square">
            <a:spAutoFit/>
          </a:bodyPr>
          <a:lstStyle/>
          <a:p>
            <a:r>
              <a:rPr lang="en-US" dirty="0" smtClean="0">
                <a:latin typeface="Comic Sans MS" pitchFamily="66" charset="0"/>
              </a:rPr>
              <a:t>_______________</a:t>
            </a:r>
          </a:p>
          <a:p>
            <a:endParaRPr lang="en-US" dirty="0">
              <a:latin typeface="Comic Sans MS" pitchFamily="66" charset="0"/>
            </a:endParaRPr>
          </a:p>
          <a:p>
            <a:r>
              <a:rPr lang="en-US" dirty="0" smtClean="0">
                <a:latin typeface="Comic Sans MS" pitchFamily="66" charset="0"/>
              </a:rPr>
              <a:t>_______________</a:t>
            </a:r>
            <a:endParaRPr lang="en-US" dirty="0">
              <a:latin typeface="Comic Sans MS" pitchFamily="66" charset="0"/>
            </a:endParaRPr>
          </a:p>
        </p:txBody>
      </p:sp>
      <p:sp>
        <p:nvSpPr>
          <p:cNvPr id="10" name="Rounded Rectangle 9"/>
          <p:cNvSpPr/>
          <p:nvPr/>
        </p:nvSpPr>
        <p:spPr>
          <a:xfrm>
            <a:off x="152400" y="3048000"/>
            <a:ext cx="1600200" cy="685800"/>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152400" y="4038600"/>
            <a:ext cx="4572000" cy="369332"/>
          </a:xfrm>
          <a:prstGeom prst="rect">
            <a:avLst/>
          </a:prstGeom>
        </p:spPr>
        <p:txBody>
          <a:bodyPr>
            <a:spAutoFit/>
          </a:bodyPr>
          <a:lstStyle/>
          <a:p>
            <a:r>
              <a:rPr lang="en-US" dirty="0" smtClean="0">
                <a:latin typeface="Comic Sans MS" pitchFamily="66" charset="0"/>
              </a:rPr>
              <a:t>___________________________</a:t>
            </a:r>
          </a:p>
        </p:txBody>
      </p:sp>
      <p:sp>
        <p:nvSpPr>
          <p:cNvPr id="12" name="Rectangle 11"/>
          <p:cNvSpPr/>
          <p:nvPr/>
        </p:nvSpPr>
        <p:spPr>
          <a:xfrm>
            <a:off x="1905000" y="4800600"/>
            <a:ext cx="2362200" cy="923330"/>
          </a:xfrm>
          <a:prstGeom prst="rect">
            <a:avLst/>
          </a:prstGeom>
        </p:spPr>
        <p:txBody>
          <a:bodyPr wrap="square">
            <a:spAutoFit/>
          </a:bodyPr>
          <a:lstStyle/>
          <a:p>
            <a:r>
              <a:rPr lang="en-US" dirty="0" smtClean="0">
                <a:latin typeface="Comic Sans MS" pitchFamily="66" charset="0"/>
              </a:rPr>
              <a:t>_______________</a:t>
            </a:r>
          </a:p>
          <a:p>
            <a:endParaRPr lang="en-US" dirty="0">
              <a:latin typeface="Comic Sans MS" pitchFamily="66" charset="0"/>
            </a:endParaRPr>
          </a:p>
          <a:p>
            <a:r>
              <a:rPr lang="en-US" dirty="0" smtClean="0">
                <a:latin typeface="Comic Sans MS" pitchFamily="66" charset="0"/>
              </a:rPr>
              <a:t>_______________</a:t>
            </a:r>
            <a:endParaRPr lang="en-US" dirty="0">
              <a:latin typeface="Comic Sans MS" pitchFamily="66" charset="0"/>
            </a:endParaRPr>
          </a:p>
        </p:txBody>
      </p:sp>
      <p:sp>
        <p:nvSpPr>
          <p:cNvPr id="13" name="Rounded Rectangle 12"/>
          <p:cNvSpPr/>
          <p:nvPr/>
        </p:nvSpPr>
        <p:spPr>
          <a:xfrm>
            <a:off x="152400" y="4876800"/>
            <a:ext cx="1600200" cy="685800"/>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228600" y="5867400"/>
            <a:ext cx="4572000" cy="369332"/>
          </a:xfrm>
          <a:prstGeom prst="rect">
            <a:avLst/>
          </a:prstGeom>
        </p:spPr>
        <p:txBody>
          <a:bodyPr>
            <a:spAutoFit/>
          </a:bodyPr>
          <a:lstStyle/>
          <a:p>
            <a:r>
              <a:rPr lang="en-US" dirty="0" smtClean="0">
                <a:latin typeface="Comic Sans MS" pitchFamily="66" charset="0"/>
              </a:rPr>
              <a:t>___________________________</a:t>
            </a:r>
          </a:p>
        </p:txBody>
      </p:sp>
      <p:sp>
        <p:nvSpPr>
          <p:cNvPr id="15" name="Rectangle 14"/>
          <p:cNvSpPr/>
          <p:nvPr/>
        </p:nvSpPr>
        <p:spPr>
          <a:xfrm>
            <a:off x="6629400" y="1371600"/>
            <a:ext cx="2362200" cy="923330"/>
          </a:xfrm>
          <a:prstGeom prst="rect">
            <a:avLst/>
          </a:prstGeom>
        </p:spPr>
        <p:txBody>
          <a:bodyPr wrap="square">
            <a:spAutoFit/>
          </a:bodyPr>
          <a:lstStyle/>
          <a:p>
            <a:r>
              <a:rPr lang="en-US" dirty="0" smtClean="0">
                <a:latin typeface="Comic Sans MS" pitchFamily="66" charset="0"/>
              </a:rPr>
              <a:t>_______________</a:t>
            </a:r>
          </a:p>
          <a:p>
            <a:endParaRPr lang="en-US" dirty="0">
              <a:latin typeface="Comic Sans MS" pitchFamily="66" charset="0"/>
            </a:endParaRPr>
          </a:p>
          <a:p>
            <a:r>
              <a:rPr lang="en-US" dirty="0" smtClean="0">
                <a:latin typeface="Comic Sans MS" pitchFamily="66" charset="0"/>
              </a:rPr>
              <a:t>_______________</a:t>
            </a:r>
            <a:endParaRPr lang="en-US" dirty="0">
              <a:latin typeface="Comic Sans MS" pitchFamily="66" charset="0"/>
            </a:endParaRPr>
          </a:p>
        </p:txBody>
      </p:sp>
      <p:sp>
        <p:nvSpPr>
          <p:cNvPr id="16" name="Rounded Rectangle 15"/>
          <p:cNvSpPr/>
          <p:nvPr/>
        </p:nvSpPr>
        <p:spPr>
          <a:xfrm>
            <a:off x="4953000" y="1447800"/>
            <a:ext cx="1600200" cy="685800"/>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16"/>
          <p:cNvSpPr/>
          <p:nvPr/>
        </p:nvSpPr>
        <p:spPr>
          <a:xfrm>
            <a:off x="4953000" y="2438400"/>
            <a:ext cx="4572000" cy="369332"/>
          </a:xfrm>
          <a:prstGeom prst="rect">
            <a:avLst/>
          </a:prstGeom>
        </p:spPr>
        <p:txBody>
          <a:bodyPr>
            <a:spAutoFit/>
          </a:bodyPr>
          <a:lstStyle/>
          <a:p>
            <a:r>
              <a:rPr lang="en-US" dirty="0" smtClean="0">
                <a:latin typeface="Comic Sans MS" pitchFamily="66" charset="0"/>
              </a:rPr>
              <a:t>___________________________</a:t>
            </a:r>
          </a:p>
        </p:txBody>
      </p:sp>
      <p:sp>
        <p:nvSpPr>
          <p:cNvPr id="18" name="Rectangle 17"/>
          <p:cNvSpPr/>
          <p:nvPr/>
        </p:nvSpPr>
        <p:spPr>
          <a:xfrm>
            <a:off x="6629400" y="3124200"/>
            <a:ext cx="2362200" cy="923330"/>
          </a:xfrm>
          <a:prstGeom prst="rect">
            <a:avLst/>
          </a:prstGeom>
        </p:spPr>
        <p:txBody>
          <a:bodyPr wrap="square">
            <a:spAutoFit/>
          </a:bodyPr>
          <a:lstStyle/>
          <a:p>
            <a:r>
              <a:rPr lang="en-US" dirty="0" smtClean="0">
                <a:latin typeface="Comic Sans MS" pitchFamily="66" charset="0"/>
              </a:rPr>
              <a:t>_______________</a:t>
            </a:r>
          </a:p>
          <a:p>
            <a:endParaRPr lang="en-US" dirty="0">
              <a:latin typeface="Comic Sans MS" pitchFamily="66" charset="0"/>
            </a:endParaRPr>
          </a:p>
          <a:p>
            <a:r>
              <a:rPr lang="en-US" dirty="0" smtClean="0">
                <a:latin typeface="Comic Sans MS" pitchFamily="66" charset="0"/>
              </a:rPr>
              <a:t>_______________</a:t>
            </a:r>
            <a:endParaRPr lang="en-US" dirty="0">
              <a:latin typeface="Comic Sans MS" pitchFamily="66" charset="0"/>
            </a:endParaRPr>
          </a:p>
        </p:txBody>
      </p:sp>
      <p:sp>
        <p:nvSpPr>
          <p:cNvPr id="19" name="Rounded Rectangle 18"/>
          <p:cNvSpPr/>
          <p:nvPr/>
        </p:nvSpPr>
        <p:spPr>
          <a:xfrm>
            <a:off x="4953000" y="3200400"/>
            <a:ext cx="1600200" cy="685800"/>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p:cNvSpPr/>
          <p:nvPr/>
        </p:nvSpPr>
        <p:spPr>
          <a:xfrm>
            <a:off x="4953000" y="4191000"/>
            <a:ext cx="4572000" cy="369332"/>
          </a:xfrm>
          <a:prstGeom prst="rect">
            <a:avLst/>
          </a:prstGeom>
        </p:spPr>
        <p:txBody>
          <a:bodyPr>
            <a:spAutoFit/>
          </a:bodyPr>
          <a:lstStyle/>
          <a:p>
            <a:r>
              <a:rPr lang="en-US" dirty="0" smtClean="0">
                <a:latin typeface="Comic Sans MS" pitchFamily="66" charset="0"/>
              </a:rPr>
              <a:t>___________________________</a:t>
            </a:r>
          </a:p>
        </p:txBody>
      </p:sp>
      <p:sp>
        <p:nvSpPr>
          <p:cNvPr id="21" name="Rectangle 20"/>
          <p:cNvSpPr/>
          <p:nvPr/>
        </p:nvSpPr>
        <p:spPr>
          <a:xfrm>
            <a:off x="6705600" y="4953000"/>
            <a:ext cx="2362200" cy="923330"/>
          </a:xfrm>
          <a:prstGeom prst="rect">
            <a:avLst/>
          </a:prstGeom>
        </p:spPr>
        <p:txBody>
          <a:bodyPr wrap="square">
            <a:spAutoFit/>
          </a:bodyPr>
          <a:lstStyle/>
          <a:p>
            <a:r>
              <a:rPr lang="en-US" dirty="0" smtClean="0">
                <a:latin typeface="Comic Sans MS" pitchFamily="66" charset="0"/>
              </a:rPr>
              <a:t>_______________</a:t>
            </a:r>
          </a:p>
          <a:p>
            <a:endParaRPr lang="en-US" dirty="0">
              <a:latin typeface="Comic Sans MS" pitchFamily="66" charset="0"/>
            </a:endParaRPr>
          </a:p>
          <a:p>
            <a:r>
              <a:rPr lang="en-US" dirty="0" smtClean="0">
                <a:latin typeface="Comic Sans MS" pitchFamily="66" charset="0"/>
              </a:rPr>
              <a:t>_______________</a:t>
            </a:r>
            <a:endParaRPr lang="en-US" dirty="0">
              <a:latin typeface="Comic Sans MS" pitchFamily="66" charset="0"/>
            </a:endParaRPr>
          </a:p>
        </p:txBody>
      </p:sp>
      <p:sp>
        <p:nvSpPr>
          <p:cNvPr id="22" name="Rounded Rectangle 21"/>
          <p:cNvSpPr/>
          <p:nvPr/>
        </p:nvSpPr>
        <p:spPr>
          <a:xfrm>
            <a:off x="4953000" y="5029200"/>
            <a:ext cx="1600200" cy="685800"/>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Rectangle 22"/>
          <p:cNvSpPr/>
          <p:nvPr/>
        </p:nvSpPr>
        <p:spPr>
          <a:xfrm>
            <a:off x="5029200" y="6019800"/>
            <a:ext cx="4572000" cy="369332"/>
          </a:xfrm>
          <a:prstGeom prst="rect">
            <a:avLst/>
          </a:prstGeom>
        </p:spPr>
        <p:txBody>
          <a:bodyPr>
            <a:spAutoFit/>
          </a:bodyPr>
          <a:lstStyle/>
          <a:p>
            <a:r>
              <a:rPr lang="en-US" dirty="0" smtClean="0">
                <a:latin typeface="Comic Sans MS" pitchFamily="66" charset="0"/>
              </a:rPr>
              <a:t>___________________________</a:t>
            </a:r>
          </a:p>
        </p:txBody>
      </p:sp>
      <p:sp>
        <p:nvSpPr>
          <p:cNvPr id="24" name="Rounded Rectangle 23"/>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ounded Rectangle 24"/>
          <p:cNvSpPr/>
          <p:nvPr/>
        </p:nvSpPr>
        <p:spPr>
          <a:xfrm>
            <a:off x="3657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304800" y="5105400"/>
            <a:ext cx="3672800" cy="1323439"/>
          </a:xfrm>
          <a:prstGeom prst="rect">
            <a:avLst/>
          </a:prstGeom>
          <a:noFill/>
        </p:spPr>
        <p:txBody>
          <a:bodyPr wrap="none" rtlCol="0">
            <a:spAutoFit/>
          </a:bodyPr>
          <a:lstStyle/>
          <a:p>
            <a:pPr algn="ctr"/>
            <a:r>
              <a:rPr lang="en-US" sz="3200" b="1" dirty="0" smtClean="0">
                <a:latin typeface="Glimstick" pitchFamily="34"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4800600" y="304800"/>
            <a:ext cx="4129465" cy="584775"/>
          </a:xfrm>
          <a:prstGeom prst="rect">
            <a:avLst/>
          </a:prstGeom>
          <a:noFill/>
        </p:spPr>
        <p:txBody>
          <a:bodyPr wrap="none" rtlCol="0">
            <a:spAutoFit/>
          </a:bodyPr>
          <a:lstStyle/>
          <a:p>
            <a:pPr algn="ctr"/>
            <a:r>
              <a:rPr lang="en-US" sz="3200" b="1" u="sng" dirty="0" smtClean="0">
                <a:latin typeface="Glimstick" pitchFamily="34"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Boa.jpg"/>
          <p:cNvPicPr>
            <a:picLocks noChangeAspect="1"/>
          </p:cNvPicPr>
          <p:nvPr/>
        </p:nvPicPr>
        <p:blipFill>
          <a:blip r:embed="rId2" cstate="print"/>
          <a:stretch>
            <a:fillRect/>
          </a:stretch>
        </p:blipFill>
        <p:spPr>
          <a:xfrm>
            <a:off x="762000" y="1905000"/>
            <a:ext cx="2630424" cy="328879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2929007" cy="523220"/>
          </a:xfrm>
          <a:prstGeom prst="rect">
            <a:avLst/>
          </a:prstGeom>
        </p:spPr>
        <p:txBody>
          <a:bodyPr wrap="none">
            <a:spAutoFit/>
          </a:bodyPr>
          <a:lstStyle/>
          <a:p>
            <a:r>
              <a:rPr lang="en-US" sz="2800" b="1" u="sng" dirty="0" smtClean="0">
                <a:latin typeface="Glimstick" pitchFamily="34" charset="0"/>
              </a:rPr>
              <a:t>The Anaconda</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401205"/>
          </a:xfrm>
          <a:prstGeom prst="rect">
            <a:avLst/>
          </a:prstGeom>
          <a:noFill/>
        </p:spPr>
        <p:txBody>
          <a:bodyPr wrap="square" rtlCol="0">
            <a:spAutoFit/>
          </a:bodyPr>
          <a:lstStyle/>
          <a:p>
            <a:r>
              <a:rPr lang="en-US" sz="1400" dirty="0" smtClean="0">
                <a:latin typeface="Comic Sans MS" pitchFamily="66" charset="0"/>
              </a:rPr>
              <a:t>Anacondas make their home in the Amazon jungles of South America and are part of the Boa Constrictor family. </a:t>
            </a:r>
          </a:p>
          <a:p>
            <a:endParaRPr lang="en-US" sz="1400" dirty="0" smtClean="0">
              <a:latin typeface="Comic Sans MS" pitchFamily="66" charset="0"/>
            </a:endParaRPr>
          </a:p>
          <a:p>
            <a:r>
              <a:rPr lang="en-US" sz="1400" dirty="0" smtClean="0">
                <a:latin typeface="Comic Sans MS" pitchFamily="66" charset="0"/>
              </a:rPr>
              <a:t>Anacondas live near rivers, lakes, and swamps and like to live alone. Water is their main escape method when danger is near. Rather than attacking they will choose to slide into the water when the other animal is not looking.</a:t>
            </a:r>
          </a:p>
          <a:p>
            <a:endParaRPr lang="en-US" sz="1400" dirty="0" smtClean="0">
              <a:latin typeface="Comic Sans MS" pitchFamily="66" charset="0"/>
            </a:endParaRPr>
          </a:p>
          <a:p>
            <a:r>
              <a:rPr lang="en-US" sz="1400" dirty="0" smtClean="0">
                <a:latin typeface="Comic Sans MS" pitchFamily="66" charset="0"/>
              </a:rPr>
              <a:t>Anacondas eat </a:t>
            </a:r>
            <a:r>
              <a:rPr lang="en-US" sz="1400" b="1" dirty="0" smtClean="0">
                <a:latin typeface="Comic Sans MS" pitchFamily="66" charset="0"/>
              </a:rPr>
              <a:t>amphibious </a:t>
            </a:r>
            <a:r>
              <a:rPr lang="en-US" sz="1400" dirty="0" smtClean="0">
                <a:latin typeface="Comic Sans MS" pitchFamily="66" charset="0"/>
              </a:rPr>
              <a:t>animals, like frogs and toads, as well as fish, caiman, birds, ducks, and turtles. They even eat wild pigs, deer, and jaguars! When Anacondas eat, they squeeze their prey so hard that it dies. Their jaws are so big that they can swallow their </a:t>
            </a:r>
            <a:r>
              <a:rPr lang="en-US" sz="1400" b="1" dirty="0" smtClean="0">
                <a:latin typeface="Comic Sans MS" pitchFamily="66" charset="0"/>
              </a:rPr>
              <a:t>prey</a:t>
            </a:r>
            <a:r>
              <a:rPr lang="en-US" sz="1400" dirty="0" smtClean="0">
                <a:latin typeface="Comic Sans MS" pitchFamily="66" charset="0"/>
              </a:rPr>
              <a:t> whole. It takes this food weeks or months to </a:t>
            </a:r>
            <a:r>
              <a:rPr lang="en-US" sz="1400" b="1" dirty="0" smtClean="0">
                <a:latin typeface="Comic Sans MS" pitchFamily="66" charset="0"/>
              </a:rPr>
              <a:t>digest</a:t>
            </a:r>
            <a:r>
              <a:rPr lang="en-US" sz="1400" dirty="0" smtClean="0">
                <a:latin typeface="Comic Sans MS" pitchFamily="66" charset="0"/>
              </a:rPr>
              <a:t>. So Anacondas can go weeks and months with no food.</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5324535"/>
          </a:xfrm>
          <a:prstGeom prst="rect">
            <a:avLst/>
          </a:prstGeom>
          <a:noFill/>
        </p:spPr>
        <p:txBody>
          <a:bodyPr wrap="square" rtlCol="0">
            <a:spAutoFit/>
          </a:bodyPr>
          <a:lstStyle/>
          <a:p>
            <a:r>
              <a:rPr lang="en-US" sz="1400" dirty="0" smtClean="0">
                <a:latin typeface="Comic Sans MS" pitchFamily="66" charset="0"/>
              </a:rPr>
              <a:t> Anacondas are the longest snakes in the world. They can be 20 feet long and weigh up to 300 pounds! To get a picture of how long an Anaconda is, picture 5 10-year-olds lying down head to foot. An Anaconda weighs as much as 11 kids. </a:t>
            </a:r>
          </a:p>
          <a:p>
            <a:endParaRPr lang="en-US" sz="1400" dirty="0" smtClean="0">
              <a:latin typeface="Comic Sans MS" pitchFamily="66" charset="0"/>
            </a:endParaRPr>
          </a:p>
          <a:p>
            <a:r>
              <a:rPr lang="en-US" sz="1400" dirty="0" smtClean="0">
                <a:latin typeface="Comic Sans MS" pitchFamily="66" charset="0"/>
              </a:rPr>
              <a:t>Their eyes and nasal openings are on top of their heads, allowing them to lay in wait for prey while remaining nearly completely under water. They wait quietly at the top of the water </a:t>
            </a:r>
            <a:r>
              <a:rPr lang="en-US" sz="1400" b="1" dirty="0" smtClean="0">
                <a:latin typeface="Comic Sans MS" pitchFamily="66" charset="0"/>
              </a:rPr>
              <a:t>surface</a:t>
            </a:r>
            <a:r>
              <a:rPr lang="en-US" sz="1400" dirty="0" smtClean="0">
                <a:latin typeface="Comic Sans MS" pitchFamily="66" charset="0"/>
              </a:rPr>
              <a:t> to catch their food.</a:t>
            </a:r>
          </a:p>
          <a:p>
            <a:endParaRPr lang="en-US" sz="1400" dirty="0" smtClean="0">
              <a:latin typeface="Comic Sans MS" pitchFamily="66" charset="0"/>
            </a:endParaRPr>
          </a:p>
          <a:p>
            <a:r>
              <a:rPr lang="en-US" sz="1400" dirty="0" smtClean="0">
                <a:latin typeface="Comic Sans MS" pitchFamily="66" charset="0"/>
              </a:rPr>
              <a:t>Anacondas are in the constrictor group, which is a snake. Snakes are </a:t>
            </a:r>
            <a:r>
              <a:rPr lang="en-US" sz="1400" b="1" dirty="0" smtClean="0">
                <a:latin typeface="Comic Sans MS" pitchFamily="66" charset="0"/>
              </a:rPr>
              <a:t>reptiles</a:t>
            </a:r>
            <a:r>
              <a:rPr lang="en-US" sz="1400" dirty="0" smtClean="0">
                <a:latin typeface="Comic Sans MS" pitchFamily="66" charset="0"/>
              </a:rPr>
              <a:t>.</a:t>
            </a:r>
          </a:p>
          <a:p>
            <a:endParaRPr lang="en-US" sz="1400" dirty="0" smtClean="0">
              <a:latin typeface="Comic Sans MS" pitchFamily="66" charset="0"/>
            </a:endParaRPr>
          </a:p>
          <a:p>
            <a:r>
              <a:rPr lang="en-US" sz="1400" dirty="0" smtClean="0">
                <a:latin typeface="Comic Sans MS" pitchFamily="66" charset="0"/>
              </a:rPr>
              <a:t>Anacondas live for about 10 years. A green Anaconda can stay under water for 10 minutes without coming up to breathe. Anacondas can go months without eating. The female Anaconda is larger than the male.</a:t>
            </a:r>
          </a:p>
          <a:p>
            <a:r>
              <a:rPr lang="en-US" sz="1400" dirty="0" smtClean="0"/>
              <a:t> </a:t>
            </a:r>
          </a:p>
          <a:p>
            <a:r>
              <a:rPr lang="en-US" sz="1400" dirty="0">
                <a:latin typeface="Comic Sans MS" pitchFamily="66" charset="0"/>
              </a:rPr>
              <a:t> </a:t>
            </a:r>
          </a:p>
          <a:p>
            <a:endParaRPr lang="en-US" dirty="0"/>
          </a:p>
        </p:txBody>
      </p:sp>
      <p:sp>
        <p:nvSpPr>
          <p:cNvPr id="12" name="Rectangle 11"/>
          <p:cNvSpPr/>
          <p:nvPr/>
        </p:nvSpPr>
        <p:spPr>
          <a:xfrm>
            <a:off x="5562600" y="304800"/>
            <a:ext cx="2929007" cy="523220"/>
          </a:xfrm>
          <a:prstGeom prst="rect">
            <a:avLst/>
          </a:prstGeom>
        </p:spPr>
        <p:txBody>
          <a:bodyPr wrap="none">
            <a:spAutoFit/>
          </a:bodyPr>
          <a:lstStyle/>
          <a:p>
            <a:r>
              <a:rPr lang="en-US" sz="2800" b="1" u="sng" dirty="0" smtClean="0">
                <a:latin typeface="Glimstick" pitchFamily="34" charset="0"/>
              </a:rPr>
              <a:t>The Anaconda</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3" name="Picture 22"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4" name="Picture 23"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5" name="Picture 24"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6" name="Picture 25"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Boa.jpg"/>
          <p:cNvPicPr>
            <a:picLocks noChangeAspect="1"/>
          </p:cNvPicPr>
          <p:nvPr/>
        </p:nvPicPr>
        <p:blipFill>
          <a:blip r:embed="rId4" cstate="print"/>
          <a:stretch>
            <a:fillRect/>
          </a:stretch>
        </p:blipFill>
        <p:spPr>
          <a:xfrm>
            <a:off x="304800" y="0"/>
            <a:ext cx="609459" cy="762000"/>
          </a:xfrm>
          <a:prstGeom prst="rect">
            <a:avLst/>
          </a:prstGeom>
        </p:spPr>
      </p:pic>
      <p:pic>
        <p:nvPicPr>
          <p:cNvPr id="16" name="Picture 15" descr="Boa.jpg"/>
          <p:cNvPicPr>
            <a:picLocks noChangeAspect="1"/>
          </p:cNvPicPr>
          <p:nvPr/>
        </p:nvPicPr>
        <p:blipFill>
          <a:blip r:embed="rId4" cstate="print"/>
          <a:stretch>
            <a:fillRect/>
          </a:stretch>
        </p:blipFill>
        <p:spPr>
          <a:xfrm>
            <a:off x="4953000" y="0"/>
            <a:ext cx="609459" cy="762000"/>
          </a:xfrm>
          <a:prstGeom prst="rect">
            <a:avLst/>
          </a:prstGeom>
        </p:spPr>
      </p:pic>
      <p:pic>
        <p:nvPicPr>
          <p:cNvPr id="17" name="Picture 16" descr="images (1).jpg"/>
          <p:cNvPicPr>
            <a:picLocks noChangeAspect="1"/>
          </p:cNvPicPr>
          <p:nvPr/>
        </p:nvPicPr>
        <p:blipFill>
          <a:blip r:embed="rId5" cstate="print"/>
          <a:stretch>
            <a:fillRect/>
          </a:stretch>
        </p:blipFill>
        <p:spPr>
          <a:xfrm>
            <a:off x="914400" y="5678162"/>
            <a:ext cx="2133600" cy="117983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2929007" cy="523220"/>
          </a:xfrm>
          <a:prstGeom prst="rect">
            <a:avLst/>
          </a:prstGeom>
        </p:spPr>
        <p:txBody>
          <a:bodyPr wrap="none">
            <a:spAutoFit/>
          </a:bodyPr>
          <a:lstStyle/>
          <a:p>
            <a:r>
              <a:rPr lang="en-US" sz="2800" b="1" u="sng" dirty="0" smtClean="0">
                <a:latin typeface="Glimstick" pitchFamily="34" charset="0"/>
              </a:rPr>
              <a:t>The Anaconda</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p:cNvSpPr/>
          <p:nvPr/>
        </p:nvSpPr>
        <p:spPr>
          <a:xfrm>
            <a:off x="5562600" y="381000"/>
            <a:ext cx="2929007" cy="523220"/>
          </a:xfrm>
          <a:prstGeom prst="rect">
            <a:avLst/>
          </a:prstGeom>
        </p:spPr>
        <p:txBody>
          <a:bodyPr wrap="none">
            <a:spAutoFit/>
          </a:bodyPr>
          <a:lstStyle/>
          <a:p>
            <a:r>
              <a:rPr lang="en-US" sz="2800" b="1" u="sng" dirty="0" smtClean="0">
                <a:latin typeface="Glimstick" pitchFamily="34" charset="0"/>
              </a:rPr>
              <a:t>The Anaconda</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5" name="Picture 24"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6" name="Picture 25"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7" name="Picture 26"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8" name="Picture 27"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9" name="Picture 28"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Boa.jpg"/>
          <p:cNvPicPr>
            <a:picLocks noChangeAspect="1"/>
          </p:cNvPicPr>
          <p:nvPr/>
        </p:nvPicPr>
        <p:blipFill>
          <a:blip r:embed="rId4" cstate="print"/>
          <a:stretch>
            <a:fillRect/>
          </a:stretch>
        </p:blipFill>
        <p:spPr>
          <a:xfrm>
            <a:off x="304800" y="0"/>
            <a:ext cx="609459" cy="762000"/>
          </a:xfrm>
          <a:prstGeom prst="rect">
            <a:avLst/>
          </a:prstGeom>
        </p:spPr>
      </p:pic>
      <p:pic>
        <p:nvPicPr>
          <p:cNvPr id="16" name="Picture 15" descr="Boa.jpg"/>
          <p:cNvPicPr>
            <a:picLocks noChangeAspect="1"/>
          </p:cNvPicPr>
          <p:nvPr/>
        </p:nvPicPr>
        <p:blipFill>
          <a:blip r:embed="rId4" cstate="print"/>
          <a:stretch>
            <a:fillRect/>
          </a:stretch>
        </p:blipFill>
        <p:spPr>
          <a:xfrm>
            <a:off x="4953000" y="0"/>
            <a:ext cx="609459" cy="762000"/>
          </a:xfrm>
          <a:prstGeom prst="rect">
            <a:avLst/>
          </a:prstGeom>
        </p:spPr>
      </p:pic>
      <p:sp>
        <p:nvSpPr>
          <p:cNvPr id="17" name="TextBox 16"/>
          <p:cNvSpPr txBox="1"/>
          <p:nvPr/>
        </p:nvSpPr>
        <p:spPr>
          <a:xfrm>
            <a:off x="0" y="838200"/>
            <a:ext cx="4495800" cy="3970318"/>
          </a:xfrm>
          <a:prstGeom prst="rect">
            <a:avLst/>
          </a:prstGeom>
          <a:noFill/>
        </p:spPr>
        <p:txBody>
          <a:bodyPr wrap="square" rtlCol="0">
            <a:spAutoFit/>
          </a:bodyPr>
          <a:lstStyle/>
          <a:p>
            <a:r>
              <a:rPr lang="en-US" sz="1400" dirty="0" smtClean="0">
                <a:latin typeface="Comic Sans MS" pitchFamily="66" charset="0"/>
              </a:rPr>
              <a:t>Anacondas make their home in the Amazon jungles of South America and are part of the Boa Constrictor family. </a:t>
            </a:r>
          </a:p>
          <a:p>
            <a:endParaRPr lang="en-US" sz="1400" dirty="0" smtClean="0">
              <a:latin typeface="Comic Sans MS" pitchFamily="66" charset="0"/>
            </a:endParaRPr>
          </a:p>
          <a:p>
            <a:r>
              <a:rPr lang="en-US" sz="1400" dirty="0" smtClean="0">
                <a:latin typeface="Comic Sans MS" pitchFamily="66" charset="0"/>
              </a:rPr>
              <a:t>Anacondas live near rivers, lakes, and swamps and like to live alone. Rather than attacking they will choose to slide into the water when the other animal is not looking.</a:t>
            </a:r>
          </a:p>
          <a:p>
            <a:endParaRPr lang="en-US" sz="1400" dirty="0" smtClean="0">
              <a:latin typeface="Comic Sans MS" pitchFamily="66" charset="0"/>
            </a:endParaRPr>
          </a:p>
          <a:p>
            <a:r>
              <a:rPr lang="en-US" sz="1400" dirty="0" smtClean="0">
                <a:latin typeface="Comic Sans MS" pitchFamily="66" charset="0"/>
              </a:rPr>
              <a:t>Anacondas eat </a:t>
            </a:r>
            <a:r>
              <a:rPr lang="en-US" sz="1400" b="1" dirty="0" smtClean="0">
                <a:latin typeface="Comic Sans MS" pitchFamily="66" charset="0"/>
              </a:rPr>
              <a:t>amphibious </a:t>
            </a:r>
            <a:r>
              <a:rPr lang="en-US" sz="1400" dirty="0" smtClean="0">
                <a:latin typeface="Comic Sans MS" pitchFamily="66" charset="0"/>
              </a:rPr>
              <a:t>animals, like frogs and toads, as well as fish, caiman, birds, ducks, and turtles. They even eat wild pigs, deer, and jaguars! When Anacondas eat, they squeeze their prey so hard that it dies. Their jaws are so big that they can swallow their </a:t>
            </a:r>
            <a:r>
              <a:rPr lang="en-US" sz="1400" b="1" dirty="0" smtClean="0">
                <a:latin typeface="Comic Sans MS" pitchFamily="66" charset="0"/>
              </a:rPr>
              <a:t>prey</a:t>
            </a:r>
            <a:r>
              <a:rPr lang="en-US" sz="1400" dirty="0" smtClean="0">
                <a:latin typeface="Comic Sans MS" pitchFamily="66" charset="0"/>
              </a:rPr>
              <a:t> whole. Anacondas can go weeks and months with no food.</a:t>
            </a:r>
          </a:p>
          <a:p>
            <a:endParaRPr lang="en-US" sz="1400" dirty="0">
              <a:latin typeface="Comic Sans MS" pitchFamily="66" charset="0"/>
            </a:endParaRPr>
          </a:p>
          <a:p>
            <a:endParaRPr lang="en-US" sz="1400" dirty="0">
              <a:latin typeface="Comic Sans MS" pitchFamily="66" charset="0"/>
            </a:endParaRPr>
          </a:p>
        </p:txBody>
      </p:sp>
      <p:sp>
        <p:nvSpPr>
          <p:cNvPr id="18" name="TextBox 17"/>
          <p:cNvSpPr txBox="1"/>
          <p:nvPr/>
        </p:nvSpPr>
        <p:spPr>
          <a:xfrm>
            <a:off x="4800600" y="838200"/>
            <a:ext cx="4114800" cy="4031873"/>
          </a:xfrm>
          <a:prstGeom prst="rect">
            <a:avLst/>
          </a:prstGeom>
          <a:noFill/>
        </p:spPr>
        <p:txBody>
          <a:bodyPr wrap="square" rtlCol="0">
            <a:spAutoFit/>
          </a:bodyPr>
          <a:lstStyle/>
          <a:p>
            <a:r>
              <a:rPr lang="en-US" sz="1400" dirty="0" smtClean="0">
                <a:latin typeface="Comic Sans MS" pitchFamily="66" charset="0"/>
              </a:rPr>
              <a:t> Anacondas are the longest snakes in the world. They can be 20 feet long and weigh up to 300 pounds! An Anaconda weighs as much as 11 kids. </a:t>
            </a:r>
          </a:p>
          <a:p>
            <a:endParaRPr lang="en-US" sz="1400" dirty="0" smtClean="0">
              <a:latin typeface="Comic Sans MS" pitchFamily="66" charset="0"/>
            </a:endParaRPr>
          </a:p>
          <a:p>
            <a:r>
              <a:rPr lang="en-US" sz="1400" dirty="0" smtClean="0">
                <a:latin typeface="Comic Sans MS" pitchFamily="66" charset="0"/>
              </a:rPr>
              <a:t>Their eyes and nasal openings are on top of their heads so they can lay under the water waiting for their food. </a:t>
            </a:r>
          </a:p>
          <a:p>
            <a:endParaRPr lang="en-US" sz="1400" dirty="0" smtClean="0">
              <a:latin typeface="Comic Sans MS" pitchFamily="66" charset="0"/>
            </a:endParaRPr>
          </a:p>
          <a:p>
            <a:r>
              <a:rPr lang="en-US" sz="1400" dirty="0" smtClean="0">
                <a:latin typeface="Comic Sans MS" pitchFamily="66" charset="0"/>
              </a:rPr>
              <a:t>Anacondas are in the constrictor group, which is a snake. Snakes are </a:t>
            </a:r>
            <a:r>
              <a:rPr lang="en-US" sz="1400" b="1" dirty="0" smtClean="0">
                <a:latin typeface="Comic Sans MS" pitchFamily="66" charset="0"/>
              </a:rPr>
              <a:t>reptiles</a:t>
            </a:r>
            <a:r>
              <a:rPr lang="en-US" sz="1400" dirty="0" smtClean="0">
                <a:latin typeface="Comic Sans MS" pitchFamily="66" charset="0"/>
              </a:rPr>
              <a:t>.</a:t>
            </a:r>
          </a:p>
          <a:p>
            <a:endParaRPr lang="en-US" sz="1400" dirty="0" smtClean="0">
              <a:latin typeface="Comic Sans MS" pitchFamily="66" charset="0"/>
            </a:endParaRPr>
          </a:p>
          <a:p>
            <a:r>
              <a:rPr lang="en-US" sz="1400" dirty="0" smtClean="0">
                <a:latin typeface="Comic Sans MS" pitchFamily="66" charset="0"/>
              </a:rPr>
              <a:t>Anacondas live for about 10 years. A green Anaconda can stay under water for 10 minutes without coming up to breathe. The female Anaconda is larger than the male.</a:t>
            </a:r>
          </a:p>
          <a:p>
            <a:r>
              <a:rPr lang="en-US" sz="1400" dirty="0" smtClean="0"/>
              <a:t> </a:t>
            </a:r>
          </a:p>
          <a:p>
            <a:r>
              <a:rPr lang="en-US" sz="1400" dirty="0">
                <a:latin typeface="Comic Sans MS" pitchFamily="66" charset="0"/>
              </a:rPr>
              <a:t> </a:t>
            </a:r>
          </a:p>
          <a:p>
            <a:endParaRPr lang="en-US" dirty="0"/>
          </a:p>
        </p:txBody>
      </p:sp>
      <p:pic>
        <p:nvPicPr>
          <p:cNvPr id="19" name="Picture 18" descr="images (1).jpg"/>
          <p:cNvPicPr>
            <a:picLocks noChangeAspect="1"/>
          </p:cNvPicPr>
          <p:nvPr/>
        </p:nvPicPr>
        <p:blipFill>
          <a:blip r:embed="rId5" cstate="print"/>
          <a:stretch>
            <a:fillRect/>
          </a:stretch>
        </p:blipFill>
        <p:spPr>
          <a:xfrm>
            <a:off x="914400" y="5678162"/>
            <a:ext cx="2133600" cy="117983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2929007" cy="523220"/>
          </a:xfrm>
          <a:prstGeom prst="rect">
            <a:avLst/>
          </a:prstGeom>
        </p:spPr>
        <p:txBody>
          <a:bodyPr wrap="none">
            <a:spAutoFit/>
          </a:bodyPr>
          <a:lstStyle/>
          <a:p>
            <a:r>
              <a:rPr lang="en-US" sz="2800" b="1" u="sng" dirty="0" smtClean="0">
                <a:latin typeface="Glimstick" pitchFamily="34" charset="0"/>
              </a:rPr>
              <a:t>The Anaconda</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p:cNvSpPr/>
          <p:nvPr/>
        </p:nvSpPr>
        <p:spPr>
          <a:xfrm>
            <a:off x="5562600" y="381000"/>
            <a:ext cx="2929007" cy="523220"/>
          </a:xfrm>
          <a:prstGeom prst="rect">
            <a:avLst/>
          </a:prstGeom>
        </p:spPr>
        <p:txBody>
          <a:bodyPr wrap="none">
            <a:spAutoFit/>
          </a:bodyPr>
          <a:lstStyle/>
          <a:p>
            <a:r>
              <a:rPr lang="en-US" sz="2800" b="1" u="sng" dirty="0" smtClean="0">
                <a:latin typeface="Glimstick" pitchFamily="34" charset="0"/>
              </a:rPr>
              <a:t>The Anaconda</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5" name="Picture 24"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6" name="Picture 25"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7" name="Picture 26"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8" name="Picture 27"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9" name="Picture 28"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Boa.jpg"/>
          <p:cNvPicPr>
            <a:picLocks noChangeAspect="1"/>
          </p:cNvPicPr>
          <p:nvPr/>
        </p:nvPicPr>
        <p:blipFill>
          <a:blip r:embed="rId4" cstate="print"/>
          <a:stretch>
            <a:fillRect/>
          </a:stretch>
        </p:blipFill>
        <p:spPr>
          <a:xfrm>
            <a:off x="304800" y="0"/>
            <a:ext cx="609459" cy="762000"/>
          </a:xfrm>
          <a:prstGeom prst="rect">
            <a:avLst/>
          </a:prstGeom>
        </p:spPr>
      </p:pic>
      <p:pic>
        <p:nvPicPr>
          <p:cNvPr id="16" name="Picture 15" descr="Boa.jpg"/>
          <p:cNvPicPr>
            <a:picLocks noChangeAspect="1"/>
          </p:cNvPicPr>
          <p:nvPr/>
        </p:nvPicPr>
        <p:blipFill>
          <a:blip r:embed="rId4" cstate="print"/>
          <a:stretch>
            <a:fillRect/>
          </a:stretch>
        </p:blipFill>
        <p:spPr>
          <a:xfrm>
            <a:off x="4953000" y="0"/>
            <a:ext cx="609459" cy="762000"/>
          </a:xfrm>
          <a:prstGeom prst="rect">
            <a:avLst/>
          </a:prstGeom>
        </p:spPr>
      </p:pic>
      <p:sp>
        <p:nvSpPr>
          <p:cNvPr id="17" name="TextBox 16"/>
          <p:cNvSpPr txBox="1"/>
          <p:nvPr/>
        </p:nvSpPr>
        <p:spPr>
          <a:xfrm>
            <a:off x="0" y="838200"/>
            <a:ext cx="4495800" cy="5139869"/>
          </a:xfrm>
          <a:prstGeom prst="rect">
            <a:avLst/>
          </a:prstGeom>
          <a:noFill/>
        </p:spPr>
        <p:txBody>
          <a:bodyPr wrap="square" rtlCol="0">
            <a:spAutoFit/>
          </a:bodyPr>
          <a:lstStyle/>
          <a:p>
            <a:pPr>
              <a:buFont typeface="Courier New" pitchFamily="49" charset="0"/>
              <a:buChar char="o"/>
            </a:pPr>
            <a:r>
              <a:rPr lang="en-US" sz="2000" dirty="0" smtClean="0">
                <a:latin typeface="Comic Sans MS" pitchFamily="66" charset="0"/>
              </a:rPr>
              <a:t>Anacondas live in the Amazon </a:t>
            </a:r>
            <a:r>
              <a:rPr lang="en-US" sz="2000" b="1" dirty="0" smtClean="0">
                <a:latin typeface="Comic Sans MS" pitchFamily="66" charset="0"/>
              </a:rPr>
              <a:t>jungles</a:t>
            </a:r>
            <a:r>
              <a:rPr lang="en-US" sz="2000" dirty="0" smtClean="0">
                <a:latin typeface="Comic Sans MS" pitchFamily="66" charset="0"/>
              </a:rPr>
              <a:t> of South America</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Anacondas live near rivers, lakes, and swamps .</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They like to live alone. </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They like to hide under the water and can stay under for 10 minutes.</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Anacondas eat frogs and toads, as well as fish, caiman, birds, ducks, and turtles. </a:t>
            </a:r>
          </a:p>
          <a:p>
            <a:pPr>
              <a:buFont typeface="Courier New" pitchFamily="49" charset="0"/>
              <a:buChar char="o"/>
            </a:pPr>
            <a:endParaRPr lang="en-US" sz="2000" dirty="0" smtClean="0">
              <a:latin typeface="Comic Sans MS" pitchFamily="66" charset="0"/>
            </a:endParaRPr>
          </a:p>
          <a:p>
            <a:endParaRPr lang="en-US" sz="1400" dirty="0">
              <a:latin typeface="Comic Sans MS" pitchFamily="66" charset="0"/>
            </a:endParaRPr>
          </a:p>
          <a:p>
            <a:endParaRPr lang="en-US" sz="1400" dirty="0">
              <a:latin typeface="Comic Sans MS" pitchFamily="66" charset="0"/>
            </a:endParaRPr>
          </a:p>
        </p:txBody>
      </p:sp>
      <p:sp>
        <p:nvSpPr>
          <p:cNvPr id="18" name="TextBox 17"/>
          <p:cNvSpPr txBox="1"/>
          <p:nvPr/>
        </p:nvSpPr>
        <p:spPr>
          <a:xfrm>
            <a:off x="4800600" y="838200"/>
            <a:ext cx="4114800" cy="5632311"/>
          </a:xfrm>
          <a:prstGeom prst="rect">
            <a:avLst/>
          </a:prstGeom>
          <a:noFill/>
        </p:spPr>
        <p:txBody>
          <a:bodyPr wrap="square" rtlCol="0">
            <a:spAutoFit/>
          </a:bodyPr>
          <a:lstStyle/>
          <a:p>
            <a:pPr>
              <a:buFont typeface="Courier New" pitchFamily="49" charset="0"/>
              <a:buChar char="o"/>
            </a:pPr>
            <a:r>
              <a:rPr lang="en-US" sz="2000" dirty="0" smtClean="0">
                <a:latin typeface="Comic Sans MS" pitchFamily="66" charset="0"/>
              </a:rPr>
              <a:t> They can even eat wild pigs, deer, and jaguars because they have big </a:t>
            </a:r>
            <a:r>
              <a:rPr lang="en-US" sz="2000" b="1" dirty="0" smtClean="0">
                <a:latin typeface="Comic Sans MS" pitchFamily="66" charset="0"/>
              </a:rPr>
              <a:t>jaws</a:t>
            </a:r>
            <a:r>
              <a:rPr lang="en-US" sz="2000" dirty="0" smtClean="0">
                <a:latin typeface="Comic Sans MS" pitchFamily="66" charset="0"/>
              </a:rPr>
              <a:t>! </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Anacondas can go weeks and months with no food.</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Anacondas are the longest snakes and can be 20 feet long and weigh up to 300 pounds! </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Their eyes and nose are on top of their head.</a:t>
            </a:r>
          </a:p>
          <a:p>
            <a:pPr>
              <a:buFont typeface="Courier New" pitchFamily="49" charset="0"/>
              <a:buChar char="o"/>
            </a:pPr>
            <a:r>
              <a:rPr lang="en-US" sz="2000" dirty="0" smtClean="0">
                <a:latin typeface="Comic Sans MS" pitchFamily="66" charset="0"/>
              </a:rPr>
              <a:t>Anacondas are </a:t>
            </a:r>
            <a:r>
              <a:rPr lang="en-US" sz="2000" b="1" dirty="0" smtClean="0">
                <a:latin typeface="Comic Sans MS" pitchFamily="66" charset="0"/>
              </a:rPr>
              <a:t>reptiles</a:t>
            </a:r>
            <a:r>
              <a:rPr lang="en-US" sz="2000" dirty="0" smtClean="0">
                <a:latin typeface="Comic Sans MS" pitchFamily="66" charset="0"/>
              </a:rPr>
              <a:t>.</a:t>
            </a:r>
          </a:p>
          <a:p>
            <a:pPr>
              <a:buFont typeface="Courier New" pitchFamily="49" charset="0"/>
              <a:buChar char="o"/>
            </a:pPr>
            <a:r>
              <a:rPr lang="en-US" sz="2000" dirty="0" smtClean="0">
                <a:latin typeface="Comic Sans MS" pitchFamily="66" charset="0"/>
              </a:rPr>
              <a:t>Anacondas live for 10 years. </a:t>
            </a:r>
          </a:p>
          <a:p>
            <a:endParaRPr lang="en-US" sz="1400" dirty="0" smtClean="0">
              <a:latin typeface="Comic Sans MS" pitchFamily="66" charset="0"/>
            </a:endParaRPr>
          </a:p>
          <a:p>
            <a:r>
              <a:rPr lang="en-US" sz="1400" dirty="0" smtClean="0"/>
              <a:t> </a:t>
            </a:r>
          </a:p>
          <a:p>
            <a:r>
              <a:rPr lang="en-US" sz="1400" dirty="0">
                <a:latin typeface="Comic Sans MS" pitchFamily="66" charset="0"/>
              </a:rPr>
              <a:t> </a:t>
            </a:r>
          </a:p>
          <a:p>
            <a:endParaRPr lang="en-US" dirty="0"/>
          </a:p>
        </p:txBody>
      </p:sp>
      <p:pic>
        <p:nvPicPr>
          <p:cNvPr id="19" name="Picture 18" descr="images (1).jpg"/>
          <p:cNvPicPr>
            <a:picLocks noChangeAspect="1"/>
          </p:cNvPicPr>
          <p:nvPr/>
        </p:nvPicPr>
        <p:blipFill>
          <a:blip r:embed="rId5" cstate="print"/>
          <a:stretch>
            <a:fillRect/>
          </a:stretch>
        </p:blipFill>
        <p:spPr>
          <a:xfrm>
            <a:off x="914400" y="5678162"/>
            <a:ext cx="2133600" cy="1179838"/>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naconda_coloring_page.png"/>
          <p:cNvPicPr>
            <a:picLocks noChangeAspect="1"/>
          </p:cNvPicPr>
          <p:nvPr/>
        </p:nvPicPr>
        <p:blipFill>
          <a:blip r:embed="rId2" cstate="print"/>
          <a:stretch>
            <a:fillRect/>
          </a:stretch>
        </p:blipFill>
        <p:spPr>
          <a:xfrm>
            <a:off x="1920911" y="0"/>
            <a:ext cx="5302178" cy="6858000"/>
          </a:xfrm>
          <a:prstGeom prst="rect">
            <a:avLst/>
          </a:prstGeom>
        </p:spPr>
      </p:pic>
      <p:sp>
        <p:nvSpPr>
          <p:cNvPr id="23" name="Rectangle 22"/>
          <p:cNvSpPr/>
          <p:nvPr/>
        </p:nvSpPr>
        <p:spPr>
          <a:xfrm>
            <a:off x="2590800" y="0"/>
            <a:ext cx="40386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0" y="4114800"/>
            <a:ext cx="24384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228600" y="2362200"/>
            <a:ext cx="1828800" cy="6858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203732" y="228600"/>
            <a:ext cx="8940268" cy="830997"/>
          </a:xfrm>
          <a:prstGeom prst="rect">
            <a:avLst/>
          </a:prstGeom>
          <a:noFill/>
        </p:spPr>
        <p:txBody>
          <a:bodyPr wrap="none" rtlCol="0">
            <a:spAutoFit/>
          </a:bodyPr>
          <a:lstStyle/>
          <a:p>
            <a:r>
              <a:rPr lang="en-US" sz="4800" b="1" u="sng" dirty="0" smtClean="0">
                <a:latin typeface="Glimstick" pitchFamily="34" charset="0"/>
              </a:rPr>
              <a:t>Diagram of the Anaconda:</a:t>
            </a:r>
            <a:endParaRPr lang="en-US" sz="4800" b="1" u="sng" dirty="0">
              <a:latin typeface="Glimstick" pitchFamily="34" charset="0"/>
            </a:endParaRPr>
          </a:p>
        </p:txBody>
      </p:sp>
      <p:sp>
        <p:nvSpPr>
          <p:cNvPr id="11" name="Rounded Rectangle 10"/>
          <p:cNvSpPr/>
          <p:nvPr/>
        </p:nvSpPr>
        <p:spPr>
          <a:xfrm>
            <a:off x="3810000" y="6096000"/>
            <a:ext cx="12954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2667000" y="1676400"/>
            <a:ext cx="13716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a:off x="1981200" y="3048000"/>
            <a:ext cx="1447800" cy="9906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143000" y="4876800"/>
            <a:ext cx="914400" cy="9906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962400" y="2438400"/>
            <a:ext cx="533400" cy="3048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2667000" y="5638800"/>
            <a:ext cx="1143000" cy="533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0" y="152400"/>
            <a:ext cx="3820277" cy="830997"/>
          </a:xfrm>
          <a:prstGeom prst="rect">
            <a:avLst/>
          </a:prstGeom>
        </p:spPr>
        <p:txBody>
          <a:bodyPr wrap="none">
            <a:spAutoFit/>
          </a:bodyPr>
          <a:lstStyle/>
          <a:p>
            <a:r>
              <a:rPr lang="en-US" sz="4800" b="1" u="sng" dirty="0" smtClean="0">
                <a:latin typeface="Glimstick" pitchFamily="34" charset="0"/>
              </a:rPr>
              <a:t>Anacondas</a:t>
            </a:r>
            <a:endParaRPr lang="en-US" sz="4800" b="1" u="sng" dirty="0">
              <a:latin typeface="Glimstick" pitchFamily="34" charset="0"/>
            </a:endParaRPr>
          </a:p>
        </p:txBody>
      </p:sp>
      <p:sp>
        <p:nvSpPr>
          <p:cNvPr id="6" name="Rectangle 5"/>
          <p:cNvSpPr/>
          <p:nvPr/>
        </p:nvSpPr>
        <p:spPr>
          <a:xfrm>
            <a:off x="304800" y="1524000"/>
            <a:ext cx="1627369" cy="830997"/>
          </a:xfrm>
          <a:prstGeom prst="rect">
            <a:avLst/>
          </a:prstGeom>
        </p:spPr>
        <p:txBody>
          <a:bodyPr wrap="none">
            <a:spAutoFit/>
          </a:bodyPr>
          <a:lstStyle/>
          <a:p>
            <a:r>
              <a:rPr lang="en-US" sz="4800" b="1" u="sng" dirty="0" smtClean="0">
                <a:latin typeface="Glimstick" pitchFamily="34" charset="0"/>
              </a:rPr>
              <a:t>Can</a:t>
            </a:r>
            <a:r>
              <a:rPr lang="en-US" sz="3600" b="1" u="sng" dirty="0" smtClean="0">
                <a:latin typeface="the bubble letters" pitchFamily="2" charset="0"/>
              </a:rPr>
              <a:t> </a:t>
            </a:r>
          </a:p>
        </p:txBody>
      </p:sp>
      <p:sp>
        <p:nvSpPr>
          <p:cNvPr id="7" name="Rectangle 6"/>
          <p:cNvSpPr/>
          <p:nvPr/>
        </p:nvSpPr>
        <p:spPr>
          <a:xfrm>
            <a:off x="3505200" y="1524000"/>
            <a:ext cx="1792478" cy="830997"/>
          </a:xfrm>
          <a:prstGeom prst="rect">
            <a:avLst/>
          </a:prstGeom>
        </p:spPr>
        <p:txBody>
          <a:bodyPr wrap="none">
            <a:spAutoFit/>
          </a:bodyPr>
          <a:lstStyle/>
          <a:p>
            <a:r>
              <a:rPr lang="en-US" sz="4800" b="1" u="sng" dirty="0" smtClean="0">
                <a:latin typeface="Glimstick" pitchFamily="34" charset="0"/>
              </a:rPr>
              <a:t>have</a:t>
            </a:r>
            <a:endParaRPr lang="en-US" sz="4800" dirty="0">
              <a:latin typeface="Glimstick" pitchFamily="34" charset="0"/>
            </a:endParaRPr>
          </a:p>
        </p:txBody>
      </p:sp>
      <p:sp>
        <p:nvSpPr>
          <p:cNvPr id="8" name="Rectangle 7"/>
          <p:cNvSpPr/>
          <p:nvPr/>
        </p:nvSpPr>
        <p:spPr>
          <a:xfrm>
            <a:off x="7162800" y="1600200"/>
            <a:ext cx="1277337" cy="830997"/>
          </a:xfrm>
          <a:prstGeom prst="rect">
            <a:avLst/>
          </a:prstGeom>
        </p:spPr>
        <p:txBody>
          <a:bodyPr wrap="none">
            <a:spAutoFit/>
          </a:bodyPr>
          <a:lstStyle/>
          <a:p>
            <a:r>
              <a:rPr lang="en-US" sz="4800" b="1" u="sng" dirty="0" smtClean="0">
                <a:latin typeface="Glimstick" pitchFamily="34" charset="0"/>
              </a:rPr>
              <a:t>are</a:t>
            </a:r>
            <a:endParaRPr lang="en-US" sz="4800" dirty="0">
              <a:latin typeface="Glimstick" pitchFamily="34" charset="0"/>
            </a:endParaRPr>
          </a:p>
        </p:txBody>
      </p:sp>
      <p:cxnSp>
        <p:nvCxnSpPr>
          <p:cNvPr id="10" name="Straight Connector 9"/>
          <p:cNvCxnSpPr/>
          <p:nvPr/>
        </p:nvCxnSpPr>
        <p:spPr>
          <a:xfrm>
            <a:off x="990600" y="1371600"/>
            <a:ext cx="67818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762000"/>
            <a:ext cx="0" cy="609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1981200" y="2286000"/>
            <a:ext cx="4953000" cy="1676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latin typeface="Glimstick" pitchFamily="34" charset="0"/>
              </a:rPr>
              <a:t>Anacondas</a:t>
            </a:r>
            <a:endParaRPr lang="en-US" sz="4000" b="1" dirty="0">
              <a:latin typeface="Glimstick" pitchFamily="34" charset="0"/>
            </a:endParaRPr>
          </a:p>
        </p:txBody>
      </p:sp>
      <p:pic>
        <p:nvPicPr>
          <p:cNvPr id="9" name="Picture 8" descr="Boa.jpg"/>
          <p:cNvPicPr>
            <a:picLocks noChangeAspect="1"/>
          </p:cNvPicPr>
          <p:nvPr/>
        </p:nvPicPr>
        <p:blipFill>
          <a:blip r:embed="rId2" cstate="print"/>
          <a:stretch>
            <a:fillRect/>
          </a:stretch>
        </p:blipFill>
        <p:spPr>
          <a:xfrm>
            <a:off x="0" y="4572000"/>
            <a:ext cx="1828377" cy="2286000"/>
          </a:xfrm>
          <a:prstGeom prst="rect">
            <a:avLst/>
          </a:prstGeom>
        </p:spPr>
      </p:pic>
      <p:sp>
        <p:nvSpPr>
          <p:cNvPr id="11" name="Rounded Rectangle 10"/>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
            <a:ext cx="8479052" cy="769441"/>
          </a:xfrm>
          <a:prstGeom prst="rect">
            <a:avLst/>
          </a:prstGeom>
        </p:spPr>
        <p:txBody>
          <a:bodyPr wrap="none">
            <a:spAutoFit/>
          </a:bodyPr>
          <a:lstStyle/>
          <a:p>
            <a:r>
              <a:rPr lang="en-US" sz="4400" b="1" u="sng" dirty="0" smtClean="0">
                <a:latin typeface="Glimstick" pitchFamily="34" charset="0"/>
              </a:rPr>
              <a:t>Life Cycle of the Anaconda:</a:t>
            </a:r>
            <a:endParaRPr lang="en-US" sz="4400" b="1" u="sng" dirty="0">
              <a:latin typeface="Glimstick" pitchFamily="34"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Point Star 7"/>
          <p:cNvSpPr/>
          <p:nvPr/>
        </p:nvSpPr>
        <p:spPr>
          <a:xfrm>
            <a:off x="5715000" y="2514600"/>
            <a:ext cx="2819400" cy="3352800"/>
          </a:xfrm>
          <a:prstGeom prst="star6">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0" y="152400"/>
            <a:ext cx="4971233" cy="1015663"/>
          </a:xfrm>
          <a:prstGeom prst="rect">
            <a:avLst/>
          </a:prstGeom>
        </p:spPr>
        <p:txBody>
          <a:bodyPr wrap="none">
            <a:spAutoFit/>
          </a:bodyPr>
          <a:lstStyle/>
          <a:p>
            <a:r>
              <a:rPr lang="en-US" sz="6000" b="1" u="sng" dirty="0" smtClean="0">
                <a:latin typeface="Glimstick" pitchFamily="34" charset="0"/>
              </a:rPr>
              <a:t>Anacondas:</a:t>
            </a:r>
            <a:endParaRPr lang="en-US" sz="6000" b="1" u="sng" dirty="0">
              <a:latin typeface="Glimstick" pitchFamily="34"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plant1.png"/>
          <p:cNvPicPr>
            <a:picLocks noChangeAspect="1"/>
          </p:cNvPicPr>
          <p:nvPr/>
        </p:nvPicPr>
        <p:blipFill>
          <a:blip r:embed="rId2" cstate="print"/>
          <a:stretch>
            <a:fillRect/>
          </a:stretch>
        </p:blipFill>
        <p:spPr>
          <a:xfrm>
            <a:off x="0" y="4443546"/>
            <a:ext cx="1650496" cy="2414454"/>
          </a:xfrm>
          <a:prstGeom prst="rect">
            <a:avLst/>
          </a:prstGeom>
        </p:spPr>
      </p:pic>
      <p:pic>
        <p:nvPicPr>
          <p:cNvPr id="21" name="Picture 20" descr="plant1.png"/>
          <p:cNvPicPr>
            <a:picLocks noChangeAspect="1"/>
          </p:cNvPicPr>
          <p:nvPr/>
        </p:nvPicPr>
        <p:blipFill>
          <a:blip r:embed="rId2" cstate="print"/>
          <a:stretch>
            <a:fillRect/>
          </a:stretch>
        </p:blipFill>
        <p:spPr>
          <a:xfrm>
            <a:off x="3886200" y="4443546"/>
            <a:ext cx="1650496" cy="2414454"/>
          </a:xfrm>
          <a:prstGeom prst="rect">
            <a:avLst/>
          </a:prstGeom>
        </p:spPr>
      </p:pic>
      <p:pic>
        <p:nvPicPr>
          <p:cNvPr id="22" name="Picture 21" descr="Boa.jpg"/>
          <p:cNvPicPr>
            <a:picLocks noChangeAspect="1"/>
          </p:cNvPicPr>
          <p:nvPr/>
        </p:nvPicPr>
        <p:blipFill>
          <a:blip r:embed="rId3" cstate="print"/>
          <a:stretch>
            <a:fillRect/>
          </a:stretch>
        </p:blipFill>
        <p:spPr>
          <a:xfrm>
            <a:off x="2133600" y="5143103"/>
            <a:ext cx="1371600" cy="171489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2278188" cy="523220"/>
          </a:xfrm>
          <a:prstGeom prst="rect">
            <a:avLst/>
          </a:prstGeom>
        </p:spPr>
        <p:txBody>
          <a:bodyPr wrap="none">
            <a:spAutoFit/>
          </a:bodyPr>
          <a:lstStyle/>
          <a:p>
            <a:r>
              <a:rPr lang="en-US" sz="2800" b="1" u="sng" dirty="0" smtClean="0">
                <a:latin typeface="Glimstick" pitchFamily="34" charset="0"/>
              </a:rPr>
              <a:t>The Ocelot</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3108543"/>
          </a:xfrm>
          <a:prstGeom prst="rect">
            <a:avLst/>
          </a:prstGeom>
          <a:noFill/>
        </p:spPr>
        <p:txBody>
          <a:bodyPr wrap="square" rtlCol="0">
            <a:spAutoFit/>
          </a:bodyPr>
          <a:lstStyle/>
          <a:p>
            <a:r>
              <a:rPr lang="en-US" sz="1400" dirty="0" smtClean="0"/>
              <a:t>The Ocelot is the best known of the South American cats. They live in rainforests in Central and South America. During the day Ocelots sleep on a branch, in a </a:t>
            </a:r>
            <a:r>
              <a:rPr lang="en-US" sz="1400" b="1" dirty="0" smtClean="0"/>
              <a:t>hollow</a:t>
            </a:r>
            <a:r>
              <a:rPr lang="en-US" sz="1400" dirty="0" smtClean="0"/>
              <a:t> tree, or in a lot of plants close together.</a:t>
            </a:r>
          </a:p>
          <a:p>
            <a:endParaRPr lang="en-US" sz="1400" dirty="0" smtClean="0"/>
          </a:p>
          <a:p>
            <a:r>
              <a:rPr lang="en-US" sz="1400" dirty="0" smtClean="0"/>
              <a:t>Ocelots eat </a:t>
            </a:r>
            <a:r>
              <a:rPr lang="en-US" sz="1400" b="1" dirty="0" smtClean="0"/>
              <a:t>nocturnal </a:t>
            </a:r>
            <a:r>
              <a:rPr lang="en-US" sz="1400" dirty="0" smtClean="0"/>
              <a:t>rodents, armadillos, lesser anteaters, deer, squirrel monkeys and land tortoises. They will also eat</a:t>
            </a:r>
            <a:r>
              <a:rPr lang="en-US" sz="1400" b="1" dirty="0" smtClean="0"/>
              <a:t> </a:t>
            </a:r>
            <a:r>
              <a:rPr lang="en-US" sz="1400" dirty="0" smtClean="0"/>
              <a:t>fish, land crabs, birds, or reptiles. They do not have teeth so they swallow their food whole.</a:t>
            </a:r>
          </a:p>
          <a:p>
            <a:endParaRPr lang="en-US" sz="1400" dirty="0" smtClean="0"/>
          </a:p>
          <a:p>
            <a:r>
              <a:rPr lang="en-US" sz="1400" dirty="0" smtClean="0"/>
              <a:t>Ocelots are 38 to 60 inches long (including tail), yet only weigh 20 to 35 pounds. They stand 16 to 20 inches tall.</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4678204"/>
          </a:xfrm>
          <a:prstGeom prst="rect">
            <a:avLst/>
          </a:prstGeom>
          <a:noFill/>
        </p:spPr>
        <p:txBody>
          <a:bodyPr wrap="square" rtlCol="0">
            <a:spAutoFit/>
          </a:bodyPr>
          <a:lstStyle/>
          <a:p>
            <a:r>
              <a:rPr lang="en-US" sz="1400" dirty="0" smtClean="0"/>
              <a:t>They have good </a:t>
            </a:r>
            <a:r>
              <a:rPr lang="en-US" sz="1400" b="1" dirty="0" smtClean="0"/>
              <a:t>night vision </a:t>
            </a:r>
            <a:r>
              <a:rPr lang="en-US" sz="1400" dirty="0" smtClean="0"/>
              <a:t>and hearing, and have (</a:t>
            </a:r>
            <a:r>
              <a:rPr lang="en-US" sz="1400" b="1" dirty="0" smtClean="0"/>
              <a:t>retractable)</a:t>
            </a:r>
            <a:r>
              <a:rPr lang="en-US" sz="1400" dirty="0" smtClean="0"/>
              <a:t> claws that go back into their paw. Their fur is spots of darker color with black outlines. The spots make stripes. The base fur color can be from yellow/cream to darker yellow/brown and can vary by habitat, and is light on the belly and throat.</a:t>
            </a:r>
          </a:p>
          <a:p>
            <a:endParaRPr lang="en-US" sz="1400" dirty="0" smtClean="0"/>
          </a:p>
          <a:p>
            <a:r>
              <a:rPr lang="en-US" sz="1400" dirty="0" smtClean="0"/>
              <a:t> They have black ear backs with a spot in the center, in this case yellow. Ocelots have black rings on their tails. On their cheeks they have 2 stripes. They also have a stripe that runs from the top of the eye over the head. </a:t>
            </a:r>
          </a:p>
          <a:p>
            <a:endParaRPr lang="en-US" sz="1400" dirty="0" smtClean="0"/>
          </a:p>
          <a:p>
            <a:r>
              <a:rPr lang="en-US" sz="1400" dirty="0" smtClean="0"/>
              <a:t>The Ocelot swims well. They like to live alone (except for a female with kittens). Ocelot </a:t>
            </a:r>
            <a:r>
              <a:rPr lang="en-US" sz="1400" b="1" dirty="0" smtClean="0"/>
              <a:t>litters</a:t>
            </a:r>
            <a:r>
              <a:rPr lang="en-US" sz="1400" dirty="0" smtClean="0"/>
              <a:t> (1 to 4 kittens) are born once every two years to a </a:t>
            </a:r>
            <a:r>
              <a:rPr lang="en-US" sz="1400" b="1" dirty="0" smtClean="0"/>
              <a:t>female</a:t>
            </a:r>
            <a:r>
              <a:rPr lang="en-US" sz="1400" dirty="0" smtClean="0"/>
              <a:t>.</a:t>
            </a:r>
          </a:p>
          <a:p>
            <a:endParaRPr lang="en-US" sz="1400" dirty="0" smtClean="0"/>
          </a:p>
          <a:p>
            <a:r>
              <a:rPr lang="en-US" sz="1400" dirty="0" smtClean="0"/>
              <a:t>The Ocelot is a medium sized cat. They are in the mammal group.</a:t>
            </a:r>
          </a:p>
          <a:p>
            <a:r>
              <a:rPr lang="en-US" sz="1400" dirty="0">
                <a:latin typeface="Comic Sans MS" pitchFamily="66" charset="0"/>
              </a:rPr>
              <a:t> </a:t>
            </a:r>
          </a:p>
          <a:p>
            <a:endParaRPr lang="en-US" dirty="0"/>
          </a:p>
        </p:txBody>
      </p:sp>
      <p:sp>
        <p:nvSpPr>
          <p:cNvPr id="12" name="Rectangle 11"/>
          <p:cNvSpPr/>
          <p:nvPr/>
        </p:nvSpPr>
        <p:spPr>
          <a:xfrm>
            <a:off x="5562600" y="381000"/>
            <a:ext cx="2278188" cy="523220"/>
          </a:xfrm>
          <a:prstGeom prst="rect">
            <a:avLst/>
          </a:prstGeom>
        </p:spPr>
        <p:txBody>
          <a:bodyPr wrap="none">
            <a:spAutoFit/>
          </a:bodyPr>
          <a:lstStyle/>
          <a:p>
            <a:r>
              <a:rPr lang="en-US" sz="2800" b="1" u="sng" dirty="0" smtClean="0">
                <a:latin typeface="Glimstick" pitchFamily="34" charset="0"/>
              </a:rPr>
              <a:t>The Ocelot</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Jaguar.jpg"/>
          <p:cNvPicPr>
            <a:picLocks noChangeAspect="1"/>
          </p:cNvPicPr>
          <p:nvPr/>
        </p:nvPicPr>
        <p:blipFill>
          <a:blip r:embed="rId2" cstate="print"/>
          <a:stretch>
            <a:fillRect/>
          </a:stretch>
        </p:blipFill>
        <p:spPr>
          <a:xfrm flipH="1">
            <a:off x="152400" y="228600"/>
            <a:ext cx="838200" cy="570250"/>
          </a:xfrm>
          <a:prstGeom prst="rect">
            <a:avLst/>
          </a:prstGeom>
        </p:spPr>
      </p:pic>
      <p:pic>
        <p:nvPicPr>
          <p:cNvPr id="20" name="Picture 19" descr="Jaguar.jpg"/>
          <p:cNvPicPr>
            <a:picLocks noChangeAspect="1"/>
          </p:cNvPicPr>
          <p:nvPr/>
        </p:nvPicPr>
        <p:blipFill>
          <a:blip r:embed="rId2" cstate="print"/>
          <a:stretch>
            <a:fillRect/>
          </a:stretch>
        </p:blipFill>
        <p:spPr>
          <a:xfrm flipH="1">
            <a:off x="4800600" y="228600"/>
            <a:ext cx="838200" cy="570250"/>
          </a:xfrm>
          <a:prstGeom prst="rect">
            <a:avLst/>
          </a:prstGeom>
        </p:spPr>
      </p:pic>
      <p:pic>
        <p:nvPicPr>
          <p:cNvPr id="22" name="Picture 21" descr="plant1.jpg"/>
          <p:cNvPicPr>
            <a:picLocks noChangeAspect="1"/>
          </p:cNvPicPr>
          <p:nvPr/>
        </p:nvPicPr>
        <p:blipFill>
          <a:blip r:embed="rId3" cstate="print"/>
          <a:stretch>
            <a:fillRect/>
          </a:stretch>
        </p:blipFill>
        <p:spPr>
          <a:xfrm>
            <a:off x="0" y="5638800"/>
            <a:ext cx="833433" cy="1219200"/>
          </a:xfrm>
          <a:prstGeom prst="rect">
            <a:avLst/>
          </a:prstGeom>
        </p:spPr>
      </p:pic>
      <p:pic>
        <p:nvPicPr>
          <p:cNvPr id="23" name="Picture 22" descr="plant1.jpg"/>
          <p:cNvPicPr>
            <a:picLocks noChangeAspect="1"/>
          </p:cNvPicPr>
          <p:nvPr/>
        </p:nvPicPr>
        <p:blipFill>
          <a:blip r:embed="rId3" cstate="print"/>
          <a:stretch>
            <a:fillRect/>
          </a:stretch>
        </p:blipFill>
        <p:spPr>
          <a:xfrm>
            <a:off x="3124200" y="5638800"/>
            <a:ext cx="833433" cy="1219200"/>
          </a:xfrm>
          <a:prstGeom prst="rect">
            <a:avLst/>
          </a:prstGeom>
        </p:spPr>
      </p:pic>
      <p:pic>
        <p:nvPicPr>
          <p:cNvPr id="24" name="Picture 23" descr="plant1.jpg"/>
          <p:cNvPicPr>
            <a:picLocks noChangeAspect="1"/>
          </p:cNvPicPr>
          <p:nvPr/>
        </p:nvPicPr>
        <p:blipFill>
          <a:blip r:embed="rId3" cstate="print"/>
          <a:stretch>
            <a:fillRect/>
          </a:stretch>
        </p:blipFill>
        <p:spPr>
          <a:xfrm>
            <a:off x="4953000" y="5638800"/>
            <a:ext cx="833433" cy="1219200"/>
          </a:xfrm>
          <a:prstGeom prst="rect">
            <a:avLst/>
          </a:prstGeom>
        </p:spPr>
      </p:pic>
      <p:pic>
        <p:nvPicPr>
          <p:cNvPr id="25" name="Picture 24" descr="plant1.jpg"/>
          <p:cNvPicPr>
            <a:picLocks noChangeAspect="1"/>
          </p:cNvPicPr>
          <p:nvPr/>
        </p:nvPicPr>
        <p:blipFill>
          <a:blip r:embed="rId3" cstate="print"/>
          <a:stretch>
            <a:fillRect/>
          </a:stretch>
        </p:blipFill>
        <p:spPr>
          <a:xfrm>
            <a:off x="7696200" y="5638800"/>
            <a:ext cx="833433" cy="1219200"/>
          </a:xfrm>
          <a:prstGeom prst="rect">
            <a:avLst/>
          </a:prstGeom>
        </p:spPr>
      </p:pic>
      <p:pic>
        <p:nvPicPr>
          <p:cNvPr id="26" name="Picture 25" descr="plant2.jpg"/>
          <p:cNvPicPr>
            <a:picLocks noChangeAspect="1"/>
          </p:cNvPicPr>
          <p:nvPr/>
        </p:nvPicPr>
        <p:blipFill>
          <a:blip r:embed="rId4" cstate="print"/>
          <a:stretch>
            <a:fillRect/>
          </a:stretch>
        </p:blipFill>
        <p:spPr>
          <a:xfrm>
            <a:off x="6248400" y="5809916"/>
            <a:ext cx="1072896" cy="1048084"/>
          </a:xfrm>
          <a:prstGeom prst="rect">
            <a:avLst/>
          </a:prstGeom>
        </p:spPr>
      </p:pic>
      <p:pic>
        <p:nvPicPr>
          <p:cNvPr id="15" name="Picture 14" descr="ocelot prowl.gif"/>
          <p:cNvPicPr>
            <a:picLocks noChangeAspect="1"/>
          </p:cNvPicPr>
          <p:nvPr/>
        </p:nvPicPr>
        <p:blipFill>
          <a:blip r:embed="rId5" cstate="print"/>
          <a:stretch>
            <a:fillRect/>
          </a:stretch>
        </p:blipFill>
        <p:spPr>
          <a:xfrm>
            <a:off x="1143000" y="5323535"/>
            <a:ext cx="1752600" cy="153446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ounded Rectangle 4"/>
          <p:cNvSpPr/>
          <p:nvPr/>
        </p:nvSpPr>
        <p:spPr>
          <a:xfrm>
            <a:off x="4343400" y="914400"/>
            <a:ext cx="4495800" cy="28194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2438400" y="0"/>
            <a:ext cx="3820277" cy="830997"/>
          </a:xfrm>
          <a:prstGeom prst="rect">
            <a:avLst/>
          </a:prstGeom>
        </p:spPr>
        <p:txBody>
          <a:bodyPr wrap="none">
            <a:spAutoFit/>
          </a:bodyPr>
          <a:lstStyle/>
          <a:p>
            <a:r>
              <a:rPr lang="en-US" sz="4800" b="1" u="sng" dirty="0" smtClean="0">
                <a:latin typeface="Glimstick" pitchFamily="34" charset="0"/>
              </a:rPr>
              <a:t>Anacondas</a:t>
            </a:r>
            <a:endParaRPr lang="en-US" sz="4800" b="1" u="sng" dirty="0">
              <a:latin typeface="Glimstick" pitchFamily="34"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Boa.jpg"/>
          <p:cNvPicPr>
            <a:picLocks noChangeAspect="1"/>
          </p:cNvPicPr>
          <p:nvPr/>
        </p:nvPicPr>
        <p:blipFill>
          <a:blip r:embed="rId2" cstate="print"/>
          <a:stretch>
            <a:fillRect/>
          </a:stretch>
        </p:blipFill>
        <p:spPr>
          <a:xfrm>
            <a:off x="304800" y="0"/>
            <a:ext cx="609459" cy="762000"/>
          </a:xfrm>
          <a:prstGeom prst="rect">
            <a:avLst/>
          </a:prstGeom>
        </p:spPr>
      </p:pic>
      <p:pic>
        <p:nvPicPr>
          <p:cNvPr id="12" name="Picture 11" descr="Boa.jpg"/>
          <p:cNvPicPr>
            <a:picLocks noChangeAspect="1"/>
          </p:cNvPicPr>
          <p:nvPr/>
        </p:nvPicPr>
        <p:blipFill>
          <a:blip r:embed="rId2" cstate="print"/>
          <a:stretch>
            <a:fillRect/>
          </a:stretch>
        </p:blipFill>
        <p:spPr>
          <a:xfrm flipH="1">
            <a:off x="8001000" y="0"/>
            <a:ext cx="762141" cy="762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0"/>
            <a:ext cx="4273927" cy="923330"/>
          </a:xfrm>
          <a:prstGeom prst="rect">
            <a:avLst/>
          </a:prstGeom>
        </p:spPr>
        <p:txBody>
          <a:bodyPr wrap="none">
            <a:spAutoFit/>
          </a:bodyPr>
          <a:lstStyle/>
          <a:p>
            <a:r>
              <a:rPr lang="en-US" sz="5400" b="1" u="sng" dirty="0" smtClean="0">
                <a:latin typeface="Glimstick" pitchFamily="34" charset="0"/>
              </a:rPr>
              <a:t>Anacondas</a:t>
            </a:r>
            <a:endParaRPr lang="en-US" sz="5400" b="1" u="sng" dirty="0">
              <a:latin typeface="Glimstick" pitchFamily="34"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Boa.jpg"/>
          <p:cNvPicPr>
            <a:picLocks noChangeAspect="1"/>
          </p:cNvPicPr>
          <p:nvPr/>
        </p:nvPicPr>
        <p:blipFill>
          <a:blip r:embed="rId2" cstate="print"/>
          <a:stretch>
            <a:fillRect/>
          </a:stretch>
        </p:blipFill>
        <p:spPr>
          <a:xfrm>
            <a:off x="304800" y="0"/>
            <a:ext cx="609459" cy="762000"/>
          </a:xfrm>
          <a:prstGeom prst="rect">
            <a:avLst/>
          </a:prstGeom>
        </p:spPr>
      </p:pic>
      <p:pic>
        <p:nvPicPr>
          <p:cNvPr id="7" name="Picture 6" descr="Boa.jpg"/>
          <p:cNvPicPr>
            <a:picLocks noChangeAspect="1"/>
          </p:cNvPicPr>
          <p:nvPr/>
        </p:nvPicPr>
        <p:blipFill>
          <a:blip r:embed="rId2" cstate="print"/>
          <a:stretch>
            <a:fillRect/>
          </a:stretch>
        </p:blipFill>
        <p:spPr>
          <a:xfrm flipH="1">
            <a:off x="8382000" y="0"/>
            <a:ext cx="609741" cy="762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990600" y="228600"/>
            <a:ext cx="2911374" cy="646331"/>
          </a:xfrm>
          <a:prstGeom prst="rect">
            <a:avLst/>
          </a:prstGeom>
        </p:spPr>
        <p:txBody>
          <a:bodyPr wrap="none">
            <a:spAutoFit/>
          </a:bodyPr>
          <a:lstStyle/>
          <a:p>
            <a:r>
              <a:rPr lang="en-US" sz="3600" b="1" u="sng" dirty="0" smtClean="0">
                <a:latin typeface="Glimstick" pitchFamily="34" charset="0"/>
              </a:rPr>
              <a:t>Anacondas</a:t>
            </a:r>
            <a:endParaRPr lang="en-US" sz="3600" dirty="0">
              <a:latin typeface="Glimstick" pitchFamily="34"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3962400" y="1752600"/>
            <a:ext cx="1202573" cy="523220"/>
          </a:xfrm>
          <a:prstGeom prst="rect">
            <a:avLst/>
          </a:prstGeom>
        </p:spPr>
        <p:txBody>
          <a:bodyPr wrap="none">
            <a:spAutoFit/>
          </a:bodyPr>
          <a:lstStyle/>
          <a:p>
            <a:r>
              <a:rPr lang="en-US" sz="2800" b="1" u="sng" dirty="0" smtClean="0">
                <a:latin typeface="Glimstick" pitchFamily="34" charset="0"/>
              </a:rPr>
              <a:t>Both:</a:t>
            </a:r>
            <a:endParaRPr lang="en-US" sz="2800" dirty="0">
              <a:latin typeface="Glimstick" pitchFamily="34" charset="0"/>
            </a:endParaRPr>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Boa.jpg"/>
          <p:cNvPicPr>
            <a:picLocks noChangeAspect="1"/>
          </p:cNvPicPr>
          <p:nvPr/>
        </p:nvPicPr>
        <p:blipFill>
          <a:blip r:embed="rId2" cstate="print"/>
          <a:stretch>
            <a:fillRect/>
          </a:stretch>
        </p:blipFill>
        <p:spPr>
          <a:xfrm>
            <a:off x="0" y="5410200"/>
            <a:ext cx="1157972" cy="14478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046" y="152400"/>
            <a:ext cx="8736174" cy="707886"/>
          </a:xfrm>
          <a:prstGeom prst="rect">
            <a:avLst/>
          </a:prstGeom>
        </p:spPr>
        <p:txBody>
          <a:bodyPr wrap="none">
            <a:spAutoFit/>
          </a:bodyPr>
          <a:lstStyle/>
          <a:p>
            <a:pPr algn="ctr"/>
            <a:r>
              <a:rPr lang="en-US" sz="4000" b="1" u="sng" dirty="0" smtClean="0">
                <a:latin typeface="Glimstick" pitchFamily="34" charset="0"/>
              </a:rPr>
              <a:t>My Anaconda Adventure Story!</a:t>
            </a:r>
            <a:endParaRPr lang="en-US" sz="4000" b="1" u="sng" dirty="0">
              <a:latin typeface="Glimstick" pitchFamily="34"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304800" y="5105400"/>
            <a:ext cx="3672800" cy="1323439"/>
          </a:xfrm>
          <a:prstGeom prst="rect">
            <a:avLst/>
          </a:prstGeom>
          <a:noFill/>
        </p:spPr>
        <p:txBody>
          <a:bodyPr wrap="none" rtlCol="0">
            <a:spAutoFit/>
          </a:bodyPr>
          <a:lstStyle/>
          <a:p>
            <a:pPr algn="ctr"/>
            <a:r>
              <a:rPr lang="en-US" sz="3200" b="1" dirty="0" smtClean="0">
                <a:latin typeface="Glimstick" pitchFamily="34"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4800600" y="304800"/>
            <a:ext cx="4129465" cy="584775"/>
          </a:xfrm>
          <a:prstGeom prst="rect">
            <a:avLst/>
          </a:prstGeom>
          <a:noFill/>
        </p:spPr>
        <p:txBody>
          <a:bodyPr wrap="none" rtlCol="0">
            <a:spAutoFit/>
          </a:bodyPr>
          <a:lstStyle/>
          <a:p>
            <a:pPr algn="ctr"/>
            <a:r>
              <a:rPr lang="en-US" sz="3200" b="1" u="sng" dirty="0" smtClean="0">
                <a:latin typeface="Glimstick" pitchFamily="34"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Iguana.jpg"/>
          <p:cNvPicPr>
            <a:picLocks noChangeAspect="1"/>
          </p:cNvPicPr>
          <p:nvPr/>
        </p:nvPicPr>
        <p:blipFill>
          <a:blip r:embed="rId2" cstate="print"/>
          <a:stretch>
            <a:fillRect/>
          </a:stretch>
        </p:blipFill>
        <p:spPr>
          <a:xfrm>
            <a:off x="685800" y="2086377"/>
            <a:ext cx="2895600" cy="2724813"/>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2324675" cy="523220"/>
          </a:xfrm>
          <a:prstGeom prst="rect">
            <a:avLst/>
          </a:prstGeom>
        </p:spPr>
        <p:txBody>
          <a:bodyPr wrap="none">
            <a:spAutoFit/>
          </a:bodyPr>
          <a:lstStyle/>
          <a:p>
            <a:r>
              <a:rPr lang="en-US" sz="2800" b="1" u="sng" dirty="0" smtClean="0">
                <a:latin typeface="Glimstick" pitchFamily="34" charset="0"/>
              </a:rPr>
              <a:t>The Iguana</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5262979"/>
          </a:xfrm>
          <a:prstGeom prst="rect">
            <a:avLst/>
          </a:prstGeom>
          <a:noFill/>
        </p:spPr>
        <p:txBody>
          <a:bodyPr wrap="square" rtlCol="0">
            <a:spAutoFit/>
          </a:bodyPr>
          <a:lstStyle/>
          <a:p>
            <a:r>
              <a:rPr lang="en-US" sz="1400" dirty="0" smtClean="0">
                <a:latin typeface="Comic Sans MS" pitchFamily="66" charset="0"/>
              </a:rPr>
              <a:t>Iguanas live in the rainforests of northern Mexico, Central America, the Caribbean Islands, and southern Brazil. They spend most of their time in the </a:t>
            </a:r>
            <a:r>
              <a:rPr lang="en-US" sz="1400" b="1" dirty="0" smtClean="0">
                <a:latin typeface="Comic Sans MS" pitchFamily="66" charset="0"/>
              </a:rPr>
              <a:t>canopy</a:t>
            </a:r>
            <a:r>
              <a:rPr lang="en-US" sz="1400" dirty="0" smtClean="0">
                <a:latin typeface="Comic Sans MS" pitchFamily="66" charset="0"/>
              </a:rPr>
              <a:t>, climbing down only to mate, lay eggs, or change trees.</a:t>
            </a:r>
          </a:p>
          <a:p>
            <a:endParaRPr lang="en-US" sz="1400" dirty="0" smtClean="0">
              <a:latin typeface="Comic Sans MS" pitchFamily="66" charset="0"/>
            </a:endParaRPr>
          </a:p>
          <a:p>
            <a:r>
              <a:rPr lang="en-US" sz="1400" dirty="0" smtClean="0">
                <a:latin typeface="Comic Sans MS" pitchFamily="66" charset="0"/>
              </a:rPr>
              <a:t>Primarily </a:t>
            </a:r>
            <a:r>
              <a:rPr lang="en-US" sz="1400" b="1" dirty="0" smtClean="0">
                <a:latin typeface="Comic Sans MS" pitchFamily="66" charset="0"/>
              </a:rPr>
              <a:t>herbivores</a:t>
            </a:r>
            <a:r>
              <a:rPr lang="en-US" sz="1400" dirty="0" smtClean="0">
                <a:latin typeface="Comic Sans MS" pitchFamily="66" charset="0"/>
              </a:rPr>
              <a:t> (plant eaters), Iguanas are active during the day, feeding on leaves, flowers, and fruit.</a:t>
            </a:r>
          </a:p>
          <a:p>
            <a:endParaRPr lang="en-US" sz="1400" dirty="0" smtClean="0">
              <a:latin typeface="Comic Sans MS" pitchFamily="66" charset="0"/>
            </a:endParaRPr>
          </a:p>
          <a:p>
            <a:r>
              <a:rPr lang="en-US" sz="1400" dirty="0" smtClean="0">
                <a:latin typeface="Comic Sans MS" pitchFamily="66" charset="0"/>
              </a:rPr>
              <a:t>Iguanas have strong jaws with razor-sharp teeth and sharp tails, which make up half their body length and can be used as whips to drive off </a:t>
            </a:r>
            <a:r>
              <a:rPr lang="en-US" sz="1400" b="1" dirty="0" smtClean="0">
                <a:latin typeface="Comic Sans MS" pitchFamily="66" charset="0"/>
              </a:rPr>
              <a:t>predators</a:t>
            </a:r>
            <a:r>
              <a:rPr lang="en-US" sz="1400" dirty="0" smtClean="0">
                <a:latin typeface="Comic Sans MS" pitchFamily="66" charset="0"/>
              </a:rPr>
              <a:t>. They can also detach their tails if caught and will grow another without permanent damage. On average, they are 6.5 feet long and weigh about 11 pounds.</a:t>
            </a:r>
          </a:p>
          <a:p>
            <a:endParaRPr lang="en-US" sz="1400" dirty="0" smtClean="0">
              <a:latin typeface="Comic Sans MS" pitchFamily="66" charset="0"/>
            </a:endParaRPr>
          </a:p>
          <a:p>
            <a:r>
              <a:rPr lang="en-US" sz="1400" dirty="0" smtClean="0">
                <a:latin typeface="Comic Sans MS" pitchFamily="66" charset="0"/>
              </a:rPr>
              <a:t> These reptiles are often referred to as “bamboo chicken” or “chicken of the trees” because of their meat, which is often eaten in Central America. </a:t>
            </a:r>
          </a:p>
          <a:p>
            <a:endParaRPr lang="en-US" sz="1400" dirty="0" smtClean="0">
              <a:latin typeface="Comic Sans MS" pitchFamily="66" charset="0"/>
            </a:endParaRP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914400"/>
            <a:ext cx="4114800" cy="4893647"/>
          </a:xfrm>
          <a:prstGeom prst="rect">
            <a:avLst/>
          </a:prstGeom>
          <a:noFill/>
        </p:spPr>
        <p:txBody>
          <a:bodyPr wrap="square" rtlCol="0">
            <a:spAutoFit/>
          </a:bodyPr>
          <a:lstStyle/>
          <a:p>
            <a:endParaRPr lang="en-US" sz="1400" dirty="0" smtClean="0">
              <a:latin typeface="Comic Sans MS" pitchFamily="66" charset="0"/>
            </a:endParaRPr>
          </a:p>
          <a:p>
            <a:r>
              <a:rPr lang="en-US" sz="1400" dirty="0" smtClean="0">
                <a:latin typeface="Comic Sans MS" pitchFamily="66" charset="0"/>
              </a:rPr>
              <a:t>Some species of Iguanas are </a:t>
            </a:r>
            <a:r>
              <a:rPr lang="en-US" sz="1400" b="1" dirty="0" smtClean="0">
                <a:latin typeface="Comic Sans MS" pitchFamily="66" charset="0"/>
              </a:rPr>
              <a:t>endangered</a:t>
            </a:r>
            <a:r>
              <a:rPr lang="en-US" sz="1400" dirty="0" smtClean="0">
                <a:latin typeface="Comic Sans MS" pitchFamily="66" charset="0"/>
              </a:rPr>
              <a:t>, such as the </a:t>
            </a:r>
            <a:r>
              <a:rPr lang="en-US" sz="1400" dirty="0" err="1" smtClean="0">
                <a:latin typeface="Comic Sans MS" pitchFamily="66" charset="0"/>
              </a:rPr>
              <a:t>Figian</a:t>
            </a:r>
            <a:r>
              <a:rPr lang="en-US" sz="1400" dirty="0" smtClean="0">
                <a:latin typeface="Comic Sans MS" pitchFamily="66" charset="0"/>
              </a:rPr>
              <a:t> Banded Iguana.</a:t>
            </a:r>
          </a:p>
          <a:p>
            <a:endParaRPr lang="en-US" sz="1400" dirty="0" smtClean="0">
              <a:latin typeface="Comic Sans MS" pitchFamily="66" charset="0"/>
            </a:endParaRPr>
          </a:p>
          <a:p>
            <a:r>
              <a:rPr lang="en-US" sz="1400" dirty="0" smtClean="0">
                <a:latin typeface="Comic Sans MS" pitchFamily="66" charset="0"/>
              </a:rPr>
              <a:t>Iguanas’ heavy </a:t>
            </a:r>
            <a:r>
              <a:rPr lang="en-US" sz="1400" b="1" dirty="0" smtClean="0">
                <a:latin typeface="Comic Sans MS" pitchFamily="66" charset="0"/>
              </a:rPr>
              <a:t>build</a:t>
            </a:r>
            <a:r>
              <a:rPr lang="en-US" sz="1400" dirty="0" smtClean="0">
                <a:latin typeface="Comic Sans MS" pitchFamily="66" charset="0"/>
              </a:rPr>
              <a:t> gives them a clumsy look, but they are fast on land. They generally live near water and are excellent swimmers. If threatened, they will leap from a branch, often from great heights, and escape with a splash to the water below.</a:t>
            </a:r>
          </a:p>
          <a:p>
            <a:endParaRPr lang="en-US" sz="1400" dirty="0" smtClean="0">
              <a:latin typeface="Comic Sans MS" pitchFamily="66" charset="0"/>
            </a:endParaRPr>
          </a:p>
          <a:p>
            <a:r>
              <a:rPr lang="en-US" sz="1400" dirty="0" smtClean="0">
                <a:latin typeface="Comic Sans MS" pitchFamily="66" charset="0"/>
              </a:rPr>
              <a:t>The females of most Iguanas dig a </a:t>
            </a:r>
            <a:r>
              <a:rPr lang="en-US" sz="1400" b="1" dirty="0" smtClean="0">
                <a:latin typeface="Comic Sans MS" pitchFamily="66" charset="0"/>
              </a:rPr>
              <a:t>burrow</a:t>
            </a:r>
            <a:r>
              <a:rPr lang="en-US" sz="1400" dirty="0" smtClean="0">
                <a:latin typeface="Comic Sans MS" pitchFamily="66" charset="0"/>
              </a:rPr>
              <a:t> in a sunny area, lay their eggs inside, cover them, and then leave the eggs alone. The temperature in the burrow stays a fairly constant 77 to 89 degrees Fahrenheit. The warm temperature </a:t>
            </a:r>
            <a:r>
              <a:rPr lang="en-US" sz="1400" b="1" dirty="0" smtClean="0">
                <a:latin typeface="Comic Sans MS" pitchFamily="66" charset="0"/>
              </a:rPr>
              <a:t>incubates</a:t>
            </a:r>
            <a:r>
              <a:rPr lang="en-US" sz="1400" dirty="0" smtClean="0">
                <a:latin typeface="Comic Sans MS" pitchFamily="66" charset="0"/>
              </a:rPr>
              <a:t> the eggs. All eggs in a nest usually hatch at the same time, and the young dig out of the burrow without help from the parents.</a:t>
            </a:r>
          </a:p>
          <a:p>
            <a:r>
              <a:rPr lang="en-US" sz="1400" dirty="0">
                <a:latin typeface="Comic Sans MS" pitchFamily="66" charset="0"/>
              </a:rPr>
              <a:t> </a:t>
            </a:r>
          </a:p>
          <a:p>
            <a:endParaRPr lang="en-US" dirty="0"/>
          </a:p>
        </p:txBody>
      </p:sp>
      <p:sp>
        <p:nvSpPr>
          <p:cNvPr id="12" name="Rectangle 11"/>
          <p:cNvSpPr/>
          <p:nvPr/>
        </p:nvSpPr>
        <p:spPr>
          <a:xfrm>
            <a:off x="5791200" y="381000"/>
            <a:ext cx="2324675" cy="523220"/>
          </a:xfrm>
          <a:prstGeom prst="rect">
            <a:avLst/>
          </a:prstGeom>
        </p:spPr>
        <p:txBody>
          <a:bodyPr wrap="none">
            <a:spAutoFit/>
          </a:bodyPr>
          <a:lstStyle/>
          <a:p>
            <a:r>
              <a:rPr lang="en-US" sz="2800" b="1" u="sng" dirty="0" smtClean="0">
                <a:latin typeface="Glimstick" pitchFamily="34" charset="0"/>
              </a:rPr>
              <a:t>The Iguana</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3" name="Picture 22"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4" name="Picture 23"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5" name="Picture 24"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6" name="Picture 25"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iguana-5.jpg"/>
          <p:cNvPicPr>
            <a:picLocks noChangeAspect="1"/>
          </p:cNvPicPr>
          <p:nvPr/>
        </p:nvPicPr>
        <p:blipFill>
          <a:blip r:embed="rId4" cstate="print"/>
          <a:stretch>
            <a:fillRect/>
          </a:stretch>
        </p:blipFill>
        <p:spPr>
          <a:xfrm>
            <a:off x="1066800" y="5593080"/>
            <a:ext cx="1813505" cy="1264920"/>
          </a:xfrm>
          <a:prstGeom prst="rect">
            <a:avLst/>
          </a:prstGeom>
        </p:spPr>
      </p:pic>
      <p:pic>
        <p:nvPicPr>
          <p:cNvPr id="16" name="Picture 15" descr="Iguana.jpg"/>
          <p:cNvPicPr>
            <a:picLocks noChangeAspect="1"/>
          </p:cNvPicPr>
          <p:nvPr/>
        </p:nvPicPr>
        <p:blipFill>
          <a:blip r:embed="rId5" cstate="print"/>
          <a:stretch>
            <a:fillRect/>
          </a:stretch>
        </p:blipFill>
        <p:spPr>
          <a:xfrm>
            <a:off x="152400" y="152400"/>
            <a:ext cx="838200" cy="788762"/>
          </a:xfrm>
          <a:prstGeom prst="rect">
            <a:avLst/>
          </a:prstGeom>
        </p:spPr>
      </p:pic>
      <p:pic>
        <p:nvPicPr>
          <p:cNvPr id="17" name="Picture 16" descr="Iguana.jpg"/>
          <p:cNvPicPr>
            <a:picLocks noChangeAspect="1"/>
          </p:cNvPicPr>
          <p:nvPr/>
        </p:nvPicPr>
        <p:blipFill>
          <a:blip r:embed="rId5" cstate="print"/>
          <a:stretch>
            <a:fillRect/>
          </a:stretch>
        </p:blipFill>
        <p:spPr>
          <a:xfrm>
            <a:off x="4876800" y="152400"/>
            <a:ext cx="838200" cy="78876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2324675" cy="523220"/>
          </a:xfrm>
          <a:prstGeom prst="rect">
            <a:avLst/>
          </a:prstGeom>
        </p:spPr>
        <p:txBody>
          <a:bodyPr wrap="none">
            <a:spAutoFit/>
          </a:bodyPr>
          <a:lstStyle/>
          <a:p>
            <a:r>
              <a:rPr lang="en-US" sz="2800" b="1" u="sng" dirty="0" smtClean="0">
                <a:latin typeface="Glimstick" pitchFamily="34" charset="0"/>
              </a:rPr>
              <a:t>The Iguana</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5047536"/>
          </a:xfrm>
          <a:prstGeom prst="rect">
            <a:avLst/>
          </a:prstGeom>
          <a:noFill/>
        </p:spPr>
        <p:txBody>
          <a:bodyPr wrap="square" rtlCol="0">
            <a:spAutoFit/>
          </a:bodyPr>
          <a:lstStyle/>
          <a:p>
            <a:r>
              <a:rPr lang="en-US" sz="1400" dirty="0" smtClean="0">
                <a:latin typeface="Comic Sans MS" pitchFamily="66" charset="0"/>
              </a:rPr>
              <a:t>Iguanas live in the rainforests of northern Mexico, Central America, the Caribbean Islands, and southern Brazil. They spend most of their time in the </a:t>
            </a:r>
            <a:r>
              <a:rPr lang="en-US" sz="1400" b="1" dirty="0" smtClean="0">
                <a:latin typeface="Comic Sans MS" pitchFamily="66" charset="0"/>
              </a:rPr>
              <a:t>canopy</a:t>
            </a:r>
            <a:r>
              <a:rPr lang="en-US" sz="1400" dirty="0" smtClean="0">
                <a:latin typeface="Comic Sans MS" pitchFamily="66" charset="0"/>
              </a:rPr>
              <a:t>, climbing down only to mate, lay eggs, or change trees.</a:t>
            </a:r>
          </a:p>
          <a:p>
            <a:endParaRPr lang="en-US" sz="1400" dirty="0" smtClean="0">
              <a:latin typeface="Comic Sans MS" pitchFamily="66" charset="0"/>
            </a:endParaRPr>
          </a:p>
          <a:p>
            <a:r>
              <a:rPr lang="en-US" sz="1400" dirty="0" smtClean="0">
                <a:latin typeface="Comic Sans MS" pitchFamily="66" charset="0"/>
              </a:rPr>
              <a:t>They are </a:t>
            </a:r>
            <a:r>
              <a:rPr lang="en-US" sz="1400" b="1" dirty="0" smtClean="0">
                <a:latin typeface="Comic Sans MS" pitchFamily="66" charset="0"/>
              </a:rPr>
              <a:t>herbivores</a:t>
            </a:r>
            <a:r>
              <a:rPr lang="en-US" sz="1400" dirty="0" smtClean="0">
                <a:latin typeface="Comic Sans MS" pitchFamily="66" charset="0"/>
              </a:rPr>
              <a:t> (plant eaters), Iguanas are awake during the day and like to eat leaves, flowers, and fruit.</a:t>
            </a:r>
          </a:p>
          <a:p>
            <a:endParaRPr lang="en-US" sz="1400" dirty="0" smtClean="0">
              <a:latin typeface="Comic Sans MS" pitchFamily="66" charset="0"/>
            </a:endParaRPr>
          </a:p>
          <a:p>
            <a:r>
              <a:rPr lang="en-US" sz="1400" dirty="0" smtClean="0">
                <a:latin typeface="Comic Sans MS" pitchFamily="66" charset="0"/>
              </a:rPr>
              <a:t>Iguanas have strong jaws with razor-sharp teeth. Their sharp tails, which make up half their body length, can be used as whips to drive off </a:t>
            </a:r>
            <a:r>
              <a:rPr lang="en-US" sz="1400" b="1" dirty="0" smtClean="0">
                <a:latin typeface="Comic Sans MS" pitchFamily="66" charset="0"/>
              </a:rPr>
              <a:t>predators</a:t>
            </a:r>
            <a:r>
              <a:rPr lang="en-US" sz="1400" dirty="0" smtClean="0">
                <a:latin typeface="Comic Sans MS" pitchFamily="66" charset="0"/>
              </a:rPr>
              <a:t>. They can also detach their tails if caught and will grow another. On average, they are 6.5 feet long and weigh about 11 pounds.</a:t>
            </a:r>
          </a:p>
          <a:p>
            <a:endParaRPr lang="en-US" sz="1400" dirty="0" smtClean="0">
              <a:latin typeface="Comic Sans MS" pitchFamily="66" charset="0"/>
            </a:endParaRPr>
          </a:p>
          <a:p>
            <a:r>
              <a:rPr lang="en-US" sz="1400" dirty="0" smtClean="0">
                <a:latin typeface="Comic Sans MS" pitchFamily="66" charset="0"/>
              </a:rPr>
              <a:t> These reptiles are called “bamboo chicken” or “chicken of the trees” because of their meat, which people eat in Central America. </a:t>
            </a:r>
          </a:p>
          <a:p>
            <a:endParaRPr lang="en-US" sz="1400" dirty="0" smtClean="0">
              <a:latin typeface="Comic Sans MS" pitchFamily="66" charset="0"/>
            </a:endParaRP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914400"/>
            <a:ext cx="4114800" cy="4031873"/>
          </a:xfrm>
          <a:prstGeom prst="rect">
            <a:avLst/>
          </a:prstGeom>
          <a:noFill/>
        </p:spPr>
        <p:txBody>
          <a:bodyPr wrap="square" rtlCol="0">
            <a:spAutoFit/>
          </a:bodyPr>
          <a:lstStyle/>
          <a:p>
            <a:endParaRPr lang="en-US" sz="1400" dirty="0" smtClean="0">
              <a:latin typeface="Comic Sans MS" pitchFamily="66" charset="0"/>
            </a:endParaRPr>
          </a:p>
          <a:p>
            <a:r>
              <a:rPr lang="en-US" sz="1400" dirty="0" smtClean="0">
                <a:latin typeface="Comic Sans MS" pitchFamily="66" charset="0"/>
              </a:rPr>
              <a:t>Some species of Iguanas are </a:t>
            </a:r>
            <a:r>
              <a:rPr lang="en-US" sz="1400" b="1" dirty="0" smtClean="0">
                <a:latin typeface="Comic Sans MS" pitchFamily="66" charset="0"/>
              </a:rPr>
              <a:t>endangered</a:t>
            </a:r>
            <a:r>
              <a:rPr lang="en-US" sz="1400" dirty="0" smtClean="0">
                <a:latin typeface="Comic Sans MS" pitchFamily="66" charset="0"/>
              </a:rPr>
              <a:t>, such as the </a:t>
            </a:r>
            <a:r>
              <a:rPr lang="en-US" sz="1400" dirty="0" err="1" smtClean="0">
                <a:latin typeface="Comic Sans MS" pitchFamily="66" charset="0"/>
              </a:rPr>
              <a:t>Figian</a:t>
            </a:r>
            <a:r>
              <a:rPr lang="en-US" sz="1400" dirty="0" smtClean="0">
                <a:latin typeface="Comic Sans MS" pitchFamily="66" charset="0"/>
              </a:rPr>
              <a:t> Banded Iguana.</a:t>
            </a:r>
          </a:p>
          <a:p>
            <a:endParaRPr lang="en-US" sz="1400" dirty="0" smtClean="0">
              <a:latin typeface="Comic Sans MS" pitchFamily="66" charset="0"/>
            </a:endParaRPr>
          </a:p>
          <a:p>
            <a:r>
              <a:rPr lang="en-US" sz="1400" dirty="0" smtClean="0">
                <a:latin typeface="Comic Sans MS" pitchFamily="66" charset="0"/>
              </a:rPr>
              <a:t>Iguanas’ heavy </a:t>
            </a:r>
            <a:r>
              <a:rPr lang="en-US" sz="1400" b="1" dirty="0" smtClean="0">
                <a:latin typeface="Comic Sans MS" pitchFamily="66" charset="0"/>
              </a:rPr>
              <a:t>build</a:t>
            </a:r>
            <a:r>
              <a:rPr lang="en-US" sz="1400" dirty="0" smtClean="0">
                <a:latin typeface="Comic Sans MS" pitchFamily="66" charset="0"/>
              </a:rPr>
              <a:t> gives them a clumsy look, but they are fast on land. They live near water and are excellent swimmers. If threatened, they will leap from a branch and splash in the water below.</a:t>
            </a:r>
          </a:p>
          <a:p>
            <a:endParaRPr lang="en-US" sz="1400" dirty="0" smtClean="0">
              <a:latin typeface="Comic Sans MS" pitchFamily="66" charset="0"/>
            </a:endParaRPr>
          </a:p>
          <a:p>
            <a:r>
              <a:rPr lang="en-US" sz="1400" dirty="0" smtClean="0">
                <a:latin typeface="Comic Sans MS" pitchFamily="66" charset="0"/>
              </a:rPr>
              <a:t>The females dig a </a:t>
            </a:r>
            <a:r>
              <a:rPr lang="en-US" sz="1400" b="1" dirty="0" smtClean="0">
                <a:latin typeface="Comic Sans MS" pitchFamily="66" charset="0"/>
              </a:rPr>
              <a:t>burrow</a:t>
            </a:r>
            <a:r>
              <a:rPr lang="en-US" sz="1400" dirty="0" smtClean="0">
                <a:latin typeface="Comic Sans MS" pitchFamily="66" charset="0"/>
              </a:rPr>
              <a:t> in a sunny area, lay their eggs inside, cover them, and then leave the eggs alone. The warm temperature </a:t>
            </a:r>
            <a:r>
              <a:rPr lang="en-US" sz="1400" b="1" dirty="0" smtClean="0">
                <a:latin typeface="Comic Sans MS" pitchFamily="66" charset="0"/>
              </a:rPr>
              <a:t>incubates</a:t>
            </a:r>
            <a:r>
              <a:rPr lang="en-US" sz="1400" dirty="0" smtClean="0">
                <a:latin typeface="Comic Sans MS" pitchFamily="66" charset="0"/>
              </a:rPr>
              <a:t> the eggs. All eggs in a nest usually hatch at the same time, and the young dig out of the burrow without help from the parents.</a:t>
            </a:r>
          </a:p>
          <a:p>
            <a:r>
              <a:rPr lang="en-US" sz="1400" dirty="0">
                <a:latin typeface="Comic Sans MS" pitchFamily="66" charset="0"/>
              </a:rPr>
              <a:t> </a:t>
            </a:r>
          </a:p>
          <a:p>
            <a:endParaRPr lang="en-US" dirty="0"/>
          </a:p>
        </p:txBody>
      </p:sp>
      <p:sp>
        <p:nvSpPr>
          <p:cNvPr id="12" name="Rectangle 11"/>
          <p:cNvSpPr/>
          <p:nvPr/>
        </p:nvSpPr>
        <p:spPr>
          <a:xfrm>
            <a:off x="5791200" y="381000"/>
            <a:ext cx="2324675" cy="523220"/>
          </a:xfrm>
          <a:prstGeom prst="rect">
            <a:avLst/>
          </a:prstGeom>
        </p:spPr>
        <p:txBody>
          <a:bodyPr wrap="none">
            <a:spAutoFit/>
          </a:bodyPr>
          <a:lstStyle/>
          <a:p>
            <a:r>
              <a:rPr lang="en-US" sz="2800" b="1" u="sng" dirty="0" smtClean="0">
                <a:latin typeface="Glimstick" pitchFamily="34" charset="0"/>
              </a:rPr>
              <a:t>The Iguana</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3" name="Picture 22"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4" name="Picture 23"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5" name="Picture 24"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6" name="Picture 25"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iguana-5.jpg"/>
          <p:cNvPicPr>
            <a:picLocks noChangeAspect="1"/>
          </p:cNvPicPr>
          <p:nvPr/>
        </p:nvPicPr>
        <p:blipFill>
          <a:blip r:embed="rId4" cstate="print"/>
          <a:stretch>
            <a:fillRect/>
          </a:stretch>
        </p:blipFill>
        <p:spPr>
          <a:xfrm>
            <a:off x="1066800" y="5593080"/>
            <a:ext cx="1813505" cy="1264920"/>
          </a:xfrm>
          <a:prstGeom prst="rect">
            <a:avLst/>
          </a:prstGeom>
        </p:spPr>
      </p:pic>
      <p:pic>
        <p:nvPicPr>
          <p:cNvPr id="16" name="Picture 15" descr="Iguana.jpg"/>
          <p:cNvPicPr>
            <a:picLocks noChangeAspect="1"/>
          </p:cNvPicPr>
          <p:nvPr/>
        </p:nvPicPr>
        <p:blipFill>
          <a:blip r:embed="rId5" cstate="print"/>
          <a:stretch>
            <a:fillRect/>
          </a:stretch>
        </p:blipFill>
        <p:spPr>
          <a:xfrm>
            <a:off x="152400" y="152400"/>
            <a:ext cx="838200" cy="788762"/>
          </a:xfrm>
          <a:prstGeom prst="rect">
            <a:avLst/>
          </a:prstGeom>
        </p:spPr>
      </p:pic>
      <p:pic>
        <p:nvPicPr>
          <p:cNvPr id="17" name="Picture 16" descr="Iguana.jpg"/>
          <p:cNvPicPr>
            <a:picLocks noChangeAspect="1"/>
          </p:cNvPicPr>
          <p:nvPr/>
        </p:nvPicPr>
        <p:blipFill>
          <a:blip r:embed="rId5" cstate="print"/>
          <a:stretch>
            <a:fillRect/>
          </a:stretch>
        </p:blipFill>
        <p:spPr>
          <a:xfrm>
            <a:off x="4876800" y="152400"/>
            <a:ext cx="838200" cy="788762"/>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2324675" cy="523220"/>
          </a:xfrm>
          <a:prstGeom prst="rect">
            <a:avLst/>
          </a:prstGeom>
        </p:spPr>
        <p:txBody>
          <a:bodyPr wrap="none">
            <a:spAutoFit/>
          </a:bodyPr>
          <a:lstStyle/>
          <a:p>
            <a:r>
              <a:rPr lang="en-US" sz="2800" b="1" u="sng" dirty="0" smtClean="0">
                <a:latin typeface="Glimstick" pitchFamily="34" charset="0"/>
              </a:rPr>
              <a:t>The Iguana</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990600"/>
            <a:ext cx="4495800" cy="5109091"/>
          </a:xfrm>
          <a:prstGeom prst="rect">
            <a:avLst/>
          </a:prstGeom>
          <a:noFill/>
        </p:spPr>
        <p:txBody>
          <a:bodyPr wrap="square" rtlCol="0">
            <a:spAutoFit/>
          </a:bodyPr>
          <a:lstStyle/>
          <a:p>
            <a:pPr>
              <a:buFont typeface="Courier New" pitchFamily="49" charset="0"/>
              <a:buChar char="o"/>
            </a:pPr>
            <a:r>
              <a:rPr lang="en-US" sz="1600" dirty="0" smtClean="0">
                <a:latin typeface="Comic Sans MS" pitchFamily="66" charset="0"/>
              </a:rPr>
              <a:t>Iguanas live in the </a:t>
            </a:r>
            <a:r>
              <a:rPr lang="en-US" sz="1600" b="1" dirty="0" smtClean="0">
                <a:latin typeface="Comic Sans MS" pitchFamily="66" charset="0"/>
              </a:rPr>
              <a:t>rainforests</a:t>
            </a:r>
            <a:r>
              <a:rPr lang="en-US" sz="1600" dirty="0" smtClean="0">
                <a:latin typeface="Comic Sans MS" pitchFamily="66" charset="0"/>
              </a:rPr>
              <a:t> of northern Mexico, Central America, the Caribbean Islands, and southern Brazil. </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live in the </a:t>
            </a:r>
            <a:r>
              <a:rPr lang="en-US" sz="1600" b="1" dirty="0" smtClean="0">
                <a:latin typeface="Comic Sans MS" pitchFamily="66" charset="0"/>
              </a:rPr>
              <a:t>canopy</a:t>
            </a:r>
            <a:r>
              <a:rPr lang="en-US" sz="1600" dirty="0" smtClean="0">
                <a:latin typeface="Comic Sans MS" pitchFamily="66" charset="0"/>
              </a:rPr>
              <a:t> layer.</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Iguanas are awake during the day.</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like to eat leaves, flowers, and fruit.</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Iguanas have sharp teeth and </a:t>
            </a:r>
            <a:r>
              <a:rPr lang="en-US" sz="1600" b="1" dirty="0" smtClean="0">
                <a:latin typeface="Comic Sans MS" pitchFamily="66" charset="0"/>
              </a:rPr>
              <a:t>tails</a:t>
            </a:r>
            <a:r>
              <a:rPr lang="en-US" sz="1600" dirty="0" smtClean="0">
                <a:latin typeface="Comic Sans MS" pitchFamily="66" charset="0"/>
              </a:rPr>
              <a:t>. </a:t>
            </a:r>
          </a:p>
          <a:p>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can re-grow their tails. </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are 6.5 feet long and weigh about 11 pounds.</a:t>
            </a:r>
          </a:p>
          <a:p>
            <a:endParaRPr lang="en-US" sz="1400" dirty="0" smtClean="0">
              <a:latin typeface="Comic Sans MS" pitchFamily="66" charset="0"/>
            </a:endParaRPr>
          </a:p>
          <a:p>
            <a:r>
              <a:rPr lang="en-US" sz="1400" dirty="0" smtClean="0">
                <a:latin typeface="Comic Sans MS" pitchFamily="66" charset="0"/>
              </a:rPr>
              <a:t> </a:t>
            </a:r>
          </a:p>
          <a:p>
            <a:endParaRPr lang="en-US" sz="1400" dirty="0" smtClean="0">
              <a:latin typeface="Comic Sans MS" pitchFamily="66" charset="0"/>
            </a:endParaRP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914400"/>
            <a:ext cx="4114800" cy="4770537"/>
          </a:xfrm>
          <a:prstGeom prst="rect">
            <a:avLst/>
          </a:prstGeom>
          <a:noFill/>
        </p:spPr>
        <p:txBody>
          <a:bodyPr wrap="square" rtlCol="0">
            <a:spAutoFit/>
          </a:bodyPr>
          <a:lstStyle/>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are called “bamboo chicken” or “chicken of the trees” because of their meat.</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Iguanas are fast on land. </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live near water and are good swimmers. </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 females dig a </a:t>
            </a:r>
            <a:r>
              <a:rPr lang="en-US" sz="1600" b="1" dirty="0" smtClean="0">
                <a:latin typeface="Comic Sans MS" pitchFamily="66" charset="0"/>
              </a:rPr>
              <a:t>burrow</a:t>
            </a:r>
            <a:r>
              <a:rPr lang="en-US" sz="1600" dirty="0" smtClean="0">
                <a:latin typeface="Comic Sans MS" pitchFamily="66" charset="0"/>
              </a:rPr>
              <a:t> in a sunny area, lay their eggs inside, cover them, and then leave the eggs alone. </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 eggs in a nest hatch at the same time, and the babies dig out of the burrow by themselves.</a:t>
            </a:r>
          </a:p>
          <a:p>
            <a:r>
              <a:rPr lang="en-US" sz="1400" dirty="0">
                <a:latin typeface="Comic Sans MS" pitchFamily="66" charset="0"/>
              </a:rPr>
              <a:t> </a:t>
            </a:r>
          </a:p>
          <a:p>
            <a:endParaRPr lang="en-US" dirty="0"/>
          </a:p>
        </p:txBody>
      </p:sp>
      <p:sp>
        <p:nvSpPr>
          <p:cNvPr id="12" name="Rectangle 11"/>
          <p:cNvSpPr/>
          <p:nvPr/>
        </p:nvSpPr>
        <p:spPr>
          <a:xfrm>
            <a:off x="5791200" y="381000"/>
            <a:ext cx="2324675" cy="523220"/>
          </a:xfrm>
          <a:prstGeom prst="rect">
            <a:avLst/>
          </a:prstGeom>
        </p:spPr>
        <p:txBody>
          <a:bodyPr wrap="none">
            <a:spAutoFit/>
          </a:bodyPr>
          <a:lstStyle/>
          <a:p>
            <a:r>
              <a:rPr lang="en-US" sz="2800" b="1" u="sng" dirty="0" smtClean="0">
                <a:latin typeface="Glimstick" pitchFamily="34" charset="0"/>
              </a:rPr>
              <a:t>The Iguana</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3" name="Picture 22"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4" name="Picture 23"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5" name="Picture 24"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6" name="Picture 25"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iguana-5.jpg"/>
          <p:cNvPicPr>
            <a:picLocks noChangeAspect="1"/>
          </p:cNvPicPr>
          <p:nvPr/>
        </p:nvPicPr>
        <p:blipFill>
          <a:blip r:embed="rId4" cstate="print"/>
          <a:stretch>
            <a:fillRect/>
          </a:stretch>
        </p:blipFill>
        <p:spPr>
          <a:xfrm>
            <a:off x="1066800" y="5593080"/>
            <a:ext cx="1813505" cy="1264920"/>
          </a:xfrm>
          <a:prstGeom prst="rect">
            <a:avLst/>
          </a:prstGeom>
        </p:spPr>
      </p:pic>
      <p:pic>
        <p:nvPicPr>
          <p:cNvPr id="16" name="Picture 15" descr="Iguana.jpg"/>
          <p:cNvPicPr>
            <a:picLocks noChangeAspect="1"/>
          </p:cNvPicPr>
          <p:nvPr/>
        </p:nvPicPr>
        <p:blipFill>
          <a:blip r:embed="rId5" cstate="print"/>
          <a:stretch>
            <a:fillRect/>
          </a:stretch>
        </p:blipFill>
        <p:spPr>
          <a:xfrm>
            <a:off x="152400" y="152400"/>
            <a:ext cx="838200" cy="788762"/>
          </a:xfrm>
          <a:prstGeom prst="rect">
            <a:avLst/>
          </a:prstGeom>
        </p:spPr>
      </p:pic>
      <p:pic>
        <p:nvPicPr>
          <p:cNvPr id="17" name="Picture 16" descr="Iguana.jpg"/>
          <p:cNvPicPr>
            <a:picLocks noChangeAspect="1"/>
          </p:cNvPicPr>
          <p:nvPr/>
        </p:nvPicPr>
        <p:blipFill>
          <a:blip r:embed="rId5" cstate="print"/>
          <a:stretch>
            <a:fillRect/>
          </a:stretch>
        </p:blipFill>
        <p:spPr>
          <a:xfrm>
            <a:off x="4876800" y="152400"/>
            <a:ext cx="838200" cy="78876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iguana-coloring-page.jpg"/>
          <p:cNvPicPr>
            <a:picLocks noChangeAspect="1"/>
          </p:cNvPicPr>
          <p:nvPr/>
        </p:nvPicPr>
        <p:blipFill>
          <a:blip r:embed="rId2" cstate="print"/>
          <a:stretch>
            <a:fillRect/>
          </a:stretch>
        </p:blipFill>
        <p:spPr>
          <a:xfrm>
            <a:off x="2209800" y="1295400"/>
            <a:ext cx="3505200" cy="5007429"/>
          </a:xfrm>
          <a:prstGeom prst="rect">
            <a:avLst/>
          </a:prstGeom>
        </p:spPr>
      </p:pic>
      <p:sp>
        <p:nvSpPr>
          <p:cNvPr id="4" name="TextBox 3"/>
          <p:cNvSpPr txBox="1"/>
          <p:nvPr/>
        </p:nvSpPr>
        <p:spPr>
          <a:xfrm>
            <a:off x="685800" y="228600"/>
            <a:ext cx="7899920" cy="830997"/>
          </a:xfrm>
          <a:prstGeom prst="rect">
            <a:avLst/>
          </a:prstGeom>
          <a:noFill/>
        </p:spPr>
        <p:txBody>
          <a:bodyPr wrap="none" rtlCol="0">
            <a:spAutoFit/>
          </a:bodyPr>
          <a:lstStyle/>
          <a:p>
            <a:r>
              <a:rPr lang="en-US" sz="4800" b="1" u="sng" dirty="0" smtClean="0">
                <a:latin typeface="Glimstick" pitchFamily="34" charset="0"/>
              </a:rPr>
              <a:t>Diagram of the Iguana:</a:t>
            </a:r>
            <a:endParaRPr lang="en-US" sz="4800" b="1" u="sng" dirty="0">
              <a:latin typeface="Glimstick" pitchFamily="34" charset="0"/>
            </a:endParaRPr>
          </a:p>
        </p:txBody>
      </p:sp>
      <p:sp>
        <p:nvSpPr>
          <p:cNvPr id="7" name="Rounded Rectangle 6"/>
          <p:cNvSpPr/>
          <p:nvPr/>
        </p:nvSpPr>
        <p:spPr>
          <a:xfrm>
            <a:off x="1600200" y="5638800"/>
            <a:ext cx="24384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228600" y="2362200"/>
            <a:ext cx="1828800" cy="6858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6096000" y="990600"/>
            <a:ext cx="17526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5638800" y="4572000"/>
            <a:ext cx="12954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5943600" y="2743200"/>
            <a:ext cx="14478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1143000" y="1143000"/>
            <a:ext cx="13716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a:off x="1981200" y="3048000"/>
            <a:ext cx="685800" cy="2286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V="1">
            <a:off x="2819400" y="5029200"/>
            <a:ext cx="533400" cy="6096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514600" y="1447800"/>
            <a:ext cx="990600" cy="3048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810000" y="4038600"/>
            <a:ext cx="1828800" cy="6096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257800" y="1143000"/>
            <a:ext cx="838200" cy="4572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0"/>
          </p:cNvCxnSpPr>
          <p:nvPr/>
        </p:nvCxnSpPr>
        <p:spPr>
          <a:xfrm flipH="1" flipV="1">
            <a:off x="5715000" y="1828800"/>
            <a:ext cx="952500" cy="914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5791200" y="3657600"/>
            <a:ext cx="12954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1" name="Straight Arrow Connector 30"/>
          <p:cNvCxnSpPr/>
          <p:nvPr/>
        </p:nvCxnSpPr>
        <p:spPr>
          <a:xfrm flipH="1" flipV="1">
            <a:off x="5562600" y="2057400"/>
            <a:ext cx="228600" cy="18288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1800" y="152400"/>
            <a:ext cx="2779928" cy="830997"/>
          </a:xfrm>
          <a:prstGeom prst="rect">
            <a:avLst/>
          </a:prstGeom>
        </p:spPr>
        <p:txBody>
          <a:bodyPr wrap="none">
            <a:spAutoFit/>
          </a:bodyPr>
          <a:lstStyle/>
          <a:p>
            <a:r>
              <a:rPr lang="en-US" sz="4800" b="1" u="sng" dirty="0" smtClean="0">
                <a:latin typeface="Glimstick" pitchFamily="34" charset="0"/>
              </a:rPr>
              <a:t>Iguanas</a:t>
            </a:r>
            <a:endParaRPr lang="en-US" sz="4800" b="1" u="sng" dirty="0">
              <a:latin typeface="Glimstick" pitchFamily="34" charset="0"/>
            </a:endParaRPr>
          </a:p>
        </p:txBody>
      </p:sp>
      <p:sp>
        <p:nvSpPr>
          <p:cNvPr id="6" name="Rectangle 5"/>
          <p:cNvSpPr/>
          <p:nvPr/>
        </p:nvSpPr>
        <p:spPr>
          <a:xfrm>
            <a:off x="304800" y="1524000"/>
            <a:ext cx="1627369" cy="830997"/>
          </a:xfrm>
          <a:prstGeom prst="rect">
            <a:avLst/>
          </a:prstGeom>
        </p:spPr>
        <p:txBody>
          <a:bodyPr wrap="none">
            <a:spAutoFit/>
          </a:bodyPr>
          <a:lstStyle/>
          <a:p>
            <a:r>
              <a:rPr lang="en-US" sz="4800" b="1" u="sng" dirty="0" smtClean="0">
                <a:latin typeface="Glimstick" pitchFamily="34" charset="0"/>
              </a:rPr>
              <a:t>Can</a:t>
            </a:r>
            <a:r>
              <a:rPr lang="en-US" sz="3600" b="1" u="sng" dirty="0" smtClean="0">
                <a:latin typeface="the bubble letters" pitchFamily="2" charset="0"/>
              </a:rPr>
              <a:t> </a:t>
            </a:r>
          </a:p>
        </p:txBody>
      </p:sp>
      <p:sp>
        <p:nvSpPr>
          <p:cNvPr id="7" name="Rectangle 6"/>
          <p:cNvSpPr/>
          <p:nvPr/>
        </p:nvSpPr>
        <p:spPr>
          <a:xfrm>
            <a:off x="3505200" y="1524000"/>
            <a:ext cx="1792478" cy="830997"/>
          </a:xfrm>
          <a:prstGeom prst="rect">
            <a:avLst/>
          </a:prstGeom>
        </p:spPr>
        <p:txBody>
          <a:bodyPr wrap="none">
            <a:spAutoFit/>
          </a:bodyPr>
          <a:lstStyle/>
          <a:p>
            <a:r>
              <a:rPr lang="en-US" sz="4800" b="1" u="sng" dirty="0" smtClean="0">
                <a:latin typeface="Glimstick" pitchFamily="34" charset="0"/>
              </a:rPr>
              <a:t>have</a:t>
            </a:r>
            <a:endParaRPr lang="en-US" sz="4800" dirty="0">
              <a:latin typeface="Glimstick" pitchFamily="34" charset="0"/>
            </a:endParaRPr>
          </a:p>
        </p:txBody>
      </p:sp>
      <p:sp>
        <p:nvSpPr>
          <p:cNvPr id="8" name="Rectangle 7"/>
          <p:cNvSpPr/>
          <p:nvPr/>
        </p:nvSpPr>
        <p:spPr>
          <a:xfrm>
            <a:off x="7162800" y="1600200"/>
            <a:ext cx="1277337" cy="830997"/>
          </a:xfrm>
          <a:prstGeom prst="rect">
            <a:avLst/>
          </a:prstGeom>
        </p:spPr>
        <p:txBody>
          <a:bodyPr wrap="none">
            <a:spAutoFit/>
          </a:bodyPr>
          <a:lstStyle/>
          <a:p>
            <a:r>
              <a:rPr lang="en-US" sz="4800" b="1" u="sng" dirty="0" smtClean="0">
                <a:latin typeface="Glimstick" pitchFamily="34" charset="0"/>
              </a:rPr>
              <a:t>are</a:t>
            </a:r>
            <a:endParaRPr lang="en-US" sz="4800" dirty="0">
              <a:latin typeface="Glimstick" pitchFamily="34" charset="0"/>
            </a:endParaRPr>
          </a:p>
        </p:txBody>
      </p:sp>
      <p:cxnSp>
        <p:nvCxnSpPr>
          <p:cNvPr id="10" name="Straight Connector 9"/>
          <p:cNvCxnSpPr/>
          <p:nvPr/>
        </p:nvCxnSpPr>
        <p:spPr>
          <a:xfrm>
            <a:off x="990600" y="1371600"/>
            <a:ext cx="67818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762000"/>
            <a:ext cx="0" cy="609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2278188" cy="523220"/>
          </a:xfrm>
          <a:prstGeom prst="rect">
            <a:avLst/>
          </a:prstGeom>
        </p:spPr>
        <p:txBody>
          <a:bodyPr wrap="none">
            <a:spAutoFit/>
          </a:bodyPr>
          <a:lstStyle/>
          <a:p>
            <a:r>
              <a:rPr lang="en-US" sz="2800" b="1" u="sng" dirty="0" smtClean="0">
                <a:latin typeface="Glimstick" pitchFamily="34" charset="0"/>
              </a:rPr>
              <a:t>The Ocelot</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5262979"/>
          </a:xfrm>
          <a:prstGeom prst="rect">
            <a:avLst/>
          </a:prstGeom>
          <a:noFill/>
        </p:spPr>
        <p:txBody>
          <a:bodyPr wrap="square" rtlCol="0">
            <a:spAutoFit/>
          </a:bodyPr>
          <a:lstStyle/>
          <a:p>
            <a:pPr>
              <a:buFont typeface="Courier New" pitchFamily="49" charset="0"/>
              <a:buChar char="o"/>
            </a:pPr>
            <a:r>
              <a:rPr lang="en-US" sz="2000" dirty="0" smtClean="0">
                <a:latin typeface="Comic Sans MS" pitchFamily="66" charset="0"/>
              </a:rPr>
              <a:t>They live in rainforests. </a:t>
            </a:r>
          </a:p>
          <a:p>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Ocelots are found in Central and South America. </a:t>
            </a:r>
          </a:p>
          <a:p>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Ocelots sleep on a </a:t>
            </a:r>
            <a:r>
              <a:rPr lang="en-US" sz="2000" b="1" dirty="0" smtClean="0">
                <a:latin typeface="Comic Sans MS" pitchFamily="66" charset="0"/>
              </a:rPr>
              <a:t>branch</a:t>
            </a:r>
            <a:r>
              <a:rPr lang="en-US" sz="2000" dirty="0" smtClean="0">
                <a:latin typeface="Comic Sans MS" pitchFamily="66" charset="0"/>
              </a:rPr>
              <a:t>, in a tree, or in plants</a:t>
            </a:r>
            <a:r>
              <a:rPr lang="en-US" sz="2000" b="1" dirty="0" smtClean="0">
                <a:latin typeface="Comic Sans MS" pitchFamily="66" charset="0"/>
              </a:rPr>
              <a:t>.</a:t>
            </a:r>
            <a:endParaRPr lang="en-US" sz="2000" dirty="0" smtClean="0">
              <a:latin typeface="Comic Sans MS" pitchFamily="66" charset="0"/>
            </a:endParaRP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Ocelots eat </a:t>
            </a:r>
            <a:r>
              <a:rPr lang="en-US" sz="2000" b="1" dirty="0" smtClean="0">
                <a:latin typeface="Comic Sans MS" pitchFamily="66" charset="0"/>
              </a:rPr>
              <a:t>nocturnal </a:t>
            </a:r>
            <a:r>
              <a:rPr lang="en-US" sz="2000" dirty="0" smtClean="0">
                <a:latin typeface="Comic Sans MS" pitchFamily="66" charset="0"/>
              </a:rPr>
              <a:t>rodents, armadillos, lesser anteaters, deer, squirrel monkeys and </a:t>
            </a:r>
            <a:r>
              <a:rPr lang="en-US" sz="2000" b="1" dirty="0" smtClean="0">
                <a:latin typeface="Comic Sans MS" pitchFamily="66" charset="0"/>
              </a:rPr>
              <a:t>land</a:t>
            </a:r>
            <a:r>
              <a:rPr lang="en-US" sz="2000" dirty="0" smtClean="0">
                <a:latin typeface="Comic Sans MS" pitchFamily="66" charset="0"/>
              </a:rPr>
              <a:t> tortoises.</a:t>
            </a:r>
          </a:p>
          <a:p>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They do not have </a:t>
            </a:r>
            <a:r>
              <a:rPr lang="en-US" sz="2000" b="1" dirty="0" smtClean="0">
                <a:latin typeface="Comic Sans MS" pitchFamily="66" charset="0"/>
              </a:rPr>
              <a:t>teeth</a:t>
            </a:r>
            <a:r>
              <a:rPr lang="en-US" sz="2000" dirty="0" smtClean="0">
                <a:latin typeface="Comic Sans MS" pitchFamily="66" charset="0"/>
              </a:rPr>
              <a:t>.</a:t>
            </a:r>
          </a:p>
          <a:p>
            <a:pPr>
              <a:buFont typeface="Courier New" pitchFamily="49" charset="0"/>
              <a:buChar char="o"/>
            </a:pPr>
            <a:endParaRPr lang="en-US" sz="2400" dirty="0" smtClean="0"/>
          </a:p>
          <a:p>
            <a:r>
              <a:rPr lang="en-US" sz="2400" dirty="0" smtClean="0"/>
              <a:t> </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5170646"/>
          </a:xfrm>
          <a:prstGeom prst="rect">
            <a:avLst/>
          </a:prstGeom>
          <a:noFill/>
        </p:spPr>
        <p:txBody>
          <a:bodyPr wrap="square" rtlCol="0">
            <a:spAutoFit/>
          </a:bodyPr>
          <a:lstStyle/>
          <a:p>
            <a:pPr>
              <a:buFont typeface="Courier New" pitchFamily="49" charset="0"/>
              <a:buChar char="o"/>
            </a:pPr>
            <a:r>
              <a:rPr lang="en-US" sz="2000" dirty="0" smtClean="0">
                <a:latin typeface="Comic Sans MS" pitchFamily="66" charset="0"/>
              </a:rPr>
              <a:t>They can see at night.</a:t>
            </a:r>
          </a:p>
          <a:p>
            <a:pPr>
              <a:buFont typeface="Courier New" pitchFamily="49" charset="0"/>
              <a:buChar char="o"/>
            </a:pPr>
            <a:r>
              <a:rPr lang="en-US" sz="2000" dirty="0" smtClean="0">
                <a:latin typeface="Comic Sans MS" pitchFamily="66" charset="0"/>
              </a:rPr>
              <a:t> They have spots and stripes.</a:t>
            </a:r>
          </a:p>
          <a:p>
            <a:pPr>
              <a:buFont typeface="Courier New" pitchFamily="49" charset="0"/>
              <a:buChar char="o"/>
            </a:pPr>
            <a:r>
              <a:rPr lang="en-US" sz="2000" dirty="0" smtClean="0">
                <a:latin typeface="Comic Sans MS" pitchFamily="66" charset="0"/>
              </a:rPr>
              <a:t>The Ocelot swims well. </a:t>
            </a:r>
          </a:p>
          <a:p>
            <a:pPr>
              <a:buFont typeface="Courier New" pitchFamily="49" charset="0"/>
              <a:buChar char="o"/>
            </a:pPr>
            <a:r>
              <a:rPr lang="en-US" sz="2000" dirty="0" smtClean="0">
                <a:latin typeface="Comic Sans MS" pitchFamily="66" charset="0"/>
              </a:rPr>
              <a:t>They live </a:t>
            </a:r>
            <a:r>
              <a:rPr lang="en-US" sz="2000" b="1" dirty="0" smtClean="0">
                <a:latin typeface="Comic Sans MS" pitchFamily="66" charset="0"/>
              </a:rPr>
              <a:t>alone</a:t>
            </a:r>
            <a:r>
              <a:rPr lang="en-US" sz="2000" dirty="0" smtClean="0">
                <a:latin typeface="Comic Sans MS" pitchFamily="66" charset="0"/>
              </a:rPr>
              <a:t>. </a:t>
            </a:r>
          </a:p>
          <a:p>
            <a:pPr>
              <a:buFont typeface="Courier New" pitchFamily="49" charset="0"/>
              <a:buChar char="o"/>
            </a:pPr>
            <a:r>
              <a:rPr lang="en-US" sz="2000" dirty="0" smtClean="0">
                <a:latin typeface="Comic Sans MS" pitchFamily="66" charset="0"/>
              </a:rPr>
              <a:t>They have 1 to 4 kittens</a:t>
            </a:r>
          </a:p>
          <a:p>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Ocelots are 38 to 60 inches long (including tail).</a:t>
            </a:r>
          </a:p>
          <a:p>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They weigh 20 to 35 pounds.</a:t>
            </a:r>
          </a:p>
          <a:p>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 They stand 16 to 20 inches tall.</a:t>
            </a:r>
          </a:p>
          <a:p>
            <a:pPr>
              <a:buFont typeface="Courier New" pitchFamily="49" charset="0"/>
              <a:buChar char="o"/>
            </a:pPr>
            <a:endParaRPr lang="en-US" sz="2400" dirty="0" smtClean="0"/>
          </a:p>
          <a:p>
            <a:endParaRPr lang="en-US" sz="1400" dirty="0" smtClean="0"/>
          </a:p>
          <a:p>
            <a:r>
              <a:rPr lang="en-US" sz="1400" dirty="0">
                <a:latin typeface="Comic Sans MS" pitchFamily="66" charset="0"/>
              </a:rPr>
              <a:t> </a:t>
            </a:r>
          </a:p>
          <a:p>
            <a:endParaRPr lang="en-US" dirty="0"/>
          </a:p>
        </p:txBody>
      </p:sp>
      <p:sp>
        <p:nvSpPr>
          <p:cNvPr id="12" name="Rectangle 11"/>
          <p:cNvSpPr/>
          <p:nvPr/>
        </p:nvSpPr>
        <p:spPr>
          <a:xfrm>
            <a:off x="5562600" y="381000"/>
            <a:ext cx="2278188" cy="523220"/>
          </a:xfrm>
          <a:prstGeom prst="rect">
            <a:avLst/>
          </a:prstGeom>
        </p:spPr>
        <p:txBody>
          <a:bodyPr wrap="none">
            <a:spAutoFit/>
          </a:bodyPr>
          <a:lstStyle/>
          <a:p>
            <a:r>
              <a:rPr lang="en-US" sz="2800" b="1" u="sng" dirty="0" smtClean="0">
                <a:latin typeface="Glimstick" pitchFamily="34" charset="0"/>
              </a:rPr>
              <a:t>The Ocelot</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Jaguar.jpg"/>
          <p:cNvPicPr>
            <a:picLocks noChangeAspect="1"/>
          </p:cNvPicPr>
          <p:nvPr/>
        </p:nvPicPr>
        <p:blipFill>
          <a:blip r:embed="rId2" cstate="print"/>
          <a:stretch>
            <a:fillRect/>
          </a:stretch>
        </p:blipFill>
        <p:spPr>
          <a:xfrm flipH="1">
            <a:off x="152400" y="228600"/>
            <a:ext cx="838200" cy="570250"/>
          </a:xfrm>
          <a:prstGeom prst="rect">
            <a:avLst/>
          </a:prstGeom>
        </p:spPr>
      </p:pic>
      <p:pic>
        <p:nvPicPr>
          <p:cNvPr id="20" name="Picture 19" descr="Jaguar.jpg"/>
          <p:cNvPicPr>
            <a:picLocks noChangeAspect="1"/>
          </p:cNvPicPr>
          <p:nvPr/>
        </p:nvPicPr>
        <p:blipFill>
          <a:blip r:embed="rId2" cstate="print"/>
          <a:stretch>
            <a:fillRect/>
          </a:stretch>
        </p:blipFill>
        <p:spPr>
          <a:xfrm flipH="1">
            <a:off x="4800600" y="228600"/>
            <a:ext cx="838200" cy="570250"/>
          </a:xfrm>
          <a:prstGeom prst="rect">
            <a:avLst/>
          </a:prstGeom>
        </p:spPr>
      </p:pic>
      <p:pic>
        <p:nvPicPr>
          <p:cNvPr id="22" name="Picture 21" descr="plant1.jpg"/>
          <p:cNvPicPr>
            <a:picLocks noChangeAspect="1"/>
          </p:cNvPicPr>
          <p:nvPr/>
        </p:nvPicPr>
        <p:blipFill>
          <a:blip r:embed="rId3" cstate="print"/>
          <a:stretch>
            <a:fillRect/>
          </a:stretch>
        </p:blipFill>
        <p:spPr>
          <a:xfrm>
            <a:off x="0" y="5638800"/>
            <a:ext cx="833433" cy="1219200"/>
          </a:xfrm>
          <a:prstGeom prst="rect">
            <a:avLst/>
          </a:prstGeom>
        </p:spPr>
      </p:pic>
      <p:pic>
        <p:nvPicPr>
          <p:cNvPr id="23" name="Picture 22" descr="plant1.jpg"/>
          <p:cNvPicPr>
            <a:picLocks noChangeAspect="1"/>
          </p:cNvPicPr>
          <p:nvPr/>
        </p:nvPicPr>
        <p:blipFill>
          <a:blip r:embed="rId3" cstate="print"/>
          <a:stretch>
            <a:fillRect/>
          </a:stretch>
        </p:blipFill>
        <p:spPr>
          <a:xfrm>
            <a:off x="3124200" y="5638800"/>
            <a:ext cx="833433" cy="1219200"/>
          </a:xfrm>
          <a:prstGeom prst="rect">
            <a:avLst/>
          </a:prstGeom>
        </p:spPr>
      </p:pic>
      <p:pic>
        <p:nvPicPr>
          <p:cNvPr id="24" name="Picture 23" descr="plant1.jpg"/>
          <p:cNvPicPr>
            <a:picLocks noChangeAspect="1"/>
          </p:cNvPicPr>
          <p:nvPr/>
        </p:nvPicPr>
        <p:blipFill>
          <a:blip r:embed="rId3" cstate="print"/>
          <a:stretch>
            <a:fillRect/>
          </a:stretch>
        </p:blipFill>
        <p:spPr>
          <a:xfrm>
            <a:off x="4953000" y="5638800"/>
            <a:ext cx="833433" cy="1219200"/>
          </a:xfrm>
          <a:prstGeom prst="rect">
            <a:avLst/>
          </a:prstGeom>
        </p:spPr>
      </p:pic>
      <p:pic>
        <p:nvPicPr>
          <p:cNvPr id="25" name="Picture 24" descr="plant1.jpg"/>
          <p:cNvPicPr>
            <a:picLocks noChangeAspect="1"/>
          </p:cNvPicPr>
          <p:nvPr/>
        </p:nvPicPr>
        <p:blipFill>
          <a:blip r:embed="rId3" cstate="print"/>
          <a:stretch>
            <a:fillRect/>
          </a:stretch>
        </p:blipFill>
        <p:spPr>
          <a:xfrm>
            <a:off x="7696200" y="5638800"/>
            <a:ext cx="833433" cy="1219200"/>
          </a:xfrm>
          <a:prstGeom prst="rect">
            <a:avLst/>
          </a:prstGeom>
        </p:spPr>
      </p:pic>
      <p:pic>
        <p:nvPicPr>
          <p:cNvPr id="26" name="Picture 25" descr="plant2.jpg"/>
          <p:cNvPicPr>
            <a:picLocks noChangeAspect="1"/>
          </p:cNvPicPr>
          <p:nvPr/>
        </p:nvPicPr>
        <p:blipFill>
          <a:blip r:embed="rId4" cstate="print"/>
          <a:stretch>
            <a:fillRect/>
          </a:stretch>
        </p:blipFill>
        <p:spPr>
          <a:xfrm>
            <a:off x="6248400" y="5809916"/>
            <a:ext cx="1072896" cy="1048084"/>
          </a:xfrm>
          <a:prstGeom prst="rect">
            <a:avLst/>
          </a:prstGeom>
        </p:spPr>
      </p:pic>
      <p:pic>
        <p:nvPicPr>
          <p:cNvPr id="15" name="Picture 14" descr="ocelot prowl.gif"/>
          <p:cNvPicPr>
            <a:picLocks noChangeAspect="1"/>
          </p:cNvPicPr>
          <p:nvPr/>
        </p:nvPicPr>
        <p:blipFill>
          <a:blip r:embed="rId5" cstate="print"/>
          <a:stretch>
            <a:fillRect/>
          </a:stretch>
        </p:blipFill>
        <p:spPr>
          <a:xfrm>
            <a:off x="1143000" y="5323535"/>
            <a:ext cx="1752600" cy="153446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895600" y="2057400"/>
            <a:ext cx="3352800" cy="22098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latin typeface="Glimstick" pitchFamily="34" charset="0"/>
              </a:rPr>
              <a:t>Iguanas</a:t>
            </a:r>
            <a:endParaRPr lang="en-US" sz="4000" b="1" dirty="0">
              <a:latin typeface="Glimstick" pitchFamily="34" charset="0"/>
            </a:endParaRPr>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Iguana.jpg"/>
          <p:cNvPicPr>
            <a:picLocks noChangeAspect="1"/>
          </p:cNvPicPr>
          <p:nvPr/>
        </p:nvPicPr>
        <p:blipFill>
          <a:blip r:embed="rId2" cstate="print"/>
          <a:stretch>
            <a:fillRect/>
          </a:stretch>
        </p:blipFill>
        <p:spPr>
          <a:xfrm>
            <a:off x="0" y="4850242"/>
            <a:ext cx="2133600" cy="2007758"/>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28600"/>
            <a:ext cx="7528471" cy="769441"/>
          </a:xfrm>
          <a:prstGeom prst="rect">
            <a:avLst/>
          </a:prstGeom>
        </p:spPr>
        <p:txBody>
          <a:bodyPr wrap="none">
            <a:spAutoFit/>
          </a:bodyPr>
          <a:lstStyle/>
          <a:p>
            <a:r>
              <a:rPr lang="en-US" sz="4400" b="1" u="sng" dirty="0" smtClean="0">
                <a:latin typeface="Glimstick" pitchFamily="34" charset="0"/>
              </a:rPr>
              <a:t>Life Cycle of the Iguana:</a:t>
            </a:r>
            <a:endParaRPr lang="en-US" sz="4400" b="1" u="sng" dirty="0">
              <a:latin typeface="Glimstick" pitchFamily="34"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Point Star 7"/>
          <p:cNvSpPr/>
          <p:nvPr/>
        </p:nvSpPr>
        <p:spPr>
          <a:xfrm>
            <a:off x="5715000" y="2514600"/>
            <a:ext cx="2819400" cy="3352800"/>
          </a:xfrm>
          <a:prstGeom prst="star6">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0" y="152400"/>
            <a:ext cx="3671198" cy="1015663"/>
          </a:xfrm>
          <a:prstGeom prst="rect">
            <a:avLst/>
          </a:prstGeom>
        </p:spPr>
        <p:txBody>
          <a:bodyPr wrap="none">
            <a:spAutoFit/>
          </a:bodyPr>
          <a:lstStyle/>
          <a:p>
            <a:r>
              <a:rPr lang="en-US" sz="6000" b="1" u="sng" dirty="0" smtClean="0">
                <a:latin typeface="Glimstick" pitchFamily="34" charset="0"/>
              </a:rPr>
              <a:t>Iguanas:</a:t>
            </a:r>
            <a:endParaRPr lang="en-US" sz="6000" b="1" u="sng" dirty="0">
              <a:latin typeface="Glimstick" pitchFamily="34"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plant1.png"/>
          <p:cNvPicPr>
            <a:picLocks noChangeAspect="1"/>
          </p:cNvPicPr>
          <p:nvPr/>
        </p:nvPicPr>
        <p:blipFill>
          <a:blip r:embed="rId2" cstate="print"/>
          <a:stretch>
            <a:fillRect/>
          </a:stretch>
        </p:blipFill>
        <p:spPr>
          <a:xfrm>
            <a:off x="0" y="4443546"/>
            <a:ext cx="1650496" cy="2414454"/>
          </a:xfrm>
          <a:prstGeom prst="rect">
            <a:avLst/>
          </a:prstGeom>
        </p:spPr>
      </p:pic>
      <p:pic>
        <p:nvPicPr>
          <p:cNvPr id="21" name="Picture 20" descr="plant1.png"/>
          <p:cNvPicPr>
            <a:picLocks noChangeAspect="1"/>
          </p:cNvPicPr>
          <p:nvPr/>
        </p:nvPicPr>
        <p:blipFill>
          <a:blip r:embed="rId2" cstate="print"/>
          <a:stretch>
            <a:fillRect/>
          </a:stretch>
        </p:blipFill>
        <p:spPr>
          <a:xfrm>
            <a:off x="3886200" y="4443546"/>
            <a:ext cx="1650496" cy="2414454"/>
          </a:xfrm>
          <a:prstGeom prst="rect">
            <a:avLst/>
          </a:prstGeom>
        </p:spPr>
      </p:pic>
      <p:pic>
        <p:nvPicPr>
          <p:cNvPr id="22" name="Picture 21" descr="Iguana.jpg"/>
          <p:cNvPicPr>
            <a:picLocks noChangeAspect="1"/>
          </p:cNvPicPr>
          <p:nvPr/>
        </p:nvPicPr>
        <p:blipFill>
          <a:blip r:embed="rId3" cstate="print"/>
          <a:stretch>
            <a:fillRect/>
          </a:stretch>
        </p:blipFill>
        <p:spPr>
          <a:xfrm>
            <a:off x="1828800" y="5208770"/>
            <a:ext cx="1752600" cy="164923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ounded Rectangle 4"/>
          <p:cNvSpPr/>
          <p:nvPr/>
        </p:nvSpPr>
        <p:spPr>
          <a:xfrm>
            <a:off x="4343400" y="914400"/>
            <a:ext cx="4495800" cy="28194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3048000" y="0"/>
            <a:ext cx="2779928" cy="830997"/>
          </a:xfrm>
          <a:prstGeom prst="rect">
            <a:avLst/>
          </a:prstGeom>
        </p:spPr>
        <p:txBody>
          <a:bodyPr wrap="none">
            <a:spAutoFit/>
          </a:bodyPr>
          <a:lstStyle/>
          <a:p>
            <a:r>
              <a:rPr lang="en-US" sz="4800" b="1" u="sng" dirty="0" smtClean="0">
                <a:latin typeface="Glimstick" pitchFamily="34" charset="0"/>
              </a:rPr>
              <a:t>Iguanas</a:t>
            </a:r>
            <a:endParaRPr lang="en-US" sz="4800" b="1" u="sng" dirty="0">
              <a:latin typeface="Glimstick" pitchFamily="34"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Iguana.jpg"/>
          <p:cNvPicPr>
            <a:picLocks noChangeAspect="1"/>
          </p:cNvPicPr>
          <p:nvPr/>
        </p:nvPicPr>
        <p:blipFill>
          <a:blip r:embed="rId2" cstate="print"/>
          <a:stretch>
            <a:fillRect/>
          </a:stretch>
        </p:blipFill>
        <p:spPr>
          <a:xfrm>
            <a:off x="457200" y="0"/>
            <a:ext cx="685800" cy="645351"/>
          </a:xfrm>
          <a:prstGeom prst="rect">
            <a:avLst/>
          </a:prstGeom>
        </p:spPr>
      </p:pic>
      <p:pic>
        <p:nvPicPr>
          <p:cNvPr id="12" name="Picture 11" descr="Iguana.jpg"/>
          <p:cNvPicPr>
            <a:picLocks noChangeAspect="1"/>
          </p:cNvPicPr>
          <p:nvPr/>
        </p:nvPicPr>
        <p:blipFill>
          <a:blip r:embed="rId2" cstate="print"/>
          <a:stretch>
            <a:fillRect/>
          </a:stretch>
        </p:blipFill>
        <p:spPr>
          <a:xfrm flipH="1">
            <a:off x="7848600" y="152400"/>
            <a:ext cx="685800" cy="645351"/>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9400" y="0"/>
            <a:ext cx="3105337" cy="923330"/>
          </a:xfrm>
          <a:prstGeom prst="rect">
            <a:avLst/>
          </a:prstGeom>
        </p:spPr>
        <p:txBody>
          <a:bodyPr wrap="none">
            <a:spAutoFit/>
          </a:bodyPr>
          <a:lstStyle/>
          <a:p>
            <a:r>
              <a:rPr lang="en-US" sz="5400" b="1" u="sng" dirty="0" smtClean="0">
                <a:latin typeface="Glimstick" pitchFamily="34" charset="0"/>
              </a:rPr>
              <a:t>Iguanas</a:t>
            </a:r>
            <a:endParaRPr lang="en-US" sz="5400" b="1" u="sng" dirty="0">
              <a:latin typeface="Glimstick" pitchFamily="34"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Iguana.jpg"/>
          <p:cNvPicPr>
            <a:picLocks noChangeAspect="1"/>
          </p:cNvPicPr>
          <p:nvPr/>
        </p:nvPicPr>
        <p:blipFill>
          <a:blip r:embed="rId2" cstate="print"/>
          <a:stretch>
            <a:fillRect/>
          </a:stretch>
        </p:blipFill>
        <p:spPr>
          <a:xfrm>
            <a:off x="533400" y="0"/>
            <a:ext cx="838200" cy="788762"/>
          </a:xfrm>
          <a:prstGeom prst="rect">
            <a:avLst/>
          </a:prstGeom>
        </p:spPr>
      </p:pic>
      <p:pic>
        <p:nvPicPr>
          <p:cNvPr id="7" name="Picture 6" descr="Iguana.jpg"/>
          <p:cNvPicPr>
            <a:picLocks noChangeAspect="1"/>
          </p:cNvPicPr>
          <p:nvPr/>
        </p:nvPicPr>
        <p:blipFill>
          <a:blip r:embed="rId2" cstate="print"/>
          <a:stretch>
            <a:fillRect/>
          </a:stretch>
        </p:blipFill>
        <p:spPr>
          <a:xfrm flipH="1">
            <a:off x="7543800" y="0"/>
            <a:ext cx="762000" cy="788762"/>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990600" y="228600"/>
            <a:ext cx="1882247" cy="646331"/>
          </a:xfrm>
          <a:prstGeom prst="rect">
            <a:avLst/>
          </a:prstGeom>
        </p:spPr>
        <p:txBody>
          <a:bodyPr wrap="none">
            <a:spAutoFit/>
          </a:bodyPr>
          <a:lstStyle/>
          <a:p>
            <a:r>
              <a:rPr lang="en-US" sz="3600" b="1" u="sng" dirty="0" smtClean="0">
                <a:latin typeface="Glimstick" pitchFamily="34" charset="0"/>
              </a:rPr>
              <a:t>Iguana</a:t>
            </a:r>
            <a:endParaRPr lang="en-US" sz="3600" dirty="0">
              <a:latin typeface="Glimstick" pitchFamily="34"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3962400" y="1752600"/>
            <a:ext cx="1202573" cy="523220"/>
          </a:xfrm>
          <a:prstGeom prst="rect">
            <a:avLst/>
          </a:prstGeom>
        </p:spPr>
        <p:txBody>
          <a:bodyPr wrap="none">
            <a:spAutoFit/>
          </a:bodyPr>
          <a:lstStyle/>
          <a:p>
            <a:r>
              <a:rPr lang="en-US" sz="2800" b="1" u="sng" dirty="0" smtClean="0">
                <a:latin typeface="Glimstick" pitchFamily="34" charset="0"/>
              </a:rPr>
              <a:t>Both:</a:t>
            </a:r>
            <a:endParaRPr lang="en-US" sz="2800" dirty="0">
              <a:latin typeface="Glimstick" pitchFamily="34" charset="0"/>
            </a:endParaRPr>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Iguana.jpg"/>
          <p:cNvPicPr>
            <a:picLocks noChangeAspect="1"/>
          </p:cNvPicPr>
          <p:nvPr/>
        </p:nvPicPr>
        <p:blipFill>
          <a:blip r:embed="rId2" cstate="print"/>
          <a:stretch>
            <a:fillRect/>
          </a:stretch>
        </p:blipFill>
        <p:spPr>
          <a:xfrm>
            <a:off x="152399" y="5410200"/>
            <a:ext cx="1538545" cy="14478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0856" y="152400"/>
            <a:ext cx="7870553" cy="707886"/>
          </a:xfrm>
          <a:prstGeom prst="rect">
            <a:avLst/>
          </a:prstGeom>
        </p:spPr>
        <p:txBody>
          <a:bodyPr wrap="none">
            <a:spAutoFit/>
          </a:bodyPr>
          <a:lstStyle/>
          <a:p>
            <a:pPr algn="ctr"/>
            <a:r>
              <a:rPr lang="en-US" sz="4000" b="1" u="sng" dirty="0" smtClean="0">
                <a:latin typeface="Glimstick" pitchFamily="34" charset="0"/>
              </a:rPr>
              <a:t>My Iguana Adventure Story!</a:t>
            </a:r>
            <a:endParaRPr lang="en-US" sz="4000" b="1" u="sng" dirty="0">
              <a:latin typeface="Glimstick" pitchFamily="34"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304800" y="5105400"/>
            <a:ext cx="3672800" cy="1323439"/>
          </a:xfrm>
          <a:prstGeom prst="rect">
            <a:avLst/>
          </a:prstGeom>
          <a:noFill/>
        </p:spPr>
        <p:txBody>
          <a:bodyPr wrap="none" rtlCol="0">
            <a:spAutoFit/>
          </a:bodyPr>
          <a:lstStyle/>
          <a:p>
            <a:pPr algn="ctr"/>
            <a:r>
              <a:rPr lang="en-US" sz="3200" b="1" dirty="0" smtClean="0">
                <a:latin typeface="Glimstick" pitchFamily="34"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4800600" y="304800"/>
            <a:ext cx="4129465" cy="584775"/>
          </a:xfrm>
          <a:prstGeom prst="rect">
            <a:avLst/>
          </a:prstGeom>
          <a:noFill/>
        </p:spPr>
        <p:txBody>
          <a:bodyPr wrap="none" rtlCol="0">
            <a:spAutoFit/>
          </a:bodyPr>
          <a:lstStyle/>
          <a:p>
            <a:pPr algn="ctr"/>
            <a:r>
              <a:rPr lang="en-US" sz="3200" b="1" u="sng" dirty="0" smtClean="0">
                <a:latin typeface="Glimstick" pitchFamily="34"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Mawcaw.png"/>
          <p:cNvPicPr>
            <a:picLocks noChangeAspect="1"/>
          </p:cNvPicPr>
          <p:nvPr/>
        </p:nvPicPr>
        <p:blipFill>
          <a:blip r:embed="rId2" cstate="print"/>
          <a:stretch>
            <a:fillRect/>
          </a:stretch>
        </p:blipFill>
        <p:spPr>
          <a:xfrm>
            <a:off x="1295400" y="2057400"/>
            <a:ext cx="1676583" cy="2869696"/>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2380780" cy="523220"/>
          </a:xfrm>
          <a:prstGeom prst="rect">
            <a:avLst/>
          </a:prstGeom>
        </p:spPr>
        <p:txBody>
          <a:bodyPr wrap="none">
            <a:spAutoFit/>
          </a:bodyPr>
          <a:lstStyle/>
          <a:p>
            <a:r>
              <a:rPr lang="en-US" sz="2800" b="1" u="sng" dirty="0" smtClean="0">
                <a:latin typeface="Glimstick" pitchFamily="34" charset="0"/>
              </a:rPr>
              <a:t>The Macaw</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832092"/>
          </a:xfrm>
          <a:prstGeom prst="rect">
            <a:avLst/>
          </a:prstGeom>
          <a:noFill/>
        </p:spPr>
        <p:txBody>
          <a:bodyPr wrap="square" rtlCol="0">
            <a:spAutoFit/>
          </a:bodyPr>
          <a:lstStyle/>
          <a:p>
            <a:r>
              <a:rPr lang="en-US" sz="1400" dirty="0" smtClean="0">
                <a:latin typeface="Comic Sans MS" pitchFamily="66" charset="0"/>
              </a:rPr>
              <a:t> Macaws live in the high trees of the Central and South American rainforests. There are 17 species of Macaws, several of which are </a:t>
            </a:r>
            <a:r>
              <a:rPr lang="en-US" sz="1400" b="1" dirty="0" smtClean="0">
                <a:latin typeface="Comic Sans MS" pitchFamily="66" charset="0"/>
              </a:rPr>
              <a:t>endangered. </a:t>
            </a:r>
            <a:r>
              <a:rPr lang="en-US" sz="1400" dirty="0" smtClean="0">
                <a:latin typeface="Comic Sans MS" pitchFamily="66" charset="0"/>
              </a:rPr>
              <a:t>These playful birds are often trapped for pets, causing them to disappear from the rainforests at quick rates.</a:t>
            </a:r>
          </a:p>
          <a:p>
            <a:r>
              <a:rPr lang="en-US" sz="1400" b="1" dirty="0" smtClean="0">
                <a:latin typeface="Comic Sans MS" pitchFamily="66" charset="0"/>
              </a:rPr>
              <a:t>Flocks</a:t>
            </a:r>
            <a:r>
              <a:rPr lang="en-US" sz="1400" dirty="0" smtClean="0">
                <a:latin typeface="Comic Sans MS" pitchFamily="66" charset="0"/>
              </a:rPr>
              <a:t> sleep in the trees at night, and in the morning they may fly long distances to feed on fruit, nuts, insects, and snails. Some species also eat damp soil, which may help to </a:t>
            </a:r>
            <a:r>
              <a:rPr lang="en-US" sz="1400" b="1" dirty="0" smtClean="0">
                <a:latin typeface="Comic Sans MS" pitchFamily="66" charset="0"/>
              </a:rPr>
              <a:t>neutralize </a:t>
            </a:r>
            <a:r>
              <a:rPr lang="en-US" sz="1400" dirty="0" smtClean="0">
                <a:latin typeface="Comic Sans MS" pitchFamily="66" charset="0"/>
              </a:rPr>
              <a:t>chemicals in their fruity diet and ease their stomachs.</a:t>
            </a:r>
          </a:p>
          <a:p>
            <a:r>
              <a:rPr lang="en-US" sz="1400" dirty="0" smtClean="0">
                <a:latin typeface="Comic Sans MS" pitchFamily="66" charset="0"/>
              </a:rPr>
              <a:t>Many Macaws are vibrantly colored. The birds boast large, powerful beaks that easily crack nuts and seeds, while their dry, scaly tongues have a bone inside them that makes them an effective tool for tapping into fruits. Macaws also have </a:t>
            </a:r>
            <a:r>
              <a:rPr lang="en-US" sz="1400" b="1" dirty="0" smtClean="0">
                <a:latin typeface="Comic Sans MS" pitchFamily="66" charset="0"/>
              </a:rPr>
              <a:t>gripping toes </a:t>
            </a:r>
            <a:r>
              <a:rPr lang="en-US" sz="1400" dirty="0" smtClean="0">
                <a:latin typeface="Comic Sans MS" pitchFamily="66" charset="0"/>
              </a:rPr>
              <a:t>that they use to latch onto branches and to grab, hold, and </a:t>
            </a:r>
            <a:r>
              <a:rPr lang="en-US" sz="1400" b="1" dirty="0" smtClean="0">
                <a:latin typeface="Comic Sans MS" pitchFamily="66" charset="0"/>
              </a:rPr>
              <a:t>examine </a:t>
            </a:r>
            <a:r>
              <a:rPr lang="en-US" sz="1400" dirty="0" smtClean="0">
                <a:latin typeface="Comic Sans MS" pitchFamily="66" charset="0"/>
              </a:rPr>
              <a:t>items. The birds sport graceful tails that are typically very long.</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4462760"/>
          </a:xfrm>
          <a:prstGeom prst="rect">
            <a:avLst/>
          </a:prstGeom>
          <a:noFill/>
        </p:spPr>
        <p:txBody>
          <a:bodyPr wrap="square" rtlCol="0">
            <a:spAutoFit/>
          </a:bodyPr>
          <a:lstStyle/>
          <a:p>
            <a:r>
              <a:rPr lang="en-US" sz="1400" dirty="0" smtClean="0">
                <a:latin typeface="Comic Sans MS" pitchFamily="66" charset="0"/>
              </a:rPr>
              <a:t>Macaws are intelligent, </a:t>
            </a:r>
            <a:r>
              <a:rPr lang="en-US" sz="1400" b="1" dirty="0" smtClean="0">
                <a:latin typeface="Comic Sans MS" pitchFamily="66" charset="0"/>
              </a:rPr>
              <a:t>social </a:t>
            </a:r>
            <a:r>
              <a:rPr lang="en-US" sz="1400" dirty="0" smtClean="0">
                <a:latin typeface="Comic Sans MS" pitchFamily="66" charset="0"/>
              </a:rPr>
              <a:t>members of the parrot family that often gather in flocks of 10 to 30 individuals. Their loud calls, squawks, and screams echo through the </a:t>
            </a:r>
            <a:r>
              <a:rPr lang="en-US" sz="1400" b="1" dirty="0" smtClean="0">
                <a:latin typeface="Comic Sans MS" pitchFamily="66" charset="0"/>
              </a:rPr>
              <a:t>forest canopy</a:t>
            </a:r>
            <a:r>
              <a:rPr lang="en-US" sz="1400" dirty="0" smtClean="0">
                <a:latin typeface="Comic Sans MS" pitchFamily="66" charset="0"/>
              </a:rPr>
              <a:t>. </a:t>
            </a:r>
          </a:p>
          <a:p>
            <a:endParaRPr lang="en-US" sz="1400" dirty="0" smtClean="0">
              <a:latin typeface="Comic Sans MS" pitchFamily="66" charset="0"/>
            </a:endParaRPr>
          </a:p>
          <a:p>
            <a:r>
              <a:rPr lang="en-US" sz="1400" dirty="0" smtClean="0">
                <a:latin typeface="Comic Sans MS" pitchFamily="66" charset="0"/>
              </a:rPr>
              <a:t>Macaws vocalize to communicate within the flock, mark territory, and identify one another. Some species can even </a:t>
            </a:r>
            <a:r>
              <a:rPr lang="en-US" sz="1400" b="1" dirty="0" smtClean="0">
                <a:latin typeface="Comic Sans MS" pitchFamily="66" charset="0"/>
              </a:rPr>
              <a:t>mimic</a:t>
            </a:r>
            <a:r>
              <a:rPr lang="en-US" sz="1400" dirty="0" smtClean="0">
                <a:latin typeface="Comic Sans MS" pitchFamily="66" charset="0"/>
              </a:rPr>
              <a:t> human speech.</a:t>
            </a:r>
          </a:p>
          <a:p>
            <a:r>
              <a:rPr lang="en-US" sz="1400" dirty="0" smtClean="0">
                <a:latin typeface="Comic Sans MS" pitchFamily="66" charset="0"/>
              </a:rPr>
              <a:t>Macaws are specifically streamlined to fly through the rainforest canopy with wings that do not flap. They often have to travel long distances to find food.</a:t>
            </a:r>
          </a:p>
          <a:p>
            <a:endParaRPr lang="en-US" sz="1400" dirty="0" smtClean="0">
              <a:latin typeface="Comic Sans MS" pitchFamily="66" charset="0"/>
            </a:endParaRPr>
          </a:p>
          <a:p>
            <a:r>
              <a:rPr lang="en-US" sz="1400" dirty="0" smtClean="0">
                <a:latin typeface="Comic Sans MS" pitchFamily="66" charset="0"/>
              </a:rPr>
              <a:t>Macaws have the same mate for life. Together, they share food and </a:t>
            </a:r>
            <a:r>
              <a:rPr lang="en-US" sz="1400" b="1" dirty="0" smtClean="0">
                <a:latin typeface="Comic Sans MS" pitchFamily="66" charset="0"/>
              </a:rPr>
              <a:t>groom</a:t>
            </a:r>
            <a:r>
              <a:rPr lang="en-US" sz="1400" dirty="0" smtClean="0">
                <a:latin typeface="Comic Sans MS" pitchFamily="66" charset="0"/>
              </a:rPr>
              <a:t> one another. While the mother sits on the eggs to </a:t>
            </a:r>
            <a:r>
              <a:rPr lang="en-US" sz="1400" b="1" dirty="0" smtClean="0">
                <a:latin typeface="Comic Sans MS" pitchFamily="66" charset="0"/>
              </a:rPr>
              <a:t>incubate</a:t>
            </a:r>
            <a:r>
              <a:rPr lang="en-US" sz="1400" dirty="0" smtClean="0">
                <a:latin typeface="Comic Sans MS" pitchFamily="66" charset="0"/>
              </a:rPr>
              <a:t> them, the father hunts and brings back food to the nest.</a:t>
            </a:r>
          </a:p>
          <a:p>
            <a:r>
              <a:rPr lang="en-US" sz="1400" dirty="0">
                <a:latin typeface="Comic Sans MS" pitchFamily="66" charset="0"/>
              </a:rPr>
              <a:t> </a:t>
            </a:r>
          </a:p>
          <a:p>
            <a:endParaRPr lang="en-US" dirty="0"/>
          </a:p>
        </p:txBody>
      </p:sp>
      <p:sp>
        <p:nvSpPr>
          <p:cNvPr id="12" name="Rectangle 11"/>
          <p:cNvSpPr/>
          <p:nvPr/>
        </p:nvSpPr>
        <p:spPr>
          <a:xfrm>
            <a:off x="5562600" y="381000"/>
            <a:ext cx="2380780" cy="523220"/>
          </a:xfrm>
          <a:prstGeom prst="rect">
            <a:avLst/>
          </a:prstGeom>
        </p:spPr>
        <p:txBody>
          <a:bodyPr wrap="none">
            <a:spAutoFit/>
          </a:bodyPr>
          <a:lstStyle/>
          <a:p>
            <a:r>
              <a:rPr lang="en-US" sz="2800" b="1" u="sng" dirty="0" smtClean="0">
                <a:latin typeface="Glimstick" pitchFamily="34" charset="0"/>
              </a:rPr>
              <a:t>The Macaw</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3" name="Picture 22"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4" name="Picture 23"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5" name="Picture 24"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6" name="Picture 25"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Mawcaw.png"/>
          <p:cNvPicPr>
            <a:picLocks noChangeAspect="1"/>
          </p:cNvPicPr>
          <p:nvPr/>
        </p:nvPicPr>
        <p:blipFill>
          <a:blip r:embed="rId4" cstate="print"/>
          <a:stretch>
            <a:fillRect/>
          </a:stretch>
        </p:blipFill>
        <p:spPr>
          <a:xfrm flipH="1">
            <a:off x="228600" y="0"/>
            <a:ext cx="714065" cy="814813"/>
          </a:xfrm>
          <a:prstGeom prst="rect">
            <a:avLst/>
          </a:prstGeom>
        </p:spPr>
      </p:pic>
      <p:pic>
        <p:nvPicPr>
          <p:cNvPr id="16" name="Picture 15" descr="Mawcaw.png"/>
          <p:cNvPicPr>
            <a:picLocks noChangeAspect="1"/>
          </p:cNvPicPr>
          <p:nvPr/>
        </p:nvPicPr>
        <p:blipFill>
          <a:blip r:embed="rId4" cstate="print"/>
          <a:stretch>
            <a:fillRect/>
          </a:stretch>
        </p:blipFill>
        <p:spPr>
          <a:xfrm flipH="1">
            <a:off x="4953000" y="0"/>
            <a:ext cx="714065" cy="814813"/>
          </a:xfrm>
          <a:prstGeom prst="rect">
            <a:avLst/>
          </a:prstGeom>
        </p:spPr>
      </p:pic>
      <p:pic>
        <p:nvPicPr>
          <p:cNvPr id="17" name="Picture 16" descr="Macaws_at_Jurong_Bird_Park_-Singapore-8.jpg"/>
          <p:cNvPicPr>
            <a:picLocks noChangeAspect="1"/>
          </p:cNvPicPr>
          <p:nvPr/>
        </p:nvPicPr>
        <p:blipFill>
          <a:blip r:embed="rId5" cstate="print"/>
          <a:stretch>
            <a:fillRect/>
          </a:stretch>
        </p:blipFill>
        <p:spPr>
          <a:xfrm>
            <a:off x="990600" y="5537200"/>
            <a:ext cx="1981200" cy="13208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2380780" cy="523220"/>
          </a:xfrm>
          <a:prstGeom prst="rect">
            <a:avLst/>
          </a:prstGeom>
        </p:spPr>
        <p:txBody>
          <a:bodyPr wrap="none">
            <a:spAutoFit/>
          </a:bodyPr>
          <a:lstStyle/>
          <a:p>
            <a:r>
              <a:rPr lang="en-US" sz="2800" b="1" u="sng" dirty="0" smtClean="0">
                <a:latin typeface="Glimstick" pitchFamily="34" charset="0"/>
              </a:rPr>
              <a:t>The Macaw</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185761"/>
          </a:xfrm>
          <a:prstGeom prst="rect">
            <a:avLst/>
          </a:prstGeom>
          <a:noFill/>
        </p:spPr>
        <p:txBody>
          <a:bodyPr wrap="square" rtlCol="0">
            <a:spAutoFit/>
          </a:bodyPr>
          <a:lstStyle/>
          <a:p>
            <a:r>
              <a:rPr lang="en-US" sz="1400" dirty="0" smtClean="0">
                <a:latin typeface="Comic Sans MS" pitchFamily="66" charset="0"/>
              </a:rPr>
              <a:t> Macaws live in the high trees of the Central and South American rainforests. They are </a:t>
            </a:r>
            <a:r>
              <a:rPr lang="en-US" sz="1400" b="1" dirty="0" smtClean="0">
                <a:latin typeface="Comic Sans MS" pitchFamily="66" charset="0"/>
              </a:rPr>
              <a:t>endangered. </a:t>
            </a:r>
            <a:r>
              <a:rPr lang="en-US" sz="1400" dirty="0" smtClean="0">
                <a:latin typeface="Comic Sans MS" pitchFamily="66" charset="0"/>
              </a:rPr>
              <a:t>These playful birds are often trapped for pets, causing them to disappear from the rainforests.</a:t>
            </a:r>
          </a:p>
          <a:p>
            <a:endParaRPr lang="en-US" sz="1400" dirty="0" smtClean="0">
              <a:latin typeface="Comic Sans MS" pitchFamily="66" charset="0"/>
            </a:endParaRPr>
          </a:p>
          <a:p>
            <a:r>
              <a:rPr lang="en-US" sz="1400" b="1" dirty="0" smtClean="0">
                <a:latin typeface="Comic Sans MS" pitchFamily="66" charset="0"/>
              </a:rPr>
              <a:t>Flocks</a:t>
            </a:r>
            <a:r>
              <a:rPr lang="en-US" sz="1400" dirty="0" smtClean="0">
                <a:latin typeface="Comic Sans MS" pitchFamily="66" charset="0"/>
              </a:rPr>
              <a:t> sleep in the trees at night, and in the morning they may fly long distances to feed on fruit, nuts, insects, and snails. </a:t>
            </a:r>
          </a:p>
          <a:p>
            <a:endParaRPr lang="en-US" sz="1400" dirty="0" smtClean="0">
              <a:latin typeface="Comic Sans MS" pitchFamily="66" charset="0"/>
            </a:endParaRPr>
          </a:p>
          <a:p>
            <a:r>
              <a:rPr lang="en-US" sz="1400" dirty="0" smtClean="0">
                <a:latin typeface="Comic Sans MS" pitchFamily="66" charset="0"/>
              </a:rPr>
              <a:t>Many Macaws are brightly colored. The birds have large, powerful beaks that easily crack nuts and seeds. Their dry, scaly tongues have a bone inside them that makes them an effective tool for tapping into fruits. Macaws also have </a:t>
            </a:r>
            <a:r>
              <a:rPr lang="en-US" sz="1400" b="1" dirty="0" smtClean="0">
                <a:latin typeface="Comic Sans MS" pitchFamily="66" charset="0"/>
              </a:rPr>
              <a:t>gripping toes </a:t>
            </a:r>
            <a:r>
              <a:rPr lang="en-US" sz="1400" dirty="0" smtClean="0">
                <a:latin typeface="Comic Sans MS" pitchFamily="66" charset="0"/>
              </a:rPr>
              <a:t>that they use to latch onto branches and to grab, hold, and </a:t>
            </a:r>
            <a:r>
              <a:rPr lang="en-US" sz="1400" b="1" dirty="0" smtClean="0">
                <a:latin typeface="Comic Sans MS" pitchFamily="66" charset="0"/>
              </a:rPr>
              <a:t>observe </a:t>
            </a:r>
            <a:r>
              <a:rPr lang="en-US" sz="1400" dirty="0" smtClean="0">
                <a:latin typeface="Comic Sans MS" pitchFamily="66" charset="0"/>
              </a:rPr>
              <a:t>items. The birds have graceful tails that are very long.</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3816429"/>
          </a:xfrm>
          <a:prstGeom prst="rect">
            <a:avLst/>
          </a:prstGeom>
          <a:noFill/>
        </p:spPr>
        <p:txBody>
          <a:bodyPr wrap="square" rtlCol="0">
            <a:spAutoFit/>
          </a:bodyPr>
          <a:lstStyle/>
          <a:p>
            <a:r>
              <a:rPr lang="en-US" sz="1400" dirty="0" smtClean="0">
                <a:latin typeface="Comic Sans MS" pitchFamily="66" charset="0"/>
              </a:rPr>
              <a:t>Macaws are intelligent, </a:t>
            </a:r>
            <a:r>
              <a:rPr lang="en-US" sz="1400" b="1" dirty="0" smtClean="0">
                <a:latin typeface="Comic Sans MS" pitchFamily="66" charset="0"/>
              </a:rPr>
              <a:t>social </a:t>
            </a:r>
            <a:r>
              <a:rPr lang="en-US" sz="1400" dirty="0" smtClean="0">
                <a:latin typeface="Comic Sans MS" pitchFamily="66" charset="0"/>
              </a:rPr>
              <a:t>members of the parrot family that often gather in flocks of 10 to 30 individuals. Their loud calls, squawks, and screams echo through the </a:t>
            </a:r>
            <a:r>
              <a:rPr lang="en-US" sz="1400" b="1" dirty="0" smtClean="0">
                <a:latin typeface="Comic Sans MS" pitchFamily="66" charset="0"/>
              </a:rPr>
              <a:t>forest canopy</a:t>
            </a:r>
            <a:r>
              <a:rPr lang="en-US" sz="1400" dirty="0" smtClean="0">
                <a:latin typeface="Comic Sans MS" pitchFamily="66" charset="0"/>
              </a:rPr>
              <a:t>. </a:t>
            </a:r>
          </a:p>
          <a:p>
            <a:endParaRPr lang="en-US" sz="1400" dirty="0" smtClean="0">
              <a:latin typeface="Comic Sans MS" pitchFamily="66" charset="0"/>
            </a:endParaRPr>
          </a:p>
          <a:p>
            <a:r>
              <a:rPr lang="en-US" sz="1400" dirty="0" smtClean="0">
                <a:latin typeface="Comic Sans MS" pitchFamily="66" charset="0"/>
              </a:rPr>
              <a:t>Macaws squawk to talk within the flock, mark territory, and identify one another. </a:t>
            </a:r>
          </a:p>
          <a:p>
            <a:r>
              <a:rPr lang="en-US" sz="1400" dirty="0" smtClean="0">
                <a:latin typeface="Comic Sans MS" pitchFamily="66" charset="0"/>
              </a:rPr>
              <a:t>Macaws are made to fly through the rainforest canopy with wings that do not flap. They often have to travel long distances to find food.</a:t>
            </a:r>
          </a:p>
          <a:p>
            <a:endParaRPr lang="en-US" sz="1400" dirty="0" smtClean="0">
              <a:latin typeface="Comic Sans MS" pitchFamily="66" charset="0"/>
            </a:endParaRPr>
          </a:p>
          <a:p>
            <a:r>
              <a:rPr lang="en-US" sz="1400" dirty="0" smtClean="0">
                <a:latin typeface="Comic Sans MS" pitchFamily="66" charset="0"/>
              </a:rPr>
              <a:t>Macaws have the same mate for life. Together, they share food and </a:t>
            </a:r>
            <a:r>
              <a:rPr lang="en-US" sz="1400" b="1" dirty="0" smtClean="0">
                <a:latin typeface="Comic Sans MS" pitchFamily="66" charset="0"/>
              </a:rPr>
              <a:t>groom</a:t>
            </a:r>
            <a:r>
              <a:rPr lang="en-US" sz="1400" dirty="0" smtClean="0">
                <a:latin typeface="Comic Sans MS" pitchFamily="66" charset="0"/>
              </a:rPr>
              <a:t> one another. While the mother sits on the eggs, the father hunts and brings back food to the nest.</a:t>
            </a:r>
          </a:p>
          <a:p>
            <a:r>
              <a:rPr lang="en-US" sz="1400" dirty="0">
                <a:latin typeface="Comic Sans MS" pitchFamily="66" charset="0"/>
              </a:rPr>
              <a:t> </a:t>
            </a:r>
          </a:p>
          <a:p>
            <a:endParaRPr lang="en-US" dirty="0"/>
          </a:p>
        </p:txBody>
      </p:sp>
      <p:sp>
        <p:nvSpPr>
          <p:cNvPr id="12" name="Rectangle 11"/>
          <p:cNvSpPr/>
          <p:nvPr/>
        </p:nvSpPr>
        <p:spPr>
          <a:xfrm>
            <a:off x="5562600" y="381000"/>
            <a:ext cx="2380780" cy="523220"/>
          </a:xfrm>
          <a:prstGeom prst="rect">
            <a:avLst/>
          </a:prstGeom>
        </p:spPr>
        <p:txBody>
          <a:bodyPr wrap="none">
            <a:spAutoFit/>
          </a:bodyPr>
          <a:lstStyle/>
          <a:p>
            <a:r>
              <a:rPr lang="en-US" sz="2800" b="1" u="sng" dirty="0" smtClean="0">
                <a:latin typeface="Glimstick" pitchFamily="34" charset="0"/>
              </a:rPr>
              <a:t>The Macaw</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3" name="Picture 22"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4" name="Picture 23"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5" name="Picture 24"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6" name="Picture 25"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Mawcaw.png"/>
          <p:cNvPicPr>
            <a:picLocks noChangeAspect="1"/>
          </p:cNvPicPr>
          <p:nvPr/>
        </p:nvPicPr>
        <p:blipFill>
          <a:blip r:embed="rId4" cstate="print"/>
          <a:stretch>
            <a:fillRect/>
          </a:stretch>
        </p:blipFill>
        <p:spPr>
          <a:xfrm flipH="1">
            <a:off x="228600" y="0"/>
            <a:ext cx="714065" cy="814813"/>
          </a:xfrm>
          <a:prstGeom prst="rect">
            <a:avLst/>
          </a:prstGeom>
        </p:spPr>
      </p:pic>
      <p:pic>
        <p:nvPicPr>
          <p:cNvPr id="16" name="Picture 15" descr="Mawcaw.png"/>
          <p:cNvPicPr>
            <a:picLocks noChangeAspect="1"/>
          </p:cNvPicPr>
          <p:nvPr/>
        </p:nvPicPr>
        <p:blipFill>
          <a:blip r:embed="rId4" cstate="print"/>
          <a:stretch>
            <a:fillRect/>
          </a:stretch>
        </p:blipFill>
        <p:spPr>
          <a:xfrm flipH="1">
            <a:off x="4953000" y="0"/>
            <a:ext cx="714065" cy="814813"/>
          </a:xfrm>
          <a:prstGeom prst="rect">
            <a:avLst/>
          </a:prstGeom>
        </p:spPr>
      </p:pic>
      <p:pic>
        <p:nvPicPr>
          <p:cNvPr id="17" name="Picture 16" descr="Macaws_at_Jurong_Bird_Park_-Singapore-8.jpg"/>
          <p:cNvPicPr>
            <a:picLocks noChangeAspect="1"/>
          </p:cNvPicPr>
          <p:nvPr/>
        </p:nvPicPr>
        <p:blipFill>
          <a:blip r:embed="rId5" cstate="print"/>
          <a:stretch>
            <a:fillRect/>
          </a:stretch>
        </p:blipFill>
        <p:spPr>
          <a:xfrm>
            <a:off x="990600" y="5537200"/>
            <a:ext cx="1981200" cy="1320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https://encrypted-tbn1.gstatic.com/images?q=tbn:ANd9GcRjbMeCymtDm9H4JZf6b067EpA_dnF4DS0UcCVevc9z0P5YLKzH"/>
          <p:cNvPicPr>
            <a:picLocks noChangeAspect="1" noChangeArrowheads="1"/>
          </p:cNvPicPr>
          <p:nvPr/>
        </p:nvPicPr>
        <p:blipFill>
          <a:blip r:embed="rId2" cstate="print"/>
          <a:srcRect/>
          <a:stretch>
            <a:fillRect/>
          </a:stretch>
        </p:blipFill>
        <p:spPr bwMode="auto">
          <a:xfrm>
            <a:off x="2362200" y="990600"/>
            <a:ext cx="3810000" cy="4757761"/>
          </a:xfrm>
          <a:prstGeom prst="rect">
            <a:avLst/>
          </a:prstGeom>
          <a:noFill/>
        </p:spPr>
      </p:pic>
      <p:sp>
        <p:nvSpPr>
          <p:cNvPr id="4" name="TextBox 3"/>
          <p:cNvSpPr txBox="1"/>
          <p:nvPr/>
        </p:nvSpPr>
        <p:spPr>
          <a:xfrm>
            <a:off x="685800" y="228600"/>
            <a:ext cx="7822975" cy="830997"/>
          </a:xfrm>
          <a:prstGeom prst="rect">
            <a:avLst/>
          </a:prstGeom>
          <a:noFill/>
        </p:spPr>
        <p:txBody>
          <a:bodyPr wrap="none" rtlCol="0">
            <a:spAutoFit/>
          </a:bodyPr>
          <a:lstStyle/>
          <a:p>
            <a:r>
              <a:rPr lang="en-US" sz="4800" b="1" u="sng" dirty="0" smtClean="0">
                <a:latin typeface="Glimstick" pitchFamily="34" charset="0"/>
              </a:rPr>
              <a:t>Diagram of the Ocelot:</a:t>
            </a:r>
            <a:endParaRPr lang="en-US" sz="4800" b="1" u="sng" dirty="0">
              <a:latin typeface="Glimstick" pitchFamily="34" charset="0"/>
            </a:endParaRPr>
          </a:p>
        </p:txBody>
      </p:sp>
      <p:sp>
        <p:nvSpPr>
          <p:cNvPr id="7" name="Rounded Rectangle 6"/>
          <p:cNvSpPr/>
          <p:nvPr/>
        </p:nvSpPr>
        <p:spPr>
          <a:xfrm>
            <a:off x="381000" y="5791200"/>
            <a:ext cx="24384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228600" y="2362200"/>
            <a:ext cx="1828800" cy="6858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6096000" y="1524000"/>
            <a:ext cx="17526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5029200" y="5257800"/>
            <a:ext cx="15240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6781800" y="4648200"/>
            <a:ext cx="12954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5943600" y="2743200"/>
            <a:ext cx="14478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2514600" y="1524000"/>
            <a:ext cx="13716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a:off x="1981200" y="3048000"/>
            <a:ext cx="990600" cy="2286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V="1">
            <a:off x="1600200" y="5334000"/>
            <a:ext cx="1295400" cy="4572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657600" y="1524000"/>
            <a:ext cx="685800" cy="2286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029200" y="4191000"/>
            <a:ext cx="1752600" cy="6096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1"/>
          </p:cNvCxnSpPr>
          <p:nvPr/>
        </p:nvCxnSpPr>
        <p:spPr>
          <a:xfrm flipH="1">
            <a:off x="5105400" y="1905000"/>
            <a:ext cx="990600" cy="533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4876800" y="2667000"/>
            <a:ext cx="1066800" cy="381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5791200" y="3657600"/>
            <a:ext cx="12954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1" name="Straight Arrow Connector 30"/>
          <p:cNvCxnSpPr/>
          <p:nvPr/>
        </p:nvCxnSpPr>
        <p:spPr>
          <a:xfrm flipH="1" flipV="1">
            <a:off x="4724400" y="2895600"/>
            <a:ext cx="1066800" cy="9906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1"/>
          </p:cNvCxnSpPr>
          <p:nvPr/>
        </p:nvCxnSpPr>
        <p:spPr>
          <a:xfrm flipH="1" flipV="1">
            <a:off x="4572000" y="5257800"/>
            <a:ext cx="457200" cy="381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2380780" cy="523220"/>
          </a:xfrm>
          <a:prstGeom prst="rect">
            <a:avLst/>
          </a:prstGeom>
        </p:spPr>
        <p:txBody>
          <a:bodyPr wrap="none">
            <a:spAutoFit/>
          </a:bodyPr>
          <a:lstStyle/>
          <a:p>
            <a:r>
              <a:rPr lang="en-US" sz="2800" b="1" u="sng" dirty="0" smtClean="0">
                <a:latin typeface="Glimstick" pitchFamily="34" charset="0"/>
              </a:rPr>
              <a:t>The Macaw</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739759"/>
          </a:xfrm>
          <a:prstGeom prst="rect">
            <a:avLst/>
          </a:prstGeom>
          <a:noFill/>
        </p:spPr>
        <p:txBody>
          <a:bodyPr wrap="square" rtlCol="0">
            <a:spAutoFit/>
          </a:bodyPr>
          <a:lstStyle/>
          <a:p>
            <a:pPr>
              <a:buFont typeface="Courier New" pitchFamily="49" charset="0"/>
              <a:buChar char="o"/>
            </a:pPr>
            <a:r>
              <a:rPr lang="en-US" sz="1400" dirty="0" smtClean="0">
                <a:latin typeface="Comic Sans MS" pitchFamily="66" charset="0"/>
              </a:rPr>
              <a:t> </a:t>
            </a:r>
            <a:r>
              <a:rPr lang="en-US" dirty="0" smtClean="0">
                <a:latin typeface="Comic Sans MS" pitchFamily="66" charset="0"/>
              </a:rPr>
              <a:t>Macaws live in the </a:t>
            </a:r>
            <a:r>
              <a:rPr lang="en-US" b="1" dirty="0" smtClean="0">
                <a:latin typeface="Comic Sans MS" pitchFamily="66" charset="0"/>
              </a:rPr>
              <a:t>canopy </a:t>
            </a:r>
            <a:r>
              <a:rPr lang="en-US" dirty="0" smtClean="0">
                <a:latin typeface="Comic Sans MS" pitchFamily="66" charset="0"/>
              </a:rPr>
              <a:t>layer of the Central and South American rainforests. </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They sleep in the trees at night.</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They eat fruit, nuts, insects, and snails during the day. </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Many Macaws are many colors. </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 birds have big strong </a:t>
            </a:r>
            <a:r>
              <a:rPr lang="en-US" b="1" dirty="0" smtClean="0">
                <a:latin typeface="Comic Sans MS" pitchFamily="66" charset="0"/>
              </a:rPr>
              <a:t>beaks</a:t>
            </a:r>
            <a:r>
              <a:rPr lang="en-US" dirty="0" smtClean="0">
                <a:latin typeface="Comic Sans MS" pitchFamily="66" charset="0"/>
              </a:rPr>
              <a:t>.</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Their tongue has a bone inside.</a:t>
            </a:r>
          </a:p>
          <a:p>
            <a:pPr>
              <a:buFont typeface="Courier New" pitchFamily="49" charset="0"/>
              <a:buChar char="o"/>
            </a:pPr>
            <a:endParaRPr lang="en-US" dirty="0" smtClean="0">
              <a:latin typeface="Comic Sans MS" pitchFamily="66" charset="0"/>
            </a:endParaRPr>
          </a:p>
          <a:p>
            <a:pPr>
              <a:buFont typeface="Courier New" pitchFamily="49" charset="0"/>
              <a:buChar char="o"/>
            </a:pPr>
            <a:endParaRPr lang="en-US"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5293757"/>
          </a:xfrm>
          <a:prstGeom prst="rect">
            <a:avLst/>
          </a:prstGeom>
          <a:noFill/>
        </p:spPr>
        <p:txBody>
          <a:bodyPr wrap="square" rtlCol="0">
            <a:spAutoFit/>
          </a:bodyPr>
          <a:lstStyle/>
          <a:p>
            <a:pPr>
              <a:buFont typeface="Courier New" pitchFamily="49" charset="0"/>
              <a:buChar char="o"/>
            </a:pPr>
            <a:r>
              <a:rPr lang="en-US" dirty="0" smtClean="0">
                <a:latin typeface="Comic Sans MS" pitchFamily="66" charset="0"/>
              </a:rPr>
              <a:t>Their toes can </a:t>
            </a:r>
            <a:r>
              <a:rPr lang="en-US" b="1" dirty="0" smtClean="0">
                <a:latin typeface="Comic Sans MS" pitchFamily="66" charset="0"/>
              </a:rPr>
              <a:t>latch</a:t>
            </a:r>
            <a:r>
              <a:rPr lang="en-US" dirty="0" smtClean="0">
                <a:latin typeface="Comic Sans MS" pitchFamily="66" charset="0"/>
              </a:rPr>
              <a:t> onto branches and can grab items. </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 birds have very long tails.</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Macaws live in groups of 10 to 30 birds.  They like to talk to each other. </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Their wings do not flap.</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They have to fly a long way to find food.</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 mother sits on the eggs, the father </a:t>
            </a:r>
            <a:r>
              <a:rPr lang="en-US" b="1" dirty="0" smtClean="0">
                <a:latin typeface="Comic Sans MS" pitchFamily="66" charset="0"/>
              </a:rPr>
              <a:t>hunts</a:t>
            </a:r>
            <a:r>
              <a:rPr lang="en-US" dirty="0" smtClean="0">
                <a:latin typeface="Comic Sans MS" pitchFamily="66" charset="0"/>
              </a:rPr>
              <a:t> and brings back food to the nest.</a:t>
            </a:r>
          </a:p>
          <a:p>
            <a:r>
              <a:rPr lang="en-US" sz="1400" dirty="0">
                <a:latin typeface="Comic Sans MS" pitchFamily="66" charset="0"/>
              </a:rPr>
              <a:t> </a:t>
            </a:r>
          </a:p>
          <a:p>
            <a:endParaRPr lang="en-US" dirty="0"/>
          </a:p>
        </p:txBody>
      </p:sp>
      <p:sp>
        <p:nvSpPr>
          <p:cNvPr id="12" name="Rectangle 11"/>
          <p:cNvSpPr/>
          <p:nvPr/>
        </p:nvSpPr>
        <p:spPr>
          <a:xfrm>
            <a:off x="5562600" y="381000"/>
            <a:ext cx="2380780" cy="523220"/>
          </a:xfrm>
          <a:prstGeom prst="rect">
            <a:avLst/>
          </a:prstGeom>
        </p:spPr>
        <p:txBody>
          <a:bodyPr wrap="none">
            <a:spAutoFit/>
          </a:bodyPr>
          <a:lstStyle/>
          <a:p>
            <a:r>
              <a:rPr lang="en-US" sz="2800" b="1" u="sng" dirty="0" smtClean="0">
                <a:latin typeface="Glimstick" pitchFamily="34" charset="0"/>
              </a:rPr>
              <a:t>The Macaw</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3" name="Picture 22"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4" name="Picture 23"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5" name="Picture 24"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6" name="Picture 25"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Mawcaw.png"/>
          <p:cNvPicPr>
            <a:picLocks noChangeAspect="1"/>
          </p:cNvPicPr>
          <p:nvPr/>
        </p:nvPicPr>
        <p:blipFill>
          <a:blip r:embed="rId4" cstate="print"/>
          <a:stretch>
            <a:fillRect/>
          </a:stretch>
        </p:blipFill>
        <p:spPr>
          <a:xfrm flipH="1">
            <a:off x="228600" y="0"/>
            <a:ext cx="714065" cy="814813"/>
          </a:xfrm>
          <a:prstGeom prst="rect">
            <a:avLst/>
          </a:prstGeom>
        </p:spPr>
      </p:pic>
      <p:pic>
        <p:nvPicPr>
          <p:cNvPr id="16" name="Picture 15" descr="Mawcaw.png"/>
          <p:cNvPicPr>
            <a:picLocks noChangeAspect="1"/>
          </p:cNvPicPr>
          <p:nvPr/>
        </p:nvPicPr>
        <p:blipFill>
          <a:blip r:embed="rId4" cstate="print"/>
          <a:stretch>
            <a:fillRect/>
          </a:stretch>
        </p:blipFill>
        <p:spPr>
          <a:xfrm flipH="1">
            <a:off x="4953000" y="0"/>
            <a:ext cx="714065" cy="814813"/>
          </a:xfrm>
          <a:prstGeom prst="rect">
            <a:avLst/>
          </a:prstGeom>
        </p:spPr>
      </p:pic>
      <p:pic>
        <p:nvPicPr>
          <p:cNvPr id="17" name="Picture 16" descr="Macaws_at_Jurong_Bird_Park_-Singapore-8.jpg"/>
          <p:cNvPicPr>
            <a:picLocks noChangeAspect="1"/>
          </p:cNvPicPr>
          <p:nvPr/>
        </p:nvPicPr>
        <p:blipFill>
          <a:blip r:embed="rId5" cstate="print"/>
          <a:stretch>
            <a:fillRect/>
          </a:stretch>
        </p:blipFill>
        <p:spPr>
          <a:xfrm>
            <a:off x="990600" y="5537200"/>
            <a:ext cx="1981200" cy="13208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How To Draw Parrot.jpg"/>
          <p:cNvPicPr>
            <a:picLocks noChangeAspect="1"/>
          </p:cNvPicPr>
          <p:nvPr/>
        </p:nvPicPr>
        <p:blipFill>
          <a:blip r:embed="rId2" cstate="print"/>
          <a:stretch>
            <a:fillRect/>
          </a:stretch>
        </p:blipFill>
        <p:spPr>
          <a:xfrm>
            <a:off x="1676400" y="838200"/>
            <a:ext cx="5857875" cy="5715000"/>
          </a:xfrm>
          <a:prstGeom prst="rect">
            <a:avLst/>
          </a:prstGeom>
        </p:spPr>
      </p:pic>
      <p:sp>
        <p:nvSpPr>
          <p:cNvPr id="4" name="TextBox 3"/>
          <p:cNvSpPr txBox="1"/>
          <p:nvPr/>
        </p:nvSpPr>
        <p:spPr>
          <a:xfrm>
            <a:off x="685800" y="228600"/>
            <a:ext cx="7996100" cy="830997"/>
          </a:xfrm>
          <a:prstGeom prst="rect">
            <a:avLst/>
          </a:prstGeom>
          <a:noFill/>
        </p:spPr>
        <p:txBody>
          <a:bodyPr wrap="none" rtlCol="0">
            <a:spAutoFit/>
          </a:bodyPr>
          <a:lstStyle/>
          <a:p>
            <a:r>
              <a:rPr lang="en-US" sz="4800" b="1" u="sng" dirty="0" smtClean="0">
                <a:latin typeface="Glimstick" pitchFamily="34" charset="0"/>
              </a:rPr>
              <a:t>Diagram of the Macaw:</a:t>
            </a:r>
            <a:endParaRPr lang="en-US" sz="4800" b="1" u="sng" dirty="0">
              <a:latin typeface="Glimstick" pitchFamily="34" charset="0"/>
            </a:endParaRPr>
          </a:p>
        </p:txBody>
      </p:sp>
      <p:sp>
        <p:nvSpPr>
          <p:cNvPr id="7" name="Rounded Rectangle 6"/>
          <p:cNvSpPr/>
          <p:nvPr/>
        </p:nvSpPr>
        <p:spPr>
          <a:xfrm>
            <a:off x="1600200" y="5638800"/>
            <a:ext cx="24384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228600" y="2362200"/>
            <a:ext cx="1828800" cy="6858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6096000" y="990600"/>
            <a:ext cx="17526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7086600" y="5029200"/>
            <a:ext cx="12954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457200" y="1143000"/>
            <a:ext cx="13716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flipV="1">
            <a:off x="2057400" y="1905000"/>
            <a:ext cx="762000" cy="8382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V="1">
            <a:off x="2819400" y="4267200"/>
            <a:ext cx="609600" cy="13716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828800" y="1371600"/>
            <a:ext cx="1371600" cy="152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6477000" y="5105400"/>
            <a:ext cx="609600" cy="2286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572000" y="1143000"/>
            <a:ext cx="1524000" cy="13716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1800" y="152400"/>
            <a:ext cx="2876108" cy="830997"/>
          </a:xfrm>
          <a:prstGeom prst="rect">
            <a:avLst/>
          </a:prstGeom>
        </p:spPr>
        <p:txBody>
          <a:bodyPr wrap="none">
            <a:spAutoFit/>
          </a:bodyPr>
          <a:lstStyle/>
          <a:p>
            <a:r>
              <a:rPr lang="en-US" sz="4800" b="1" u="sng" dirty="0" smtClean="0">
                <a:latin typeface="Glimstick" pitchFamily="34" charset="0"/>
              </a:rPr>
              <a:t>Macaws</a:t>
            </a:r>
            <a:endParaRPr lang="en-US" sz="4800" b="1" u="sng" dirty="0">
              <a:latin typeface="Glimstick" pitchFamily="34" charset="0"/>
            </a:endParaRPr>
          </a:p>
        </p:txBody>
      </p:sp>
      <p:sp>
        <p:nvSpPr>
          <p:cNvPr id="6" name="Rectangle 5"/>
          <p:cNvSpPr/>
          <p:nvPr/>
        </p:nvSpPr>
        <p:spPr>
          <a:xfrm>
            <a:off x="304800" y="1524000"/>
            <a:ext cx="1627369" cy="830997"/>
          </a:xfrm>
          <a:prstGeom prst="rect">
            <a:avLst/>
          </a:prstGeom>
        </p:spPr>
        <p:txBody>
          <a:bodyPr wrap="none">
            <a:spAutoFit/>
          </a:bodyPr>
          <a:lstStyle/>
          <a:p>
            <a:r>
              <a:rPr lang="en-US" sz="4800" b="1" u="sng" dirty="0" smtClean="0">
                <a:latin typeface="Glimstick" pitchFamily="34" charset="0"/>
              </a:rPr>
              <a:t>Can</a:t>
            </a:r>
            <a:r>
              <a:rPr lang="en-US" sz="3600" b="1" u="sng" dirty="0" smtClean="0">
                <a:latin typeface="the bubble letters" pitchFamily="2" charset="0"/>
              </a:rPr>
              <a:t> </a:t>
            </a:r>
          </a:p>
        </p:txBody>
      </p:sp>
      <p:sp>
        <p:nvSpPr>
          <p:cNvPr id="7" name="Rectangle 6"/>
          <p:cNvSpPr/>
          <p:nvPr/>
        </p:nvSpPr>
        <p:spPr>
          <a:xfrm>
            <a:off x="3505200" y="1524000"/>
            <a:ext cx="1792478" cy="830997"/>
          </a:xfrm>
          <a:prstGeom prst="rect">
            <a:avLst/>
          </a:prstGeom>
        </p:spPr>
        <p:txBody>
          <a:bodyPr wrap="none">
            <a:spAutoFit/>
          </a:bodyPr>
          <a:lstStyle/>
          <a:p>
            <a:r>
              <a:rPr lang="en-US" sz="4800" b="1" u="sng" dirty="0" smtClean="0">
                <a:latin typeface="Glimstick" pitchFamily="34" charset="0"/>
              </a:rPr>
              <a:t>have</a:t>
            </a:r>
            <a:endParaRPr lang="en-US" sz="4800" dirty="0">
              <a:latin typeface="Glimstick" pitchFamily="34" charset="0"/>
            </a:endParaRPr>
          </a:p>
        </p:txBody>
      </p:sp>
      <p:sp>
        <p:nvSpPr>
          <p:cNvPr id="8" name="Rectangle 7"/>
          <p:cNvSpPr/>
          <p:nvPr/>
        </p:nvSpPr>
        <p:spPr>
          <a:xfrm>
            <a:off x="7162800" y="1600200"/>
            <a:ext cx="1277337" cy="830997"/>
          </a:xfrm>
          <a:prstGeom prst="rect">
            <a:avLst/>
          </a:prstGeom>
        </p:spPr>
        <p:txBody>
          <a:bodyPr wrap="none">
            <a:spAutoFit/>
          </a:bodyPr>
          <a:lstStyle/>
          <a:p>
            <a:r>
              <a:rPr lang="en-US" sz="4800" b="1" u="sng" dirty="0" smtClean="0">
                <a:latin typeface="Glimstick" pitchFamily="34" charset="0"/>
              </a:rPr>
              <a:t>are</a:t>
            </a:r>
            <a:endParaRPr lang="en-US" sz="4800" dirty="0">
              <a:latin typeface="Glimstick" pitchFamily="34" charset="0"/>
            </a:endParaRPr>
          </a:p>
        </p:txBody>
      </p:sp>
      <p:cxnSp>
        <p:nvCxnSpPr>
          <p:cNvPr id="10" name="Straight Connector 9"/>
          <p:cNvCxnSpPr/>
          <p:nvPr/>
        </p:nvCxnSpPr>
        <p:spPr>
          <a:xfrm>
            <a:off x="990600" y="1371600"/>
            <a:ext cx="67818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762000"/>
            <a:ext cx="0" cy="609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667000" y="2362200"/>
            <a:ext cx="3581400" cy="1600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latin typeface="Glimstick" pitchFamily="34" charset="0"/>
              </a:rPr>
              <a:t>Macaws</a:t>
            </a:r>
            <a:endParaRPr lang="en-US" sz="4000" b="1" dirty="0">
              <a:latin typeface="Glimstick" pitchFamily="34" charset="0"/>
            </a:endParaRPr>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Mawcaw.png"/>
          <p:cNvPicPr>
            <a:picLocks noChangeAspect="1"/>
          </p:cNvPicPr>
          <p:nvPr/>
        </p:nvPicPr>
        <p:blipFill>
          <a:blip r:embed="rId2" cstate="print"/>
          <a:stretch>
            <a:fillRect/>
          </a:stretch>
        </p:blipFill>
        <p:spPr>
          <a:xfrm flipH="1">
            <a:off x="0" y="3988304"/>
            <a:ext cx="1523817" cy="2869696"/>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28600"/>
            <a:ext cx="7613431" cy="769441"/>
          </a:xfrm>
          <a:prstGeom prst="rect">
            <a:avLst/>
          </a:prstGeom>
        </p:spPr>
        <p:txBody>
          <a:bodyPr wrap="none">
            <a:spAutoFit/>
          </a:bodyPr>
          <a:lstStyle/>
          <a:p>
            <a:r>
              <a:rPr lang="en-US" sz="4400" b="1" u="sng" dirty="0" smtClean="0">
                <a:latin typeface="Glimstick" pitchFamily="34" charset="0"/>
              </a:rPr>
              <a:t>Life Cycle of the Macaw:</a:t>
            </a:r>
            <a:endParaRPr lang="en-US" sz="4400" b="1" u="sng" dirty="0">
              <a:latin typeface="Glimstick" pitchFamily="34"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Point Star 7"/>
          <p:cNvSpPr/>
          <p:nvPr/>
        </p:nvSpPr>
        <p:spPr>
          <a:xfrm>
            <a:off x="5715000" y="2514600"/>
            <a:ext cx="2819400" cy="3352800"/>
          </a:xfrm>
          <a:prstGeom prst="star6">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0" y="152400"/>
            <a:ext cx="3789820" cy="1015663"/>
          </a:xfrm>
          <a:prstGeom prst="rect">
            <a:avLst/>
          </a:prstGeom>
        </p:spPr>
        <p:txBody>
          <a:bodyPr wrap="none">
            <a:spAutoFit/>
          </a:bodyPr>
          <a:lstStyle/>
          <a:p>
            <a:r>
              <a:rPr lang="en-US" sz="6000" b="1" u="sng" dirty="0" smtClean="0">
                <a:latin typeface="Glimstick" pitchFamily="34" charset="0"/>
              </a:rPr>
              <a:t>Macaws:</a:t>
            </a:r>
            <a:endParaRPr lang="en-US" sz="6000" b="1" u="sng" dirty="0">
              <a:latin typeface="Glimstick" pitchFamily="34"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plant1.png"/>
          <p:cNvPicPr>
            <a:picLocks noChangeAspect="1"/>
          </p:cNvPicPr>
          <p:nvPr/>
        </p:nvPicPr>
        <p:blipFill>
          <a:blip r:embed="rId2" cstate="print"/>
          <a:stretch>
            <a:fillRect/>
          </a:stretch>
        </p:blipFill>
        <p:spPr>
          <a:xfrm>
            <a:off x="0" y="4443546"/>
            <a:ext cx="1650496" cy="2414454"/>
          </a:xfrm>
          <a:prstGeom prst="rect">
            <a:avLst/>
          </a:prstGeom>
        </p:spPr>
      </p:pic>
      <p:pic>
        <p:nvPicPr>
          <p:cNvPr id="21" name="Picture 20" descr="plant1.png"/>
          <p:cNvPicPr>
            <a:picLocks noChangeAspect="1"/>
          </p:cNvPicPr>
          <p:nvPr/>
        </p:nvPicPr>
        <p:blipFill>
          <a:blip r:embed="rId2" cstate="print"/>
          <a:stretch>
            <a:fillRect/>
          </a:stretch>
        </p:blipFill>
        <p:spPr>
          <a:xfrm>
            <a:off x="3886200" y="4443546"/>
            <a:ext cx="1650496" cy="2414454"/>
          </a:xfrm>
          <a:prstGeom prst="rect">
            <a:avLst/>
          </a:prstGeom>
        </p:spPr>
      </p:pic>
      <p:pic>
        <p:nvPicPr>
          <p:cNvPr id="22" name="Picture 21" descr="Mawcaw.png"/>
          <p:cNvPicPr>
            <a:picLocks noChangeAspect="1"/>
          </p:cNvPicPr>
          <p:nvPr/>
        </p:nvPicPr>
        <p:blipFill>
          <a:blip r:embed="rId3" cstate="print"/>
          <a:stretch>
            <a:fillRect/>
          </a:stretch>
        </p:blipFill>
        <p:spPr>
          <a:xfrm>
            <a:off x="2209800" y="4495800"/>
            <a:ext cx="1380085" cy="236220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ounded Rectangle 4"/>
          <p:cNvSpPr/>
          <p:nvPr/>
        </p:nvSpPr>
        <p:spPr>
          <a:xfrm>
            <a:off x="4343400" y="914400"/>
            <a:ext cx="4495800" cy="28194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3048000" y="0"/>
            <a:ext cx="2876108" cy="830997"/>
          </a:xfrm>
          <a:prstGeom prst="rect">
            <a:avLst/>
          </a:prstGeom>
        </p:spPr>
        <p:txBody>
          <a:bodyPr wrap="none">
            <a:spAutoFit/>
          </a:bodyPr>
          <a:lstStyle/>
          <a:p>
            <a:r>
              <a:rPr lang="en-US" sz="4800" b="1" u="sng" dirty="0" smtClean="0">
                <a:latin typeface="Glimstick" pitchFamily="34" charset="0"/>
              </a:rPr>
              <a:t>Macaws</a:t>
            </a:r>
            <a:endParaRPr lang="en-US" sz="4800" b="1" u="sng" dirty="0">
              <a:latin typeface="Glimstick" pitchFamily="34"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Mawcaw.png"/>
          <p:cNvPicPr>
            <a:picLocks noChangeAspect="1"/>
          </p:cNvPicPr>
          <p:nvPr/>
        </p:nvPicPr>
        <p:blipFill>
          <a:blip r:embed="rId2" cstate="print"/>
          <a:stretch>
            <a:fillRect/>
          </a:stretch>
        </p:blipFill>
        <p:spPr>
          <a:xfrm flipH="1">
            <a:off x="228600" y="0"/>
            <a:ext cx="714065" cy="814813"/>
          </a:xfrm>
          <a:prstGeom prst="rect">
            <a:avLst/>
          </a:prstGeom>
        </p:spPr>
      </p:pic>
      <p:pic>
        <p:nvPicPr>
          <p:cNvPr id="12" name="Picture 11" descr="Mawcaw.png"/>
          <p:cNvPicPr>
            <a:picLocks noChangeAspect="1"/>
          </p:cNvPicPr>
          <p:nvPr/>
        </p:nvPicPr>
        <p:blipFill>
          <a:blip r:embed="rId2" cstate="print"/>
          <a:stretch>
            <a:fillRect/>
          </a:stretch>
        </p:blipFill>
        <p:spPr>
          <a:xfrm>
            <a:off x="7924800" y="0"/>
            <a:ext cx="733735" cy="814813"/>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9400" y="0"/>
            <a:ext cx="3211135" cy="923330"/>
          </a:xfrm>
          <a:prstGeom prst="rect">
            <a:avLst/>
          </a:prstGeom>
        </p:spPr>
        <p:txBody>
          <a:bodyPr wrap="none">
            <a:spAutoFit/>
          </a:bodyPr>
          <a:lstStyle/>
          <a:p>
            <a:r>
              <a:rPr lang="en-US" sz="5400" b="1" u="sng" dirty="0" smtClean="0">
                <a:latin typeface="Glimstick" pitchFamily="34" charset="0"/>
              </a:rPr>
              <a:t>Macaws</a:t>
            </a:r>
            <a:endParaRPr lang="en-US" sz="5400" b="1" u="sng" dirty="0">
              <a:latin typeface="Glimstick" pitchFamily="34"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Mawcaw.png"/>
          <p:cNvPicPr>
            <a:picLocks noChangeAspect="1"/>
          </p:cNvPicPr>
          <p:nvPr/>
        </p:nvPicPr>
        <p:blipFill>
          <a:blip r:embed="rId2" cstate="print"/>
          <a:stretch>
            <a:fillRect/>
          </a:stretch>
        </p:blipFill>
        <p:spPr>
          <a:xfrm flipH="1">
            <a:off x="228600" y="0"/>
            <a:ext cx="714065" cy="814813"/>
          </a:xfrm>
          <a:prstGeom prst="rect">
            <a:avLst/>
          </a:prstGeom>
        </p:spPr>
      </p:pic>
      <p:pic>
        <p:nvPicPr>
          <p:cNvPr id="7" name="Picture 6" descr="Mawcaw.png"/>
          <p:cNvPicPr>
            <a:picLocks noChangeAspect="1"/>
          </p:cNvPicPr>
          <p:nvPr/>
        </p:nvPicPr>
        <p:blipFill>
          <a:blip r:embed="rId2" cstate="print"/>
          <a:stretch>
            <a:fillRect/>
          </a:stretch>
        </p:blipFill>
        <p:spPr>
          <a:xfrm>
            <a:off x="7543800" y="328187"/>
            <a:ext cx="657535" cy="814813"/>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990600" y="228600"/>
            <a:ext cx="1954381" cy="646331"/>
          </a:xfrm>
          <a:prstGeom prst="rect">
            <a:avLst/>
          </a:prstGeom>
        </p:spPr>
        <p:txBody>
          <a:bodyPr wrap="none">
            <a:spAutoFit/>
          </a:bodyPr>
          <a:lstStyle/>
          <a:p>
            <a:r>
              <a:rPr lang="en-US" sz="3600" b="1" u="sng" dirty="0" smtClean="0">
                <a:latin typeface="Glimstick" pitchFamily="34" charset="0"/>
              </a:rPr>
              <a:t>Macaw</a:t>
            </a:r>
            <a:endParaRPr lang="en-US" sz="3600" dirty="0">
              <a:latin typeface="Glimstick" pitchFamily="34"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3962400" y="1752600"/>
            <a:ext cx="1202573" cy="523220"/>
          </a:xfrm>
          <a:prstGeom prst="rect">
            <a:avLst/>
          </a:prstGeom>
        </p:spPr>
        <p:txBody>
          <a:bodyPr wrap="none">
            <a:spAutoFit/>
          </a:bodyPr>
          <a:lstStyle/>
          <a:p>
            <a:r>
              <a:rPr lang="en-US" sz="2800" b="1" u="sng" dirty="0" smtClean="0">
                <a:latin typeface="Glimstick" pitchFamily="34" charset="0"/>
              </a:rPr>
              <a:t>Both:</a:t>
            </a:r>
            <a:endParaRPr lang="en-US" sz="2800" dirty="0">
              <a:latin typeface="Glimstick" pitchFamily="34" charset="0"/>
            </a:endParaRPr>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Mawcaw.png"/>
          <p:cNvPicPr>
            <a:picLocks noChangeAspect="1"/>
          </p:cNvPicPr>
          <p:nvPr/>
        </p:nvPicPr>
        <p:blipFill>
          <a:blip r:embed="rId2" cstate="print"/>
          <a:stretch>
            <a:fillRect/>
          </a:stretch>
        </p:blipFill>
        <p:spPr>
          <a:xfrm flipH="1">
            <a:off x="0" y="4510066"/>
            <a:ext cx="1371600" cy="2347934"/>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1583" y="152400"/>
            <a:ext cx="7949099" cy="707886"/>
          </a:xfrm>
          <a:prstGeom prst="rect">
            <a:avLst/>
          </a:prstGeom>
        </p:spPr>
        <p:txBody>
          <a:bodyPr wrap="none">
            <a:spAutoFit/>
          </a:bodyPr>
          <a:lstStyle/>
          <a:p>
            <a:pPr algn="ctr"/>
            <a:r>
              <a:rPr lang="en-US" sz="4000" b="1" u="sng" dirty="0" smtClean="0">
                <a:latin typeface="Glimstick" pitchFamily="34" charset="0"/>
              </a:rPr>
              <a:t>My Macaw Adventure Story!</a:t>
            </a:r>
            <a:endParaRPr lang="en-US" sz="4000" b="1" u="sng" dirty="0">
              <a:latin typeface="Glimstick" pitchFamily="34"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1800" y="152400"/>
            <a:ext cx="2702984" cy="830997"/>
          </a:xfrm>
          <a:prstGeom prst="rect">
            <a:avLst/>
          </a:prstGeom>
        </p:spPr>
        <p:txBody>
          <a:bodyPr wrap="none">
            <a:spAutoFit/>
          </a:bodyPr>
          <a:lstStyle/>
          <a:p>
            <a:r>
              <a:rPr lang="en-US" sz="4800" b="1" u="sng" dirty="0" smtClean="0">
                <a:latin typeface="Glimstick" pitchFamily="34" charset="0"/>
              </a:rPr>
              <a:t>Ocelots</a:t>
            </a:r>
            <a:endParaRPr lang="en-US" sz="4800" b="1" u="sng" dirty="0">
              <a:latin typeface="Glimstick" pitchFamily="34" charset="0"/>
            </a:endParaRPr>
          </a:p>
        </p:txBody>
      </p:sp>
      <p:sp>
        <p:nvSpPr>
          <p:cNvPr id="6" name="Rectangle 5"/>
          <p:cNvSpPr/>
          <p:nvPr/>
        </p:nvSpPr>
        <p:spPr>
          <a:xfrm>
            <a:off x="304800" y="1524000"/>
            <a:ext cx="1627369" cy="830997"/>
          </a:xfrm>
          <a:prstGeom prst="rect">
            <a:avLst/>
          </a:prstGeom>
        </p:spPr>
        <p:txBody>
          <a:bodyPr wrap="none">
            <a:spAutoFit/>
          </a:bodyPr>
          <a:lstStyle/>
          <a:p>
            <a:r>
              <a:rPr lang="en-US" sz="4800" b="1" u="sng" dirty="0" smtClean="0">
                <a:latin typeface="Glimstick" pitchFamily="34" charset="0"/>
              </a:rPr>
              <a:t>Can</a:t>
            </a:r>
            <a:r>
              <a:rPr lang="en-US" sz="3600" b="1" u="sng" dirty="0" smtClean="0">
                <a:latin typeface="the bubble letters" pitchFamily="2" charset="0"/>
              </a:rPr>
              <a:t> </a:t>
            </a:r>
          </a:p>
        </p:txBody>
      </p:sp>
      <p:sp>
        <p:nvSpPr>
          <p:cNvPr id="7" name="Rectangle 6"/>
          <p:cNvSpPr/>
          <p:nvPr/>
        </p:nvSpPr>
        <p:spPr>
          <a:xfrm>
            <a:off x="3505200" y="1524000"/>
            <a:ext cx="1792478" cy="830997"/>
          </a:xfrm>
          <a:prstGeom prst="rect">
            <a:avLst/>
          </a:prstGeom>
        </p:spPr>
        <p:txBody>
          <a:bodyPr wrap="none">
            <a:spAutoFit/>
          </a:bodyPr>
          <a:lstStyle/>
          <a:p>
            <a:r>
              <a:rPr lang="en-US" sz="4800" b="1" u="sng" dirty="0" smtClean="0">
                <a:latin typeface="Glimstick" pitchFamily="34" charset="0"/>
              </a:rPr>
              <a:t>have</a:t>
            </a:r>
            <a:endParaRPr lang="en-US" sz="4800" dirty="0">
              <a:latin typeface="Glimstick" pitchFamily="34" charset="0"/>
            </a:endParaRPr>
          </a:p>
        </p:txBody>
      </p:sp>
      <p:sp>
        <p:nvSpPr>
          <p:cNvPr id="8" name="Rectangle 7"/>
          <p:cNvSpPr/>
          <p:nvPr/>
        </p:nvSpPr>
        <p:spPr>
          <a:xfrm>
            <a:off x="7162800" y="1600200"/>
            <a:ext cx="1277337" cy="830997"/>
          </a:xfrm>
          <a:prstGeom prst="rect">
            <a:avLst/>
          </a:prstGeom>
        </p:spPr>
        <p:txBody>
          <a:bodyPr wrap="none">
            <a:spAutoFit/>
          </a:bodyPr>
          <a:lstStyle/>
          <a:p>
            <a:r>
              <a:rPr lang="en-US" sz="4800" b="1" u="sng" dirty="0" smtClean="0">
                <a:latin typeface="Glimstick" pitchFamily="34" charset="0"/>
              </a:rPr>
              <a:t>are</a:t>
            </a:r>
            <a:endParaRPr lang="en-US" sz="4800" dirty="0">
              <a:latin typeface="Glimstick" pitchFamily="34" charset="0"/>
            </a:endParaRPr>
          </a:p>
        </p:txBody>
      </p:sp>
      <p:cxnSp>
        <p:nvCxnSpPr>
          <p:cNvPr id="10" name="Straight Connector 9"/>
          <p:cNvCxnSpPr/>
          <p:nvPr/>
        </p:nvCxnSpPr>
        <p:spPr>
          <a:xfrm>
            <a:off x="990600" y="1371600"/>
            <a:ext cx="67818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762000"/>
            <a:ext cx="0" cy="609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304800" y="5105400"/>
            <a:ext cx="3672800" cy="1323439"/>
          </a:xfrm>
          <a:prstGeom prst="rect">
            <a:avLst/>
          </a:prstGeom>
          <a:noFill/>
        </p:spPr>
        <p:txBody>
          <a:bodyPr wrap="none" rtlCol="0">
            <a:spAutoFit/>
          </a:bodyPr>
          <a:lstStyle/>
          <a:p>
            <a:pPr algn="ctr"/>
            <a:r>
              <a:rPr lang="en-US" sz="3200" b="1" dirty="0" smtClean="0">
                <a:latin typeface="Glimstick" pitchFamily="34"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4800600" y="304800"/>
            <a:ext cx="4129465" cy="584775"/>
          </a:xfrm>
          <a:prstGeom prst="rect">
            <a:avLst/>
          </a:prstGeom>
          <a:noFill/>
        </p:spPr>
        <p:txBody>
          <a:bodyPr wrap="none" rtlCol="0">
            <a:spAutoFit/>
          </a:bodyPr>
          <a:lstStyle/>
          <a:p>
            <a:pPr algn="ctr"/>
            <a:r>
              <a:rPr lang="en-US" sz="3200" b="1" u="sng" dirty="0" smtClean="0">
                <a:latin typeface="Glimstick" pitchFamily="34"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Orangutan.jpg"/>
          <p:cNvPicPr>
            <a:picLocks noChangeAspect="1"/>
          </p:cNvPicPr>
          <p:nvPr/>
        </p:nvPicPr>
        <p:blipFill>
          <a:blip r:embed="rId2" cstate="print"/>
          <a:stretch>
            <a:fillRect/>
          </a:stretch>
        </p:blipFill>
        <p:spPr>
          <a:xfrm>
            <a:off x="1066800" y="1905000"/>
            <a:ext cx="2133600" cy="3077637"/>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3084499" cy="523220"/>
          </a:xfrm>
          <a:prstGeom prst="rect">
            <a:avLst/>
          </a:prstGeom>
        </p:spPr>
        <p:txBody>
          <a:bodyPr wrap="none">
            <a:spAutoFit/>
          </a:bodyPr>
          <a:lstStyle/>
          <a:p>
            <a:r>
              <a:rPr lang="en-US" sz="2800" b="1" u="sng" dirty="0" smtClean="0">
                <a:latin typeface="Glimstick" pitchFamily="34" charset="0"/>
              </a:rPr>
              <a:t>The Orangutan</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185761"/>
          </a:xfrm>
          <a:prstGeom prst="rect">
            <a:avLst/>
          </a:prstGeom>
          <a:noFill/>
        </p:spPr>
        <p:txBody>
          <a:bodyPr wrap="square" rtlCol="0">
            <a:spAutoFit/>
          </a:bodyPr>
          <a:lstStyle/>
          <a:p>
            <a:r>
              <a:rPr lang="en-US" sz="1400" dirty="0" smtClean="0">
                <a:latin typeface="Comic Sans MS" pitchFamily="66" charset="0"/>
              </a:rPr>
              <a:t>Orangutans are found in the tropical rainforests of only two islands in the world – Sumatra (in Indonesia) and Borneo (in Malaysia and Indonesia). They are usually found in the </a:t>
            </a:r>
            <a:r>
              <a:rPr lang="en-US" sz="1400" b="1" dirty="0" smtClean="0">
                <a:latin typeface="Comic Sans MS" pitchFamily="66" charset="0"/>
              </a:rPr>
              <a:t>canopy layer </a:t>
            </a:r>
            <a:r>
              <a:rPr lang="en-US" sz="1400" dirty="0" smtClean="0">
                <a:latin typeface="Comic Sans MS" pitchFamily="66" charset="0"/>
              </a:rPr>
              <a:t>of the rainforest. They rarely come down from the treetops. If they do come down from the trees, they walk on all fours. They spend their time building nests, swinging from tree to tree and eating in the trees.</a:t>
            </a:r>
          </a:p>
          <a:p>
            <a:endParaRPr lang="en-US" sz="1400" dirty="0" smtClean="0">
              <a:latin typeface="Comic Sans MS" pitchFamily="66" charset="0"/>
            </a:endParaRPr>
          </a:p>
          <a:p>
            <a:r>
              <a:rPr lang="en-US" sz="1400" dirty="0" smtClean="0">
                <a:latin typeface="Comic Sans MS" pitchFamily="66" charset="0"/>
              </a:rPr>
              <a:t>Orangutans eat mostly leaves and other plants found in the rainforest. They also love to eat jungle fruits and </a:t>
            </a:r>
            <a:r>
              <a:rPr lang="en-US" sz="1400" dirty="0" err="1" smtClean="0">
                <a:latin typeface="Comic Sans MS" pitchFamily="66" charset="0"/>
              </a:rPr>
              <a:t>Lychee</a:t>
            </a:r>
            <a:r>
              <a:rPr lang="en-US" sz="1400" dirty="0" smtClean="0">
                <a:latin typeface="Comic Sans MS" pitchFamily="66" charset="0"/>
              </a:rPr>
              <a:t> nuts. They have also been seen catching a small animal called a slow Loris. When Orangutans eat, they </a:t>
            </a:r>
            <a:r>
              <a:rPr lang="en-US" sz="1400" b="1" dirty="0" smtClean="0">
                <a:latin typeface="Comic Sans MS" pitchFamily="66" charset="0"/>
              </a:rPr>
              <a:t>pucker</a:t>
            </a:r>
            <a:r>
              <a:rPr lang="en-US" sz="1400" dirty="0" smtClean="0">
                <a:latin typeface="Comic Sans MS" pitchFamily="66" charset="0"/>
              </a:rPr>
              <a:t> up their lips so they can feel the </a:t>
            </a:r>
            <a:r>
              <a:rPr lang="en-US" sz="1400" b="1" dirty="0" smtClean="0">
                <a:latin typeface="Comic Sans MS" pitchFamily="66" charset="0"/>
              </a:rPr>
              <a:t>texture</a:t>
            </a:r>
            <a:r>
              <a:rPr lang="en-US" sz="1400" dirty="0" smtClean="0">
                <a:latin typeface="Comic Sans MS" pitchFamily="66" charset="0"/>
              </a:rPr>
              <a:t>, the feeling, of the food before they take a bite of it.</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3816429"/>
          </a:xfrm>
          <a:prstGeom prst="rect">
            <a:avLst/>
          </a:prstGeom>
          <a:noFill/>
        </p:spPr>
        <p:txBody>
          <a:bodyPr wrap="square" rtlCol="0">
            <a:spAutoFit/>
          </a:bodyPr>
          <a:lstStyle/>
          <a:p>
            <a:r>
              <a:rPr lang="en-US" sz="1400" dirty="0" smtClean="0">
                <a:latin typeface="Comic Sans MS" pitchFamily="66" charset="0"/>
              </a:rPr>
              <a:t>They are the largest </a:t>
            </a:r>
            <a:r>
              <a:rPr lang="en-US" sz="1400" b="1" dirty="0" smtClean="0">
                <a:latin typeface="Comic Sans MS" pitchFamily="66" charset="0"/>
              </a:rPr>
              <a:t>arboreal</a:t>
            </a:r>
            <a:r>
              <a:rPr lang="en-US" sz="1400" dirty="0" smtClean="0">
                <a:latin typeface="Comic Sans MS" pitchFamily="66" charset="0"/>
              </a:rPr>
              <a:t> (tree dwelling) animal in the world, reaching heights of 4-5 feet and weights of 125-135 pounds or more. Orangutans are reddish-brown in color and some males grow white or yellow beards. Also characteristic are their </a:t>
            </a:r>
            <a:r>
              <a:rPr lang="en-US" sz="1400" b="1" dirty="0" smtClean="0">
                <a:latin typeface="Comic Sans MS" pitchFamily="66" charset="0"/>
              </a:rPr>
              <a:t>bare </a:t>
            </a:r>
            <a:r>
              <a:rPr lang="en-US" sz="1400" dirty="0" smtClean="0">
                <a:latin typeface="Comic Sans MS" pitchFamily="66" charset="0"/>
              </a:rPr>
              <a:t>faces with round eyes and small ears; their long shaggy hair; long arms; and curled fingers and feet.</a:t>
            </a:r>
          </a:p>
          <a:p>
            <a:endParaRPr lang="en-US" sz="1400" dirty="0" smtClean="0">
              <a:latin typeface="Comic Sans MS" pitchFamily="66" charset="0"/>
            </a:endParaRPr>
          </a:p>
          <a:p>
            <a:r>
              <a:rPr lang="en-US" sz="1400" dirty="0" smtClean="0">
                <a:latin typeface="Comic Sans MS" pitchFamily="66" charset="0"/>
              </a:rPr>
              <a:t>Males are much larger than females and </a:t>
            </a:r>
            <a:r>
              <a:rPr lang="en-US" sz="1400" b="1" dirty="0" smtClean="0">
                <a:latin typeface="Comic Sans MS" pitchFamily="66" charset="0"/>
              </a:rPr>
              <a:t>develop</a:t>
            </a:r>
            <a:r>
              <a:rPr lang="en-US" sz="1400" dirty="0" smtClean="0">
                <a:latin typeface="Comic Sans MS" pitchFamily="66" charset="0"/>
              </a:rPr>
              <a:t> large pads on cheeks called “</a:t>
            </a:r>
            <a:r>
              <a:rPr lang="en-US" sz="1400" b="1" dirty="0" smtClean="0">
                <a:latin typeface="Comic Sans MS" pitchFamily="66" charset="0"/>
              </a:rPr>
              <a:t>flanges</a:t>
            </a:r>
            <a:r>
              <a:rPr lang="en-US" sz="1400" dirty="0" smtClean="0">
                <a:latin typeface="Comic Sans MS" pitchFamily="66" charset="0"/>
              </a:rPr>
              <a:t>” and large throat pouches at the age 15 to 20. Orangutans’ arms are stronger and longer than their legs (1 ½ times longer). Their reach from fingertip to fingertip can be as long as 8 feet.</a:t>
            </a:r>
          </a:p>
          <a:p>
            <a:r>
              <a:rPr lang="en-US" sz="1400" dirty="0">
                <a:latin typeface="Comic Sans MS" pitchFamily="66" charset="0"/>
              </a:rPr>
              <a:t> </a:t>
            </a:r>
          </a:p>
          <a:p>
            <a:endParaRPr lang="en-US" dirty="0"/>
          </a:p>
        </p:txBody>
      </p:sp>
      <p:sp>
        <p:nvSpPr>
          <p:cNvPr id="12" name="Rectangle 11"/>
          <p:cNvSpPr/>
          <p:nvPr/>
        </p:nvSpPr>
        <p:spPr>
          <a:xfrm>
            <a:off x="5562600" y="381000"/>
            <a:ext cx="3084499" cy="523220"/>
          </a:xfrm>
          <a:prstGeom prst="rect">
            <a:avLst/>
          </a:prstGeom>
        </p:spPr>
        <p:txBody>
          <a:bodyPr wrap="none">
            <a:spAutoFit/>
          </a:bodyPr>
          <a:lstStyle/>
          <a:p>
            <a:r>
              <a:rPr lang="en-US" sz="2800" b="1" u="sng" dirty="0" smtClean="0">
                <a:latin typeface="Glimstick" pitchFamily="34" charset="0"/>
              </a:rPr>
              <a:t>The Orangutan</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3" name="Picture 22"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4" name="Picture 23"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5" name="Picture 24"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6" name="Picture 25"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images (5).jpg"/>
          <p:cNvPicPr>
            <a:picLocks noChangeAspect="1"/>
          </p:cNvPicPr>
          <p:nvPr/>
        </p:nvPicPr>
        <p:blipFill>
          <a:blip r:embed="rId4" cstate="print"/>
          <a:stretch>
            <a:fillRect/>
          </a:stretch>
        </p:blipFill>
        <p:spPr>
          <a:xfrm>
            <a:off x="1066800" y="5504447"/>
            <a:ext cx="1905000" cy="1353553"/>
          </a:xfrm>
          <a:prstGeom prst="rect">
            <a:avLst/>
          </a:prstGeom>
        </p:spPr>
      </p:pic>
      <p:pic>
        <p:nvPicPr>
          <p:cNvPr id="16" name="Picture 15" descr="Orangutan.jpg"/>
          <p:cNvPicPr>
            <a:picLocks noChangeAspect="1"/>
          </p:cNvPicPr>
          <p:nvPr/>
        </p:nvPicPr>
        <p:blipFill>
          <a:blip r:embed="rId5" cstate="print"/>
          <a:stretch>
            <a:fillRect/>
          </a:stretch>
        </p:blipFill>
        <p:spPr>
          <a:xfrm>
            <a:off x="381000" y="152400"/>
            <a:ext cx="475436" cy="685799"/>
          </a:xfrm>
          <a:prstGeom prst="rect">
            <a:avLst/>
          </a:prstGeom>
        </p:spPr>
      </p:pic>
      <p:pic>
        <p:nvPicPr>
          <p:cNvPr id="17" name="Picture 16" descr="Orangutan.jpg"/>
          <p:cNvPicPr>
            <a:picLocks noChangeAspect="1"/>
          </p:cNvPicPr>
          <p:nvPr/>
        </p:nvPicPr>
        <p:blipFill>
          <a:blip r:embed="rId5" cstate="print"/>
          <a:stretch>
            <a:fillRect/>
          </a:stretch>
        </p:blipFill>
        <p:spPr>
          <a:xfrm>
            <a:off x="5105400" y="152400"/>
            <a:ext cx="475436" cy="685799"/>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3084499" cy="523220"/>
          </a:xfrm>
          <a:prstGeom prst="rect">
            <a:avLst/>
          </a:prstGeom>
        </p:spPr>
        <p:txBody>
          <a:bodyPr wrap="none">
            <a:spAutoFit/>
          </a:bodyPr>
          <a:lstStyle/>
          <a:p>
            <a:r>
              <a:rPr lang="en-US" sz="2800" b="1" u="sng" dirty="0" smtClean="0">
                <a:latin typeface="Glimstick" pitchFamily="34" charset="0"/>
              </a:rPr>
              <a:t>The Orangutan</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185761"/>
          </a:xfrm>
          <a:prstGeom prst="rect">
            <a:avLst/>
          </a:prstGeom>
          <a:noFill/>
        </p:spPr>
        <p:txBody>
          <a:bodyPr wrap="square" rtlCol="0">
            <a:spAutoFit/>
          </a:bodyPr>
          <a:lstStyle/>
          <a:p>
            <a:r>
              <a:rPr lang="en-US" sz="1400" dirty="0" smtClean="0">
                <a:latin typeface="Comic Sans MS" pitchFamily="66" charset="0"/>
              </a:rPr>
              <a:t>Orangutans are found in the tropical rainforests of only two islands in the world – Sumatra (in Indonesia) and Borneo (in Malaysia and Indonesia). They are usually found in the </a:t>
            </a:r>
            <a:r>
              <a:rPr lang="en-US" sz="1400" b="1" dirty="0" smtClean="0">
                <a:latin typeface="Comic Sans MS" pitchFamily="66" charset="0"/>
              </a:rPr>
              <a:t>canopy layer </a:t>
            </a:r>
            <a:r>
              <a:rPr lang="en-US" sz="1400" dirty="0" smtClean="0">
                <a:latin typeface="Comic Sans MS" pitchFamily="66" charset="0"/>
              </a:rPr>
              <a:t>of the rainforest. </a:t>
            </a:r>
          </a:p>
          <a:p>
            <a:endParaRPr lang="en-US" sz="1400" dirty="0" smtClean="0">
              <a:latin typeface="Comic Sans MS" pitchFamily="66" charset="0"/>
            </a:endParaRPr>
          </a:p>
          <a:p>
            <a:r>
              <a:rPr lang="en-US" sz="1400" dirty="0" smtClean="0">
                <a:latin typeface="Comic Sans MS" pitchFamily="66" charset="0"/>
              </a:rPr>
              <a:t>They rarely come down from the treetops. If they do come down from the trees, they walk on all fours. They spend their time building nests, swinging from tree to tree and eating in the trees.</a:t>
            </a:r>
          </a:p>
          <a:p>
            <a:endParaRPr lang="en-US" sz="1400" dirty="0" smtClean="0">
              <a:latin typeface="Comic Sans MS" pitchFamily="66" charset="0"/>
            </a:endParaRPr>
          </a:p>
          <a:p>
            <a:r>
              <a:rPr lang="en-US" sz="1400" dirty="0" smtClean="0">
                <a:latin typeface="Comic Sans MS" pitchFamily="66" charset="0"/>
              </a:rPr>
              <a:t>Orangutans eat mostly leaves, fruits, </a:t>
            </a:r>
            <a:r>
              <a:rPr lang="en-US" sz="1400" dirty="0" err="1" smtClean="0">
                <a:latin typeface="Comic Sans MS" pitchFamily="66" charset="0"/>
              </a:rPr>
              <a:t>Lychee</a:t>
            </a:r>
            <a:r>
              <a:rPr lang="en-US" sz="1400" dirty="0" smtClean="0">
                <a:latin typeface="Comic Sans MS" pitchFamily="66" charset="0"/>
              </a:rPr>
              <a:t> nuts, and other plants found in the rainforest. They have also been seen catching a small animal called a slow Loris. When Orangutans eat, they </a:t>
            </a:r>
            <a:r>
              <a:rPr lang="en-US" sz="1400" b="1" dirty="0" smtClean="0">
                <a:latin typeface="Comic Sans MS" pitchFamily="66" charset="0"/>
              </a:rPr>
              <a:t>pucker</a:t>
            </a:r>
            <a:r>
              <a:rPr lang="en-US" sz="1400" dirty="0" smtClean="0">
                <a:latin typeface="Comic Sans MS" pitchFamily="66" charset="0"/>
              </a:rPr>
              <a:t> up their lips so they can feel the </a:t>
            </a:r>
            <a:r>
              <a:rPr lang="en-US" sz="1400" b="1" dirty="0" smtClean="0">
                <a:latin typeface="Comic Sans MS" pitchFamily="66" charset="0"/>
              </a:rPr>
              <a:t>texture</a:t>
            </a:r>
            <a:r>
              <a:rPr lang="en-US" sz="1400" dirty="0" smtClean="0">
                <a:latin typeface="Comic Sans MS" pitchFamily="66" charset="0"/>
              </a:rPr>
              <a:t>, the feeling, of the food before they take a bite of it.</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4031873"/>
          </a:xfrm>
          <a:prstGeom prst="rect">
            <a:avLst/>
          </a:prstGeom>
          <a:noFill/>
        </p:spPr>
        <p:txBody>
          <a:bodyPr wrap="square" rtlCol="0">
            <a:spAutoFit/>
          </a:bodyPr>
          <a:lstStyle/>
          <a:p>
            <a:r>
              <a:rPr lang="en-US" sz="1400" dirty="0" smtClean="0">
                <a:latin typeface="Comic Sans MS" pitchFamily="66" charset="0"/>
              </a:rPr>
              <a:t>They are the largest </a:t>
            </a:r>
            <a:r>
              <a:rPr lang="en-US" sz="1400" b="1" dirty="0" smtClean="0">
                <a:latin typeface="Comic Sans MS" pitchFamily="66" charset="0"/>
              </a:rPr>
              <a:t>arboreal</a:t>
            </a:r>
            <a:r>
              <a:rPr lang="en-US" sz="1400" dirty="0" smtClean="0">
                <a:latin typeface="Comic Sans MS" pitchFamily="66" charset="0"/>
              </a:rPr>
              <a:t> (tree dwelling) animal in the world. They are 4-5 feet and weigh 125-135 pounds or more. </a:t>
            </a:r>
          </a:p>
          <a:p>
            <a:endParaRPr lang="en-US" sz="1400" dirty="0" smtClean="0">
              <a:latin typeface="Comic Sans MS" pitchFamily="66" charset="0"/>
            </a:endParaRPr>
          </a:p>
          <a:p>
            <a:r>
              <a:rPr lang="en-US" sz="1400" dirty="0" smtClean="0">
                <a:latin typeface="Comic Sans MS" pitchFamily="66" charset="0"/>
              </a:rPr>
              <a:t>Orangutans are reddish-brown in color and some males grow white or yellow beards. Their face has no fur and they have round eyes and small ears. They also have long shaggy hair; long arms; and curled fingers and feet.</a:t>
            </a:r>
          </a:p>
          <a:p>
            <a:endParaRPr lang="en-US" sz="1400" dirty="0" smtClean="0">
              <a:latin typeface="Comic Sans MS" pitchFamily="66" charset="0"/>
            </a:endParaRPr>
          </a:p>
          <a:p>
            <a:r>
              <a:rPr lang="en-US" sz="1400" dirty="0" smtClean="0">
                <a:latin typeface="Comic Sans MS" pitchFamily="66" charset="0"/>
              </a:rPr>
              <a:t>Males are much larger than females and grow large pads on cheeks called “</a:t>
            </a:r>
            <a:r>
              <a:rPr lang="en-US" sz="1400" b="1" dirty="0" smtClean="0">
                <a:latin typeface="Comic Sans MS" pitchFamily="66" charset="0"/>
              </a:rPr>
              <a:t>flanges</a:t>
            </a:r>
            <a:r>
              <a:rPr lang="en-US" sz="1400" dirty="0" smtClean="0">
                <a:latin typeface="Comic Sans MS" pitchFamily="66" charset="0"/>
              </a:rPr>
              <a:t>” and large throat pouches at the age 15 to 20. Orangutans’ arms are stronger and longer than their legs (1 ½ times longer). Their reach from fingertip to fingertip can be as long as 8 feet.</a:t>
            </a:r>
          </a:p>
          <a:p>
            <a:r>
              <a:rPr lang="en-US" sz="1400" dirty="0">
                <a:latin typeface="Comic Sans MS" pitchFamily="66" charset="0"/>
              </a:rPr>
              <a:t> </a:t>
            </a:r>
          </a:p>
          <a:p>
            <a:endParaRPr lang="en-US" dirty="0"/>
          </a:p>
        </p:txBody>
      </p:sp>
      <p:sp>
        <p:nvSpPr>
          <p:cNvPr id="12" name="Rectangle 11"/>
          <p:cNvSpPr/>
          <p:nvPr/>
        </p:nvSpPr>
        <p:spPr>
          <a:xfrm>
            <a:off x="5562600" y="381000"/>
            <a:ext cx="3084499" cy="523220"/>
          </a:xfrm>
          <a:prstGeom prst="rect">
            <a:avLst/>
          </a:prstGeom>
        </p:spPr>
        <p:txBody>
          <a:bodyPr wrap="none">
            <a:spAutoFit/>
          </a:bodyPr>
          <a:lstStyle/>
          <a:p>
            <a:r>
              <a:rPr lang="en-US" sz="2800" b="1" u="sng" dirty="0" smtClean="0">
                <a:latin typeface="Glimstick" pitchFamily="34" charset="0"/>
              </a:rPr>
              <a:t>The Orangutan</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3" name="Picture 22"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4" name="Picture 23"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5" name="Picture 24"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6" name="Picture 25"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images (5).jpg"/>
          <p:cNvPicPr>
            <a:picLocks noChangeAspect="1"/>
          </p:cNvPicPr>
          <p:nvPr/>
        </p:nvPicPr>
        <p:blipFill>
          <a:blip r:embed="rId4" cstate="print"/>
          <a:stretch>
            <a:fillRect/>
          </a:stretch>
        </p:blipFill>
        <p:spPr>
          <a:xfrm>
            <a:off x="1066800" y="5504447"/>
            <a:ext cx="1905000" cy="1353553"/>
          </a:xfrm>
          <a:prstGeom prst="rect">
            <a:avLst/>
          </a:prstGeom>
        </p:spPr>
      </p:pic>
      <p:pic>
        <p:nvPicPr>
          <p:cNvPr id="16" name="Picture 15" descr="Orangutan.jpg"/>
          <p:cNvPicPr>
            <a:picLocks noChangeAspect="1"/>
          </p:cNvPicPr>
          <p:nvPr/>
        </p:nvPicPr>
        <p:blipFill>
          <a:blip r:embed="rId5" cstate="print"/>
          <a:stretch>
            <a:fillRect/>
          </a:stretch>
        </p:blipFill>
        <p:spPr>
          <a:xfrm>
            <a:off x="381000" y="152400"/>
            <a:ext cx="475436" cy="685799"/>
          </a:xfrm>
          <a:prstGeom prst="rect">
            <a:avLst/>
          </a:prstGeom>
        </p:spPr>
      </p:pic>
      <p:pic>
        <p:nvPicPr>
          <p:cNvPr id="17" name="Picture 16" descr="Orangutan.jpg"/>
          <p:cNvPicPr>
            <a:picLocks noChangeAspect="1"/>
          </p:cNvPicPr>
          <p:nvPr/>
        </p:nvPicPr>
        <p:blipFill>
          <a:blip r:embed="rId5" cstate="print"/>
          <a:stretch>
            <a:fillRect/>
          </a:stretch>
        </p:blipFill>
        <p:spPr>
          <a:xfrm>
            <a:off x="5105400" y="152400"/>
            <a:ext cx="475436" cy="685799"/>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3084499" cy="523220"/>
          </a:xfrm>
          <a:prstGeom prst="rect">
            <a:avLst/>
          </a:prstGeom>
        </p:spPr>
        <p:txBody>
          <a:bodyPr wrap="none">
            <a:spAutoFit/>
          </a:bodyPr>
          <a:lstStyle/>
          <a:p>
            <a:r>
              <a:rPr lang="en-US" sz="2800" b="1" u="sng" dirty="0" smtClean="0">
                <a:latin typeface="Glimstick" pitchFamily="34" charset="0"/>
              </a:rPr>
              <a:t>The Orangutan</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5170646"/>
          </a:xfrm>
          <a:prstGeom prst="rect">
            <a:avLst/>
          </a:prstGeom>
          <a:noFill/>
        </p:spPr>
        <p:txBody>
          <a:bodyPr wrap="square" rtlCol="0">
            <a:spAutoFit/>
          </a:bodyPr>
          <a:lstStyle/>
          <a:p>
            <a:pPr>
              <a:buFont typeface="Courier New" pitchFamily="49" charset="0"/>
              <a:buChar char="o"/>
            </a:pPr>
            <a:r>
              <a:rPr lang="en-US" sz="1600" dirty="0" smtClean="0">
                <a:latin typeface="Comic Sans MS" pitchFamily="66" charset="0"/>
              </a:rPr>
              <a:t>Orangutans live in the </a:t>
            </a:r>
            <a:r>
              <a:rPr lang="en-US" sz="1600" b="1" dirty="0" smtClean="0">
                <a:latin typeface="Comic Sans MS" pitchFamily="66" charset="0"/>
              </a:rPr>
              <a:t>canopy layer </a:t>
            </a:r>
            <a:r>
              <a:rPr lang="en-US" sz="1600" dirty="0" smtClean="0">
                <a:latin typeface="Comic Sans MS" pitchFamily="66" charset="0"/>
              </a:rPr>
              <a:t>of the rainforest. </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live in the treetops.</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can walk on all four feet.</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build nests and swing in trees.</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Orangutans eat leaves, fruits, </a:t>
            </a:r>
            <a:r>
              <a:rPr lang="en-US" sz="1600" dirty="0" err="1" smtClean="0">
                <a:latin typeface="Comic Sans MS" pitchFamily="66" charset="0"/>
              </a:rPr>
              <a:t>Lychee</a:t>
            </a:r>
            <a:r>
              <a:rPr lang="en-US" sz="1600" dirty="0" smtClean="0">
                <a:latin typeface="Comic Sans MS" pitchFamily="66" charset="0"/>
              </a:rPr>
              <a:t> nuts, and other plants. </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feel the food on their lips before they eat it.</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are 4-5 feet and weigh 125-135 pounds or more. </a:t>
            </a:r>
          </a:p>
          <a:p>
            <a:pPr>
              <a:buFont typeface="Courier New" pitchFamily="49" charset="0"/>
              <a:buChar char="o"/>
            </a:pPr>
            <a:endParaRPr lang="en-US" sz="1600" dirty="0" smtClean="0">
              <a:latin typeface="Comic Sans MS" pitchFamily="66" charset="0"/>
            </a:endParaRPr>
          </a:p>
          <a:p>
            <a:endParaRPr lang="en-US" sz="1400" dirty="0" smtClean="0">
              <a:latin typeface="Comic Sans MS" pitchFamily="66" charset="0"/>
            </a:endParaRP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4524315"/>
          </a:xfrm>
          <a:prstGeom prst="rect">
            <a:avLst/>
          </a:prstGeom>
          <a:noFill/>
        </p:spPr>
        <p:txBody>
          <a:bodyPr wrap="square" rtlCol="0">
            <a:spAutoFit/>
          </a:bodyPr>
          <a:lstStyle/>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are a reddish-brown color.</a:t>
            </a:r>
          </a:p>
          <a:p>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Their face has no </a:t>
            </a:r>
            <a:r>
              <a:rPr lang="en-US" sz="1600" b="1" dirty="0" smtClean="0">
                <a:latin typeface="Comic Sans MS" pitchFamily="66" charset="0"/>
              </a:rPr>
              <a:t>fur</a:t>
            </a:r>
            <a:r>
              <a:rPr lang="en-US" sz="1600" dirty="0" smtClean="0">
                <a:latin typeface="Comic Sans MS" pitchFamily="66" charset="0"/>
              </a:rPr>
              <a:t> and they have round eyes and small ears. </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have long hair; long arms; and </a:t>
            </a:r>
            <a:r>
              <a:rPr lang="en-US" sz="1600" b="1" dirty="0" smtClean="0">
                <a:latin typeface="Comic Sans MS" pitchFamily="66" charset="0"/>
              </a:rPr>
              <a:t>curled</a:t>
            </a:r>
            <a:r>
              <a:rPr lang="en-US" sz="1600" dirty="0" smtClean="0">
                <a:latin typeface="Comic Sans MS" pitchFamily="66" charset="0"/>
              </a:rPr>
              <a:t> fingers and feet.</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 males are bigger than the females.</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Orangutans’ arms are stronger and longer than their legs (1 ½ times longer). </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Their reach from fingertip to fingertip can be as long as 8 feet.</a:t>
            </a:r>
          </a:p>
          <a:p>
            <a:r>
              <a:rPr lang="en-US" sz="1400" dirty="0">
                <a:latin typeface="Comic Sans MS" pitchFamily="66" charset="0"/>
              </a:rPr>
              <a:t> </a:t>
            </a:r>
          </a:p>
          <a:p>
            <a:endParaRPr lang="en-US" dirty="0"/>
          </a:p>
        </p:txBody>
      </p:sp>
      <p:sp>
        <p:nvSpPr>
          <p:cNvPr id="12" name="Rectangle 11"/>
          <p:cNvSpPr/>
          <p:nvPr/>
        </p:nvSpPr>
        <p:spPr>
          <a:xfrm>
            <a:off x="5562600" y="381000"/>
            <a:ext cx="3084499" cy="523220"/>
          </a:xfrm>
          <a:prstGeom prst="rect">
            <a:avLst/>
          </a:prstGeom>
        </p:spPr>
        <p:txBody>
          <a:bodyPr wrap="none">
            <a:spAutoFit/>
          </a:bodyPr>
          <a:lstStyle/>
          <a:p>
            <a:r>
              <a:rPr lang="en-US" sz="2800" b="1" u="sng" dirty="0" smtClean="0">
                <a:latin typeface="Glimstick" pitchFamily="34" charset="0"/>
              </a:rPr>
              <a:t>The Orangutan</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3" name="Picture 22"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4" name="Picture 23"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5" name="Picture 24"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6" name="Picture 25"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images (5).jpg"/>
          <p:cNvPicPr>
            <a:picLocks noChangeAspect="1"/>
          </p:cNvPicPr>
          <p:nvPr/>
        </p:nvPicPr>
        <p:blipFill>
          <a:blip r:embed="rId4" cstate="print"/>
          <a:stretch>
            <a:fillRect/>
          </a:stretch>
        </p:blipFill>
        <p:spPr>
          <a:xfrm>
            <a:off x="1066800" y="5504447"/>
            <a:ext cx="1905000" cy="1353553"/>
          </a:xfrm>
          <a:prstGeom prst="rect">
            <a:avLst/>
          </a:prstGeom>
        </p:spPr>
      </p:pic>
      <p:pic>
        <p:nvPicPr>
          <p:cNvPr id="16" name="Picture 15" descr="Orangutan.jpg"/>
          <p:cNvPicPr>
            <a:picLocks noChangeAspect="1"/>
          </p:cNvPicPr>
          <p:nvPr/>
        </p:nvPicPr>
        <p:blipFill>
          <a:blip r:embed="rId5" cstate="print"/>
          <a:stretch>
            <a:fillRect/>
          </a:stretch>
        </p:blipFill>
        <p:spPr>
          <a:xfrm>
            <a:off x="381000" y="152400"/>
            <a:ext cx="475436" cy="685799"/>
          </a:xfrm>
          <a:prstGeom prst="rect">
            <a:avLst/>
          </a:prstGeom>
        </p:spPr>
      </p:pic>
      <p:pic>
        <p:nvPicPr>
          <p:cNvPr id="17" name="Picture 16" descr="Orangutan.jpg"/>
          <p:cNvPicPr>
            <a:picLocks noChangeAspect="1"/>
          </p:cNvPicPr>
          <p:nvPr/>
        </p:nvPicPr>
        <p:blipFill>
          <a:blip r:embed="rId5" cstate="print"/>
          <a:stretch>
            <a:fillRect/>
          </a:stretch>
        </p:blipFill>
        <p:spPr>
          <a:xfrm>
            <a:off x="5105400" y="152400"/>
            <a:ext cx="475436" cy="685799"/>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orangutan-2-coloring-page.gif"/>
          <p:cNvPicPr>
            <a:picLocks noChangeAspect="1"/>
          </p:cNvPicPr>
          <p:nvPr/>
        </p:nvPicPr>
        <p:blipFill>
          <a:blip r:embed="rId2" cstate="print"/>
          <a:stretch>
            <a:fillRect/>
          </a:stretch>
        </p:blipFill>
        <p:spPr>
          <a:xfrm>
            <a:off x="2933700" y="928687"/>
            <a:ext cx="3276600" cy="5000625"/>
          </a:xfrm>
          <a:prstGeom prst="rect">
            <a:avLst/>
          </a:prstGeom>
        </p:spPr>
      </p:pic>
      <p:sp>
        <p:nvSpPr>
          <p:cNvPr id="4" name="TextBox 3"/>
          <p:cNvSpPr txBox="1"/>
          <p:nvPr/>
        </p:nvSpPr>
        <p:spPr>
          <a:xfrm>
            <a:off x="0" y="228600"/>
            <a:ext cx="9206366" cy="830997"/>
          </a:xfrm>
          <a:prstGeom prst="rect">
            <a:avLst/>
          </a:prstGeom>
          <a:noFill/>
        </p:spPr>
        <p:txBody>
          <a:bodyPr wrap="none" rtlCol="0">
            <a:spAutoFit/>
          </a:bodyPr>
          <a:lstStyle/>
          <a:p>
            <a:r>
              <a:rPr lang="en-US" sz="4800" b="1" u="sng" dirty="0" smtClean="0">
                <a:latin typeface="Glimstick" pitchFamily="34" charset="0"/>
              </a:rPr>
              <a:t>Diagram of the Orangutan:</a:t>
            </a:r>
            <a:endParaRPr lang="en-US" sz="4800" b="1" u="sng" dirty="0">
              <a:latin typeface="Glimstick" pitchFamily="34" charset="0"/>
            </a:endParaRPr>
          </a:p>
        </p:txBody>
      </p:sp>
      <p:sp>
        <p:nvSpPr>
          <p:cNvPr id="7" name="Rounded Rectangle 6"/>
          <p:cNvSpPr/>
          <p:nvPr/>
        </p:nvSpPr>
        <p:spPr>
          <a:xfrm>
            <a:off x="152400" y="6096000"/>
            <a:ext cx="24384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381000" y="4038600"/>
            <a:ext cx="1828800" cy="6858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6096000" y="990600"/>
            <a:ext cx="17526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3810000" y="6096000"/>
            <a:ext cx="15240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6553200" y="4419600"/>
            <a:ext cx="12954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6553200" y="2057400"/>
            <a:ext cx="14478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1905000" y="1219200"/>
            <a:ext cx="13716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a:off x="2209800" y="4343400"/>
            <a:ext cx="1447800" cy="152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V="1">
            <a:off x="1371600" y="5562600"/>
            <a:ext cx="1600200" cy="533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276600" y="1447800"/>
            <a:ext cx="685800" cy="2286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867400" y="3581400"/>
            <a:ext cx="685800" cy="9906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953000" y="1143000"/>
            <a:ext cx="1143000" cy="533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4953000" y="1981200"/>
            <a:ext cx="1600200" cy="381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6858000" y="3200400"/>
            <a:ext cx="12954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1" name="Straight Arrow Connector 30"/>
          <p:cNvCxnSpPr/>
          <p:nvPr/>
        </p:nvCxnSpPr>
        <p:spPr>
          <a:xfrm flipH="1" flipV="1">
            <a:off x="4953000" y="2286000"/>
            <a:ext cx="1905000" cy="13716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4495800" y="3810000"/>
            <a:ext cx="381000" cy="2286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152400"/>
            <a:ext cx="4086375" cy="830997"/>
          </a:xfrm>
          <a:prstGeom prst="rect">
            <a:avLst/>
          </a:prstGeom>
        </p:spPr>
        <p:txBody>
          <a:bodyPr wrap="none">
            <a:spAutoFit/>
          </a:bodyPr>
          <a:lstStyle/>
          <a:p>
            <a:r>
              <a:rPr lang="en-US" sz="4800" b="1" u="sng" dirty="0" smtClean="0">
                <a:latin typeface="Glimstick" pitchFamily="34" charset="0"/>
              </a:rPr>
              <a:t>Orangutans</a:t>
            </a:r>
            <a:endParaRPr lang="en-US" sz="4800" b="1" u="sng" dirty="0">
              <a:latin typeface="Glimstick" pitchFamily="34" charset="0"/>
            </a:endParaRPr>
          </a:p>
        </p:txBody>
      </p:sp>
      <p:sp>
        <p:nvSpPr>
          <p:cNvPr id="6" name="Rectangle 5"/>
          <p:cNvSpPr/>
          <p:nvPr/>
        </p:nvSpPr>
        <p:spPr>
          <a:xfrm>
            <a:off x="304800" y="1524000"/>
            <a:ext cx="1627369" cy="830997"/>
          </a:xfrm>
          <a:prstGeom prst="rect">
            <a:avLst/>
          </a:prstGeom>
        </p:spPr>
        <p:txBody>
          <a:bodyPr wrap="none">
            <a:spAutoFit/>
          </a:bodyPr>
          <a:lstStyle/>
          <a:p>
            <a:r>
              <a:rPr lang="en-US" sz="4800" b="1" u="sng" dirty="0" smtClean="0">
                <a:latin typeface="Glimstick" pitchFamily="34" charset="0"/>
              </a:rPr>
              <a:t>Can</a:t>
            </a:r>
            <a:r>
              <a:rPr lang="en-US" sz="3600" b="1" u="sng" dirty="0" smtClean="0">
                <a:latin typeface="the bubble letters" pitchFamily="2" charset="0"/>
              </a:rPr>
              <a:t> </a:t>
            </a:r>
          </a:p>
        </p:txBody>
      </p:sp>
      <p:sp>
        <p:nvSpPr>
          <p:cNvPr id="7" name="Rectangle 6"/>
          <p:cNvSpPr/>
          <p:nvPr/>
        </p:nvSpPr>
        <p:spPr>
          <a:xfrm>
            <a:off x="3505200" y="1524000"/>
            <a:ext cx="1792478" cy="830997"/>
          </a:xfrm>
          <a:prstGeom prst="rect">
            <a:avLst/>
          </a:prstGeom>
        </p:spPr>
        <p:txBody>
          <a:bodyPr wrap="none">
            <a:spAutoFit/>
          </a:bodyPr>
          <a:lstStyle/>
          <a:p>
            <a:r>
              <a:rPr lang="en-US" sz="4800" b="1" u="sng" dirty="0" smtClean="0">
                <a:latin typeface="Glimstick" pitchFamily="34" charset="0"/>
              </a:rPr>
              <a:t>have</a:t>
            </a:r>
            <a:endParaRPr lang="en-US" sz="4800" dirty="0">
              <a:latin typeface="Glimstick" pitchFamily="34" charset="0"/>
            </a:endParaRPr>
          </a:p>
        </p:txBody>
      </p:sp>
      <p:sp>
        <p:nvSpPr>
          <p:cNvPr id="8" name="Rectangle 7"/>
          <p:cNvSpPr/>
          <p:nvPr/>
        </p:nvSpPr>
        <p:spPr>
          <a:xfrm>
            <a:off x="7162800" y="1600200"/>
            <a:ext cx="1277337" cy="830997"/>
          </a:xfrm>
          <a:prstGeom prst="rect">
            <a:avLst/>
          </a:prstGeom>
        </p:spPr>
        <p:txBody>
          <a:bodyPr wrap="none">
            <a:spAutoFit/>
          </a:bodyPr>
          <a:lstStyle/>
          <a:p>
            <a:r>
              <a:rPr lang="en-US" sz="4800" b="1" u="sng" dirty="0" smtClean="0">
                <a:latin typeface="Glimstick" pitchFamily="34" charset="0"/>
              </a:rPr>
              <a:t>are</a:t>
            </a:r>
            <a:endParaRPr lang="en-US" sz="4800" dirty="0">
              <a:latin typeface="Glimstick" pitchFamily="34" charset="0"/>
            </a:endParaRPr>
          </a:p>
        </p:txBody>
      </p:sp>
      <p:cxnSp>
        <p:nvCxnSpPr>
          <p:cNvPr id="10" name="Straight Connector 9"/>
          <p:cNvCxnSpPr/>
          <p:nvPr/>
        </p:nvCxnSpPr>
        <p:spPr>
          <a:xfrm>
            <a:off x="990600" y="1371600"/>
            <a:ext cx="67818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762000"/>
            <a:ext cx="0" cy="609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057400" y="2286000"/>
            <a:ext cx="4953000" cy="1600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latin typeface="Glimstick" pitchFamily="34" charset="0"/>
              </a:rPr>
              <a:t>Orangutans</a:t>
            </a:r>
            <a:endParaRPr lang="en-US" sz="4000" b="1" dirty="0">
              <a:latin typeface="Glimstick" pitchFamily="34" charset="0"/>
            </a:endParaRPr>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Orangutan.jpg"/>
          <p:cNvPicPr>
            <a:picLocks noChangeAspect="1"/>
          </p:cNvPicPr>
          <p:nvPr/>
        </p:nvPicPr>
        <p:blipFill>
          <a:blip r:embed="rId2" cstate="print"/>
          <a:stretch>
            <a:fillRect/>
          </a:stretch>
        </p:blipFill>
        <p:spPr>
          <a:xfrm>
            <a:off x="0" y="4191000"/>
            <a:ext cx="1848922" cy="2667000"/>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725915" cy="769441"/>
          </a:xfrm>
          <a:prstGeom prst="rect">
            <a:avLst/>
          </a:prstGeom>
        </p:spPr>
        <p:txBody>
          <a:bodyPr wrap="none">
            <a:spAutoFit/>
          </a:bodyPr>
          <a:lstStyle/>
          <a:p>
            <a:r>
              <a:rPr lang="en-US" sz="4400" b="1" u="sng" dirty="0" smtClean="0">
                <a:latin typeface="Glimstick" pitchFamily="34" charset="0"/>
              </a:rPr>
              <a:t>Life Cycle of the Orangutan:</a:t>
            </a:r>
            <a:endParaRPr lang="en-US" sz="4400" b="1" u="sng" dirty="0">
              <a:latin typeface="Glimstick" pitchFamily="34"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Point Star 7"/>
          <p:cNvSpPr/>
          <p:nvPr/>
        </p:nvSpPr>
        <p:spPr>
          <a:xfrm>
            <a:off x="5715000" y="2514600"/>
            <a:ext cx="2819400" cy="3352800"/>
          </a:xfrm>
          <a:prstGeom prst="star6">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0" y="152400"/>
            <a:ext cx="5304657" cy="1015663"/>
          </a:xfrm>
          <a:prstGeom prst="rect">
            <a:avLst/>
          </a:prstGeom>
        </p:spPr>
        <p:txBody>
          <a:bodyPr wrap="none">
            <a:spAutoFit/>
          </a:bodyPr>
          <a:lstStyle/>
          <a:p>
            <a:r>
              <a:rPr lang="en-US" sz="6000" b="1" u="sng" dirty="0" smtClean="0">
                <a:latin typeface="Glimstick" pitchFamily="34" charset="0"/>
              </a:rPr>
              <a:t>Orangutans:</a:t>
            </a:r>
            <a:endParaRPr lang="en-US" sz="6000" b="1" u="sng" dirty="0">
              <a:latin typeface="Glimstick" pitchFamily="34"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plant1.png"/>
          <p:cNvPicPr>
            <a:picLocks noChangeAspect="1"/>
          </p:cNvPicPr>
          <p:nvPr/>
        </p:nvPicPr>
        <p:blipFill>
          <a:blip r:embed="rId2" cstate="print"/>
          <a:stretch>
            <a:fillRect/>
          </a:stretch>
        </p:blipFill>
        <p:spPr>
          <a:xfrm>
            <a:off x="0" y="4443546"/>
            <a:ext cx="1650496" cy="2414454"/>
          </a:xfrm>
          <a:prstGeom prst="rect">
            <a:avLst/>
          </a:prstGeom>
        </p:spPr>
      </p:pic>
      <p:pic>
        <p:nvPicPr>
          <p:cNvPr id="21" name="Picture 20" descr="plant1.png"/>
          <p:cNvPicPr>
            <a:picLocks noChangeAspect="1"/>
          </p:cNvPicPr>
          <p:nvPr/>
        </p:nvPicPr>
        <p:blipFill>
          <a:blip r:embed="rId2" cstate="print"/>
          <a:stretch>
            <a:fillRect/>
          </a:stretch>
        </p:blipFill>
        <p:spPr>
          <a:xfrm>
            <a:off x="3886200" y="4443546"/>
            <a:ext cx="1650496" cy="2414454"/>
          </a:xfrm>
          <a:prstGeom prst="rect">
            <a:avLst/>
          </a:prstGeom>
        </p:spPr>
      </p:pic>
      <p:pic>
        <p:nvPicPr>
          <p:cNvPr id="22" name="Picture 21" descr="Orangutan.jpg"/>
          <p:cNvPicPr>
            <a:picLocks noChangeAspect="1"/>
          </p:cNvPicPr>
          <p:nvPr/>
        </p:nvPicPr>
        <p:blipFill>
          <a:blip r:embed="rId3" cstate="print"/>
          <a:stretch>
            <a:fillRect/>
          </a:stretch>
        </p:blipFill>
        <p:spPr>
          <a:xfrm>
            <a:off x="2133600" y="4769603"/>
            <a:ext cx="1447800" cy="2088397"/>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ounded Rectangle 4"/>
          <p:cNvSpPr/>
          <p:nvPr/>
        </p:nvSpPr>
        <p:spPr>
          <a:xfrm>
            <a:off x="4343400" y="914400"/>
            <a:ext cx="4495800" cy="28194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2286000" y="0"/>
            <a:ext cx="4086375" cy="830997"/>
          </a:xfrm>
          <a:prstGeom prst="rect">
            <a:avLst/>
          </a:prstGeom>
        </p:spPr>
        <p:txBody>
          <a:bodyPr wrap="none">
            <a:spAutoFit/>
          </a:bodyPr>
          <a:lstStyle/>
          <a:p>
            <a:r>
              <a:rPr lang="en-US" sz="4800" b="1" u="sng" dirty="0" smtClean="0">
                <a:latin typeface="Glimstick" pitchFamily="34" charset="0"/>
              </a:rPr>
              <a:t>Orangutans</a:t>
            </a:r>
            <a:endParaRPr lang="en-US" sz="4800" b="1" u="sng" dirty="0">
              <a:latin typeface="Glimstick" pitchFamily="34"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Orangutan.jpg"/>
          <p:cNvPicPr>
            <a:picLocks noChangeAspect="1"/>
          </p:cNvPicPr>
          <p:nvPr/>
        </p:nvPicPr>
        <p:blipFill>
          <a:blip r:embed="rId2" cstate="print"/>
          <a:stretch>
            <a:fillRect/>
          </a:stretch>
        </p:blipFill>
        <p:spPr>
          <a:xfrm>
            <a:off x="533400" y="0"/>
            <a:ext cx="457200" cy="659493"/>
          </a:xfrm>
          <a:prstGeom prst="rect">
            <a:avLst/>
          </a:prstGeom>
        </p:spPr>
      </p:pic>
      <p:pic>
        <p:nvPicPr>
          <p:cNvPr id="12" name="Picture 11" descr="Orangutan.jpg"/>
          <p:cNvPicPr>
            <a:picLocks noChangeAspect="1"/>
          </p:cNvPicPr>
          <p:nvPr/>
        </p:nvPicPr>
        <p:blipFill>
          <a:blip r:embed="rId2" cstate="print"/>
          <a:stretch>
            <a:fillRect/>
          </a:stretch>
        </p:blipFill>
        <p:spPr>
          <a:xfrm flipH="1">
            <a:off x="7620000" y="152400"/>
            <a:ext cx="533400" cy="65949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895600" y="2057400"/>
            <a:ext cx="3352800" cy="22098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latin typeface="Glimstick" pitchFamily="34" charset="0"/>
              </a:rPr>
              <a:t>Ocelots</a:t>
            </a:r>
            <a:endParaRPr lang="en-US" sz="4000" b="1" dirty="0">
              <a:latin typeface="Glimstick" pitchFamily="34" charset="0"/>
            </a:endParaRPr>
          </a:p>
        </p:txBody>
      </p:sp>
      <p:pic>
        <p:nvPicPr>
          <p:cNvPr id="7" name="Picture 6" descr="Jaguar.jpg"/>
          <p:cNvPicPr>
            <a:picLocks noChangeAspect="1"/>
          </p:cNvPicPr>
          <p:nvPr/>
        </p:nvPicPr>
        <p:blipFill>
          <a:blip r:embed="rId2" cstate="print"/>
          <a:stretch>
            <a:fillRect/>
          </a:stretch>
        </p:blipFill>
        <p:spPr>
          <a:xfrm flipH="1">
            <a:off x="0" y="5395023"/>
            <a:ext cx="2051304" cy="1462977"/>
          </a:xfrm>
          <a:prstGeom prst="rect">
            <a:avLst/>
          </a:prstGeom>
        </p:spPr>
      </p:pic>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600" y="0"/>
            <a:ext cx="4575291" cy="923330"/>
          </a:xfrm>
          <a:prstGeom prst="rect">
            <a:avLst/>
          </a:prstGeom>
        </p:spPr>
        <p:txBody>
          <a:bodyPr wrap="none">
            <a:spAutoFit/>
          </a:bodyPr>
          <a:lstStyle/>
          <a:p>
            <a:r>
              <a:rPr lang="en-US" sz="5400" b="1" u="sng" dirty="0" smtClean="0">
                <a:latin typeface="Glimstick" pitchFamily="34" charset="0"/>
              </a:rPr>
              <a:t>Orangutans</a:t>
            </a:r>
            <a:endParaRPr lang="en-US" sz="5400" b="1" u="sng" dirty="0">
              <a:latin typeface="Glimstick" pitchFamily="34"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Orangutan.jpg"/>
          <p:cNvPicPr>
            <a:picLocks noChangeAspect="1"/>
          </p:cNvPicPr>
          <p:nvPr/>
        </p:nvPicPr>
        <p:blipFill>
          <a:blip r:embed="rId2" cstate="print"/>
          <a:stretch>
            <a:fillRect/>
          </a:stretch>
        </p:blipFill>
        <p:spPr>
          <a:xfrm>
            <a:off x="762000" y="152400"/>
            <a:ext cx="457200" cy="659493"/>
          </a:xfrm>
          <a:prstGeom prst="rect">
            <a:avLst/>
          </a:prstGeom>
        </p:spPr>
      </p:pic>
      <p:pic>
        <p:nvPicPr>
          <p:cNvPr id="7" name="Picture 6" descr="Orangutan.jpg"/>
          <p:cNvPicPr>
            <a:picLocks noChangeAspect="1"/>
          </p:cNvPicPr>
          <p:nvPr/>
        </p:nvPicPr>
        <p:blipFill>
          <a:blip r:embed="rId2" cstate="print"/>
          <a:stretch>
            <a:fillRect/>
          </a:stretch>
        </p:blipFill>
        <p:spPr>
          <a:xfrm flipH="1">
            <a:off x="7620000" y="152400"/>
            <a:ext cx="533400" cy="659493"/>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990600" y="228600"/>
            <a:ext cx="2861681" cy="646331"/>
          </a:xfrm>
          <a:prstGeom prst="rect">
            <a:avLst/>
          </a:prstGeom>
        </p:spPr>
        <p:txBody>
          <a:bodyPr wrap="none">
            <a:spAutoFit/>
          </a:bodyPr>
          <a:lstStyle/>
          <a:p>
            <a:r>
              <a:rPr lang="en-US" sz="3600" b="1" u="sng" dirty="0" smtClean="0">
                <a:latin typeface="Glimstick" pitchFamily="34" charset="0"/>
              </a:rPr>
              <a:t>Orangutan</a:t>
            </a:r>
            <a:endParaRPr lang="en-US" sz="3600" dirty="0">
              <a:latin typeface="Glimstick" pitchFamily="34"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3962400" y="1752600"/>
            <a:ext cx="1202573" cy="523220"/>
          </a:xfrm>
          <a:prstGeom prst="rect">
            <a:avLst/>
          </a:prstGeom>
        </p:spPr>
        <p:txBody>
          <a:bodyPr wrap="none">
            <a:spAutoFit/>
          </a:bodyPr>
          <a:lstStyle/>
          <a:p>
            <a:r>
              <a:rPr lang="en-US" sz="2800" b="1" u="sng" dirty="0" smtClean="0">
                <a:latin typeface="Glimstick" pitchFamily="34" charset="0"/>
              </a:rPr>
              <a:t>Both:</a:t>
            </a:r>
            <a:endParaRPr lang="en-US" sz="2800" dirty="0">
              <a:latin typeface="Glimstick" pitchFamily="34" charset="0"/>
            </a:endParaRPr>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Orangutan.jpg"/>
          <p:cNvPicPr>
            <a:picLocks noChangeAspect="1"/>
          </p:cNvPicPr>
          <p:nvPr/>
        </p:nvPicPr>
        <p:blipFill>
          <a:blip r:embed="rId2" cstate="print"/>
          <a:stretch>
            <a:fillRect/>
          </a:stretch>
        </p:blipFill>
        <p:spPr>
          <a:xfrm>
            <a:off x="0" y="4769602"/>
            <a:ext cx="1447800" cy="2088397"/>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38" y="152400"/>
            <a:ext cx="8958991" cy="707886"/>
          </a:xfrm>
          <a:prstGeom prst="rect">
            <a:avLst/>
          </a:prstGeom>
        </p:spPr>
        <p:txBody>
          <a:bodyPr wrap="none">
            <a:spAutoFit/>
          </a:bodyPr>
          <a:lstStyle/>
          <a:p>
            <a:pPr algn="ctr"/>
            <a:r>
              <a:rPr lang="en-US" sz="4000" b="1" u="sng" dirty="0" smtClean="0">
                <a:latin typeface="Glimstick" pitchFamily="34" charset="0"/>
              </a:rPr>
              <a:t>My Orangutan Adventure Story!</a:t>
            </a:r>
            <a:endParaRPr lang="en-US" sz="4000" b="1" u="sng" dirty="0">
              <a:latin typeface="Glimstick" pitchFamily="34"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304800" y="5105400"/>
            <a:ext cx="3672800" cy="1323439"/>
          </a:xfrm>
          <a:prstGeom prst="rect">
            <a:avLst/>
          </a:prstGeom>
          <a:noFill/>
        </p:spPr>
        <p:txBody>
          <a:bodyPr wrap="none" rtlCol="0">
            <a:spAutoFit/>
          </a:bodyPr>
          <a:lstStyle/>
          <a:p>
            <a:pPr algn="ctr"/>
            <a:r>
              <a:rPr lang="en-US" sz="3200" b="1" dirty="0" smtClean="0">
                <a:latin typeface="Glimstick" pitchFamily="34"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4800600" y="304800"/>
            <a:ext cx="4129465" cy="584775"/>
          </a:xfrm>
          <a:prstGeom prst="rect">
            <a:avLst/>
          </a:prstGeom>
          <a:noFill/>
        </p:spPr>
        <p:txBody>
          <a:bodyPr wrap="none" rtlCol="0">
            <a:spAutoFit/>
          </a:bodyPr>
          <a:lstStyle/>
          <a:p>
            <a:pPr algn="ctr"/>
            <a:r>
              <a:rPr lang="en-US" sz="3200" b="1" u="sng" dirty="0" smtClean="0">
                <a:latin typeface="Glimstick" pitchFamily="34"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Sloth.jpg"/>
          <p:cNvPicPr>
            <a:picLocks noChangeAspect="1"/>
          </p:cNvPicPr>
          <p:nvPr/>
        </p:nvPicPr>
        <p:blipFill>
          <a:blip r:embed="rId2" cstate="print"/>
          <a:stretch>
            <a:fillRect/>
          </a:stretch>
        </p:blipFill>
        <p:spPr>
          <a:xfrm>
            <a:off x="457200" y="2209800"/>
            <a:ext cx="3220212" cy="2606377"/>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2002471" cy="523220"/>
          </a:xfrm>
          <a:prstGeom prst="rect">
            <a:avLst/>
          </a:prstGeom>
        </p:spPr>
        <p:txBody>
          <a:bodyPr wrap="none">
            <a:spAutoFit/>
          </a:bodyPr>
          <a:lstStyle/>
          <a:p>
            <a:r>
              <a:rPr lang="en-US" sz="2800" b="1" u="sng" dirty="0" smtClean="0">
                <a:latin typeface="Glimstick" pitchFamily="34" charset="0"/>
              </a:rPr>
              <a:t>The Sloth</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5047536"/>
          </a:xfrm>
          <a:prstGeom prst="rect">
            <a:avLst/>
          </a:prstGeom>
          <a:noFill/>
        </p:spPr>
        <p:txBody>
          <a:bodyPr wrap="square" rtlCol="0">
            <a:spAutoFit/>
          </a:bodyPr>
          <a:lstStyle/>
          <a:p>
            <a:r>
              <a:rPr lang="en-US" sz="1400" dirty="0" smtClean="0">
                <a:latin typeface="Comic Sans MS" pitchFamily="66" charset="0"/>
              </a:rPr>
              <a:t>All sloths are built for life in the treetops. They spend nearly all of their time aloft, hanging from branches with a powerful grip aided by their long claws. Sloths even sleep in trees, and they sleep a lot – some 15 to 20 hours every day. Even when awake they often remain </a:t>
            </a:r>
            <a:r>
              <a:rPr lang="en-US" sz="1400" b="1" dirty="0" smtClean="0">
                <a:latin typeface="Comic Sans MS" pitchFamily="66" charset="0"/>
              </a:rPr>
              <a:t>motionless</a:t>
            </a:r>
            <a:r>
              <a:rPr lang="en-US" sz="1400" dirty="0" smtClean="0">
                <a:latin typeface="Comic Sans MS" pitchFamily="66" charset="0"/>
              </a:rPr>
              <a:t>.</a:t>
            </a:r>
          </a:p>
          <a:p>
            <a:endParaRPr lang="en-US" sz="1400" dirty="0" smtClean="0">
              <a:latin typeface="Comic Sans MS" pitchFamily="66" charset="0"/>
            </a:endParaRPr>
          </a:p>
          <a:p>
            <a:r>
              <a:rPr lang="en-US" sz="1400" dirty="0" smtClean="0">
                <a:latin typeface="Comic Sans MS" pitchFamily="66" charset="0"/>
              </a:rPr>
              <a:t>At night Sloths eat leaves, shoots, and fruit from the trees and get almost all of their water from juicy plants.</a:t>
            </a:r>
          </a:p>
          <a:p>
            <a:endParaRPr lang="en-US" sz="1400" dirty="0" smtClean="0">
              <a:latin typeface="Comic Sans MS" pitchFamily="66" charset="0"/>
            </a:endParaRPr>
          </a:p>
          <a:p>
            <a:r>
              <a:rPr lang="en-US" sz="1400" dirty="0" smtClean="0">
                <a:latin typeface="Comic Sans MS" pitchFamily="66" charset="0"/>
              </a:rPr>
              <a:t>On land, sloths’ weak </a:t>
            </a:r>
            <a:r>
              <a:rPr lang="en-US" sz="1400" b="1" dirty="0" smtClean="0">
                <a:latin typeface="Comic Sans MS" pitchFamily="66" charset="0"/>
              </a:rPr>
              <a:t>hind legs </a:t>
            </a:r>
            <a:r>
              <a:rPr lang="en-US" sz="1400" dirty="0" smtClean="0">
                <a:latin typeface="Comic Sans MS" pitchFamily="66" charset="0"/>
              </a:rPr>
              <a:t>provide no power and their long claws are a </a:t>
            </a:r>
            <a:r>
              <a:rPr lang="en-US" sz="1400" b="1" dirty="0" smtClean="0">
                <a:latin typeface="Comic Sans MS" pitchFamily="66" charset="0"/>
              </a:rPr>
              <a:t>hindrance</a:t>
            </a:r>
            <a:r>
              <a:rPr lang="en-US" sz="1400" dirty="0" smtClean="0">
                <a:latin typeface="Comic Sans MS" pitchFamily="66" charset="0"/>
              </a:rPr>
              <a:t>. They must dig into the earth with their front claws and use their strong front legs to pull themselves along, dragging their bellies across the ground. If caught on land, these animals must try to </a:t>
            </a:r>
            <a:r>
              <a:rPr lang="en-US" sz="1400" b="1" dirty="0" smtClean="0">
                <a:latin typeface="Comic Sans MS" pitchFamily="66" charset="0"/>
              </a:rPr>
              <a:t>defend</a:t>
            </a:r>
            <a:r>
              <a:rPr lang="en-US" sz="1400" dirty="0" smtClean="0">
                <a:latin typeface="Comic Sans MS" pitchFamily="66" charset="0"/>
              </a:rPr>
              <a:t> themselves by clawing and biting. One thing that sets sloths apart from other animals is that they have an extra neck vertebra that allows them to turn their heads almost all the way around.</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4678204"/>
          </a:xfrm>
          <a:prstGeom prst="rect">
            <a:avLst/>
          </a:prstGeom>
          <a:noFill/>
        </p:spPr>
        <p:txBody>
          <a:bodyPr wrap="square" rtlCol="0">
            <a:spAutoFit/>
          </a:bodyPr>
          <a:lstStyle/>
          <a:p>
            <a:r>
              <a:rPr lang="en-US" sz="1400" dirty="0" smtClean="0">
                <a:latin typeface="Comic Sans MS" pitchFamily="66" charset="0"/>
              </a:rPr>
              <a:t> Sloths are mammals that are identified by the number of long, prominent claws that they have on each front foot. There are both two-toed and three-toed sloths.</a:t>
            </a:r>
          </a:p>
          <a:p>
            <a:endParaRPr lang="en-US" sz="1400" dirty="0" smtClean="0">
              <a:latin typeface="Comic Sans MS" pitchFamily="66" charset="0"/>
            </a:endParaRPr>
          </a:p>
          <a:p>
            <a:r>
              <a:rPr lang="en-US" sz="1400" dirty="0" smtClean="0">
                <a:latin typeface="Comic Sans MS" pitchFamily="66" charset="0"/>
              </a:rPr>
              <a:t>The sloth is the world’s slowest mammal, so </a:t>
            </a:r>
            <a:r>
              <a:rPr lang="en-US" sz="1400" b="1" dirty="0" smtClean="0">
                <a:latin typeface="Comic Sans MS" pitchFamily="66" charset="0"/>
              </a:rPr>
              <a:t>sedentary</a:t>
            </a:r>
            <a:r>
              <a:rPr lang="en-US" sz="1400" dirty="0" smtClean="0">
                <a:latin typeface="Comic Sans MS" pitchFamily="66" charset="0"/>
              </a:rPr>
              <a:t> that algae grows on its furry coat. The plant gives it a greenish tint that is useful </a:t>
            </a:r>
            <a:r>
              <a:rPr lang="en-US" sz="1400" b="1" dirty="0" smtClean="0">
                <a:latin typeface="Comic Sans MS" pitchFamily="66" charset="0"/>
              </a:rPr>
              <a:t>camouflage </a:t>
            </a:r>
            <a:r>
              <a:rPr lang="en-US" sz="1400" dirty="0" smtClean="0">
                <a:latin typeface="Comic Sans MS" pitchFamily="66" charset="0"/>
              </a:rPr>
              <a:t>in the trees of its Central and South American rainforest home. Surprisingly though, sloths are great swimmers, and can stroke efficiently in water with their long arms. </a:t>
            </a:r>
          </a:p>
          <a:p>
            <a:endParaRPr lang="en-US" sz="1400" dirty="0" smtClean="0">
              <a:latin typeface="Comic Sans MS" pitchFamily="66" charset="0"/>
            </a:endParaRPr>
          </a:p>
          <a:p>
            <a:r>
              <a:rPr lang="en-US" sz="1400" dirty="0" smtClean="0">
                <a:latin typeface="Comic Sans MS" pitchFamily="66" charset="0"/>
              </a:rPr>
              <a:t>Sloths give birth to their babies while hanging in trees. Three-toed sloth babies are often seen clinging to their mothers – they travel by hanging on to them for the first nine months of their lives.</a:t>
            </a:r>
          </a:p>
          <a:p>
            <a:r>
              <a:rPr lang="en-US" sz="1400" dirty="0">
                <a:latin typeface="Comic Sans MS" pitchFamily="66" charset="0"/>
              </a:rPr>
              <a:t> </a:t>
            </a:r>
          </a:p>
          <a:p>
            <a:endParaRPr lang="en-US" dirty="0"/>
          </a:p>
        </p:txBody>
      </p:sp>
      <p:sp>
        <p:nvSpPr>
          <p:cNvPr id="12" name="Rectangle 11"/>
          <p:cNvSpPr/>
          <p:nvPr/>
        </p:nvSpPr>
        <p:spPr>
          <a:xfrm>
            <a:off x="6172200" y="381000"/>
            <a:ext cx="2002471" cy="523220"/>
          </a:xfrm>
          <a:prstGeom prst="rect">
            <a:avLst/>
          </a:prstGeom>
        </p:spPr>
        <p:txBody>
          <a:bodyPr wrap="none">
            <a:spAutoFit/>
          </a:bodyPr>
          <a:lstStyle/>
          <a:p>
            <a:r>
              <a:rPr lang="en-US" sz="2800" b="1" u="sng" dirty="0" smtClean="0">
                <a:latin typeface="Glimstick" pitchFamily="34" charset="0"/>
              </a:rPr>
              <a:t>The Sloth</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3" name="Picture 22"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4" name="Picture 23"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5" name="Picture 24"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6" name="Picture 25"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Sloth.jpg"/>
          <p:cNvPicPr>
            <a:picLocks noChangeAspect="1"/>
          </p:cNvPicPr>
          <p:nvPr/>
        </p:nvPicPr>
        <p:blipFill>
          <a:blip r:embed="rId4" cstate="print"/>
          <a:stretch>
            <a:fillRect/>
          </a:stretch>
        </p:blipFill>
        <p:spPr>
          <a:xfrm>
            <a:off x="228600" y="228600"/>
            <a:ext cx="762000" cy="616748"/>
          </a:xfrm>
          <a:prstGeom prst="rect">
            <a:avLst/>
          </a:prstGeom>
        </p:spPr>
      </p:pic>
      <p:pic>
        <p:nvPicPr>
          <p:cNvPr id="16" name="Picture 15" descr="Sloth.jpg"/>
          <p:cNvPicPr>
            <a:picLocks noChangeAspect="1"/>
          </p:cNvPicPr>
          <p:nvPr/>
        </p:nvPicPr>
        <p:blipFill>
          <a:blip r:embed="rId4" cstate="print"/>
          <a:stretch>
            <a:fillRect/>
          </a:stretch>
        </p:blipFill>
        <p:spPr>
          <a:xfrm>
            <a:off x="5181600" y="228600"/>
            <a:ext cx="762000" cy="616748"/>
          </a:xfrm>
          <a:prstGeom prst="rect">
            <a:avLst/>
          </a:prstGeom>
        </p:spPr>
      </p:pic>
      <p:pic>
        <p:nvPicPr>
          <p:cNvPr id="17" name="Picture 16" descr="download (9).jpg"/>
          <p:cNvPicPr>
            <a:picLocks noChangeAspect="1"/>
          </p:cNvPicPr>
          <p:nvPr/>
        </p:nvPicPr>
        <p:blipFill>
          <a:blip r:embed="rId5" cstate="print"/>
          <a:stretch>
            <a:fillRect/>
          </a:stretch>
        </p:blipFill>
        <p:spPr>
          <a:xfrm>
            <a:off x="838200" y="5600700"/>
            <a:ext cx="2245179" cy="1257300"/>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2002471" cy="523220"/>
          </a:xfrm>
          <a:prstGeom prst="rect">
            <a:avLst/>
          </a:prstGeom>
        </p:spPr>
        <p:txBody>
          <a:bodyPr wrap="none">
            <a:spAutoFit/>
          </a:bodyPr>
          <a:lstStyle/>
          <a:p>
            <a:r>
              <a:rPr lang="en-US" sz="2800" b="1" u="sng" dirty="0" smtClean="0">
                <a:latin typeface="Glimstick" pitchFamily="34" charset="0"/>
              </a:rPr>
              <a:t>The Sloth</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616648"/>
          </a:xfrm>
          <a:prstGeom prst="rect">
            <a:avLst/>
          </a:prstGeom>
          <a:noFill/>
        </p:spPr>
        <p:txBody>
          <a:bodyPr wrap="square" rtlCol="0">
            <a:spAutoFit/>
          </a:bodyPr>
          <a:lstStyle/>
          <a:p>
            <a:r>
              <a:rPr lang="en-US" sz="1400" dirty="0" smtClean="0">
                <a:latin typeface="Comic Sans MS" pitchFamily="66" charset="0"/>
              </a:rPr>
              <a:t>All sloths are built for life in the treetops. They spend nearly all of their time aloft, hanging from branches by gripping with their </a:t>
            </a:r>
            <a:r>
              <a:rPr lang="en-US" sz="1400" dirty="0" err="1" smtClean="0">
                <a:latin typeface="Comic Sans MS" pitchFamily="66" charset="0"/>
              </a:rPr>
              <a:t>clows</a:t>
            </a:r>
            <a:r>
              <a:rPr lang="en-US" sz="1400" dirty="0" smtClean="0">
                <a:latin typeface="Comic Sans MS" pitchFamily="66" charset="0"/>
              </a:rPr>
              <a:t>. Sloths even sleep in trees, and they sleep a lot – some 15 to 20 hours every day. Even when awake they often remain </a:t>
            </a:r>
            <a:r>
              <a:rPr lang="en-US" sz="1400" b="1" dirty="0" smtClean="0">
                <a:latin typeface="Comic Sans MS" pitchFamily="66" charset="0"/>
              </a:rPr>
              <a:t>motionless (</a:t>
            </a:r>
            <a:r>
              <a:rPr lang="en-US" sz="1400" dirty="0" smtClean="0">
                <a:latin typeface="Comic Sans MS" pitchFamily="66" charset="0"/>
              </a:rPr>
              <a:t>very still</a:t>
            </a:r>
            <a:r>
              <a:rPr lang="en-US" sz="1400" b="1" dirty="0" smtClean="0">
                <a:latin typeface="Comic Sans MS" pitchFamily="66" charset="0"/>
              </a:rPr>
              <a:t>)</a:t>
            </a:r>
            <a:r>
              <a:rPr lang="en-US" sz="1400" dirty="0" smtClean="0">
                <a:latin typeface="Comic Sans MS" pitchFamily="66" charset="0"/>
              </a:rPr>
              <a:t>.</a:t>
            </a:r>
          </a:p>
          <a:p>
            <a:endParaRPr lang="en-US" sz="1400" dirty="0" smtClean="0">
              <a:latin typeface="Comic Sans MS" pitchFamily="66" charset="0"/>
            </a:endParaRPr>
          </a:p>
          <a:p>
            <a:r>
              <a:rPr lang="en-US" sz="1400" dirty="0" smtClean="0">
                <a:latin typeface="Comic Sans MS" pitchFamily="66" charset="0"/>
              </a:rPr>
              <a:t>At night Sloths eat leaves, shoots, and fruit from the trees and get almost all of their water from juicy plants.</a:t>
            </a:r>
          </a:p>
          <a:p>
            <a:endParaRPr lang="en-US" sz="1400" dirty="0" smtClean="0">
              <a:latin typeface="Comic Sans MS" pitchFamily="66" charset="0"/>
            </a:endParaRPr>
          </a:p>
          <a:p>
            <a:r>
              <a:rPr lang="en-US" sz="1400" dirty="0" smtClean="0">
                <a:latin typeface="Comic Sans MS" pitchFamily="66" charset="0"/>
              </a:rPr>
              <a:t>Sloths do not move well on land. They must dig into the earth with their front claws and use their strong front legs to pull themselves along, dragging their bellies across the ground. If another animal attacks, the sloth must try to </a:t>
            </a:r>
            <a:r>
              <a:rPr lang="en-US" sz="1400" b="1" dirty="0" smtClean="0">
                <a:latin typeface="Comic Sans MS" pitchFamily="66" charset="0"/>
              </a:rPr>
              <a:t>defend</a:t>
            </a:r>
            <a:r>
              <a:rPr lang="en-US" sz="1400" dirty="0" smtClean="0">
                <a:latin typeface="Comic Sans MS" pitchFamily="66" charset="0"/>
              </a:rPr>
              <a:t> </a:t>
            </a:r>
            <a:r>
              <a:rPr lang="en-US" sz="1400" dirty="0" err="1" smtClean="0">
                <a:latin typeface="Comic Sans MS" pitchFamily="66" charset="0"/>
              </a:rPr>
              <a:t>themselve</a:t>
            </a:r>
            <a:r>
              <a:rPr lang="en-US" sz="1400" dirty="0" smtClean="0">
                <a:latin typeface="Comic Sans MS" pitchFamily="66" charset="0"/>
              </a:rPr>
              <a:t> by clawing and biting. They have an extra neck vertebra that allows them to turn their heads almost all the way around.</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4031873"/>
          </a:xfrm>
          <a:prstGeom prst="rect">
            <a:avLst/>
          </a:prstGeom>
          <a:noFill/>
        </p:spPr>
        <p:txBody>
          <a:bodyPr wrap="square" rtlCol="0">
            <a:spAutoFit/>
          </a:bodyPr>
          <a:lstStyle/>
          <a:p>
            <a:r>
              <a:rPr lang="en-US" sz="1400" dirty="0" smtClean="0">
                <a:latin typeface="Comic Sans MS" pitchFamily="66" charset="0"/>
              </a:rPr>
              <a:t> Sloths are mammals that have a number of long, prominent claws that they have on each front foot. There are both two-toed and three-toed sloths.</a:t>
            </a:r>
          </a:p>
          <a:p>
            <a:endParaRPr lang="en-US" sz="1400" dirty="0" smtClean="0">
              <a:latin typeface="Comic Sans MS" pitchFamily="66" charset="0"/>
            </a:endParaRPr>
          </a:p>
          <a:p>
            <a:r>
              <a:rPr lang="en-US" sz="1400" dirty="0" smtClean="0">
                <a:latin typeface="Comic Sans MS" pitchFamily="66" charset="0"/>
              </a:rPr>
              <a:t>Because the sloth is the world’s slowest mammal algae grows on its furry coat. The plant gives it a greenish tint that is useful </a:t>
            </a:r>
            <a:r>
              <a:rPr lang="en-US" sz="1400" b="1" dirty="0" smtClean="0">
                <a:latin typeface="Comic Sans MS" pitchFamily="66" charset="0"/>
              </a:rPr>
              <a:t>camouflage </a:t>
            </a:r>
            <a:r>
              <a:rPr lang="en-US" sz="1400" dirty="0" smtClean="0">
                <a:latin typeface="Comic Sans MS" pitchFamily="66" charset="0"/>
              </a:rPr>
              <a:t>in the trees of its Central and South American rainforest home. Sloths are great swimmers and use their long arms to help them.</a:t>
            </a:r>
          </a:p>
          <a:p>
            <a:endParaRPr lang="en-US" sz="1400" dirty="0" smtClean="0">
              <a:latin typeface="Comic Sans MS" pitchFamily="66" charset="0"/>
            </a:endParaRPr>
          </a:p>
          <a:p>
            <a:r>
              <a:rPr lang="en-US" sz="1400" dirty="0" smtClean="0">
                <a:latin typeface="Comic Sans MS" pitchFamily="66" charset="0"/>
              </a:rPr>
              <a:t>Sloths give birth to their babies while hanging in trees. Three-toed sloth babies often hang on to their mothers for nine months.</a:t>
            </a:r>
          </a:p>
          <a:p>
            <a:r>
              <a:rPr lang="en-US" sz="1400" dirty="0">
                <a:latin typeface="Comic Sans MS" pitchFamily="66" charset="0"/>
              </a:rPr>
              <a:t> </a:t>
            </a:r>
          </a:p>
          <a:p>
            <a:endParaRPr lang="en-US" dirty="0"/>
          </a:p>
        </p:txBody>
      </p:sp>
      <p:sp>
        <p:nvSpPr>
          <p:cNvPr id="12" name="Rectangle 11"/>
          <p:cNvSpPr/>
          <p:nvPr/>
        </p:nvSpPr>
        <p:spPr>
          <a:xfrm>
            <a:off x="6172200" y="381000"/>
            <a:ext cx="2002471" cy="523220"/>
          </a:xfrm>
          <a:prstGeom prst="rect">
            <a:avLst/>
          </a:prstGeom>
        </p:spPr>
        <p:txBody>
          <a:bodyPr wrap="none">
            <a:spAutoFit/>
          </a:bodyPr>
          <a:lstStyle/>
          <a:p>
            <a:r>
              <a:rPr lang="en-US" sz="2800" b="1" u="sng" dirty="0" smtClean="0">
                <a:latin typeface="Glimstick" pitchFamily="34" charset="0"/>
              </a:rPr>
              <a:t>The Sloth</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3" name="Picture 22"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4" name="Picture 23"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5" name="Picture 24"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6" name="Picture 25"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Sloth.jpg"/>
          <p:cNvPicPr>
            <a:picLocks noChangeAspect="1"/>
          </p:cNvPicPr>
          <p:nvPr/>
        </p:nvPicPr>
        <p:blipFill>
          <a:blip r:embed="rId4" cstate="print"/>
          <a:stretch>
            <a:fillRect/>
          </a:stretch>
        </p:blipFill>
        <p:spPr>
          <a:xfrm>
            <a:off x="228600" y="228600"/>
            <a:ext cx="762000" cy="616748"/>
          </a:xfrm>
          <a:prstGeom prst="rect">
            <a:avLst/>
          </a:prstGeom>
        </p:spPr>
      </p:pic>
      <p:pic>
        <p:nvPicPr>
          <p:cNvPr id="16" name="Picture 15" descr="Sloth.jpg"/>
          <p:cNvPicPr>
            <a:picLocks noChangeAspect="1"/>
          </p:cNvPicPr>
          <p:nvPr/>
        </p:nvPicPr>
        <p:blipFill>
          <a:blip r:embed="rId4" cstate="print"/>
          <a:stretch>
            <a:fillRect/>
          </a:stretch>
        </p:blipFill>
        <p:spPr>
          <a:xfrm>
            <a:off x="5181600" y="228600"/>
            <a:ext cx="762000" cy="616748"/>
          </a:xfrm>
          <a:prstGeom prst="rect">
            <a:avLst/>
          </a:prstGeom>
        </p:spPr>
      </p:pic>
      <p:pic>
        <p:nvPicPr>
          <p:cNvPr id="17" name="Picture 16" descr="download (9).jpg"/>
          <p:cNvPicPr>
            <a:picLocks noChangeAspect="1"/>
          </p:cNvPicPr>
          <p:nvPr/>
        </p:nvPicPr>
        <p:blipFill>
          <a:blip r:embed="rId5" cstate="print"/>
          <a:stretch>
            <a:fillRect/>
          </a:stretch>
        </p:blipFill>
        <p:spPr>
          <a:xfrm>
            <a:off x="838200" y="5600700"/>
            <a:ext cx="2245179" cy="1257300"/>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2002471" cy="523220"/>
          </a:xfrm>
          <a:prstGeom prst="rect">
            <a:avLst/>
          </a:prstGeom>
        </p:spPr>
        <p:txBody>
          <a:bodyPr wrap="none">
            <a:spAutoFit/>
          </a:bodyPr>
          <a:lstStyle/>
          <a:p>
            <a:r>
              <a:rPr lang="en-US" sz="2800" b="1" u="sng" dirty="0" smtClean="0">
                <a:latin typeface="Glimstick" pitchFamily="34" charset="0"/>
              </a:rPr>
              <a:t>The Sloth</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678204"/>
          </a:xfrm>
          <a:prstGeom prst="rect">
            <a:avLst/>
          </a:prstGeom>
          <a:noFill/>
        </p:spPr>
        <p:txBody>
          <a:bodyPr wrap="square" rtlCol="0">
            <a:spAutoFit/>
          </a:bodyPr>
          <a:lstStyle/>
          <a:p>
            <a:pPr>
              <a:buFont typeface="Courier New" pitchFamily="49" charset="0"/>
              <a:buChar char="o"/>
            </a:pPr>
            <a:r>
              <a:rPr lang="en-US" dirty="0" smtClean="0">
                <a:latin typeface="Comic Sans MS" pitchFamily="66" charset="0"/>
              </a:rPr>
              <a:t>Sloths live in the </a:t>
            </a:r>
            <a:r>
              <a:rPr lang="en-US" b="1" dirty="0" smtClean="0">
                <a:latin typeface="Comic Sans MS" pitchFamily="66" charset="0"/>
              </a:rPr>
              <a:t>canopy</a:t>
            </a:r>
            <a:r>
              <a:rPr lang="en-US" dirty="0" smtClean="0">
                <a:latin typeface="Comic Sans MS" pitchFamily="66" charset="0"/>
              </a:rPr>
              <a:t> of the rainforest in Central and South America.</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Sloths move very slowly.</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Sloths sleep 15 to 20 hours a day.</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At night Sloths eat leaves, shoots, and fruit.</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Sloths do not move well on land. </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Sloths can </a:t>
            </a:r>
            <a:r>
              <a:rPr lang="en-US" b="1" dirty="0" smtClean="0">
                <a:latin typeface="Comic Sans MS" pitchFamily="66" charset="0"/>
              </a:rPr>
              <a:t>claw</a:t>
            </a:r>
            <a:r>
              <a:rPr lang="en-US" dirty="0" smtClean="0">
                <a:latin typeface="Comic Sans MS" pitchFamily="66" charset="0"/>
              </a:rPr>
              <a:t> and bite other animals. </a:t>
            </a:r>
          </a:p>
          <a:p>
            <a:pPr>
              <a:buFont typeface="Courier New" pitchFamily="49" charset="0"/>
              <a:buChar char="o"/>
            </a:pPr>
            <a:endParaRPr lang="en-US" dirty="0" smtClean="0">
              <a:latin typeface="Comic Sans MS" pitchFamily="66" charset="0"/>
            </a:endParaRP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4739759"/>
          </a:xfrm>
          <a:prstGeom prst="rect">
            <a:avLst/>
          </a:prstGeom>
          <a:noFill/>
        </p:spPr>
        <p:txBody>
          <a:bodyPr wrap="square" rtlCol="0">
            <a:spAutoFit/>
          </a:bodyPr>
          <a:lstStyle/>
          <a:p>
            <a:pPr>
              <a:buFont typeface="Courier New" pitchFamily="49" charset="0"/>
              <a:buChar char="o"/>
            </a:pPr>
            <a:r>
              <a:rPr lang="en-US" dirty="0" smtClean="0">
                <a:latin typeface="Comic Sans MS" pitchFamily="66" charset="0"/>
              </a:rPr>
              <a:t>There are both two-toed and three-toed sloths.</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Sloths look green because their fur has </a:t>
            </a:r>
            <a:r>
              <a:rPr lang="en-US" b="1" dirty="0" smtClean="0">
                <a:latin typeface="Comic Sans MS" pitchFamily="66" charset="0"/>
              </a:rPr>
              <a:t>algae</a:t>
            </a:r>
            <a:r>
              <a:rPr lang="en-US" dirty="0" smtClean="0">
                <a:latin typeface="Comic Sans MS" pitchFamily="66" charset="0"/>
              </a:rPr>
              <a:t> on it.</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Sloths have long arms to help them swim.</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Sloths babies stay with the mom for 9 months.</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They can turn their head all the way around.</a:t>
            </a:r>
          </a:p>
          <a:p>
            <a:pPr>
              <a:buFont typeface="Courier New" pitchFamily="49" charset="0"/>
              <a:buChar char="o"/>
            </a:pPr>
            <a:endParaRPr lang="en-US" dirty="0" smtClean="0">
              <a:latin typeface="Comic Sans MS" pitchFamily="66" charset="0"/>
            </a:endParaRPr>
          </a:p>
          <a:p>
            <a:r>
              <a:rPr lang="en-US" sz="1400" dirty="0">
                <a:latin typeface="Comic Sans MS" pitchFamily="66" charset="0"/>
              </a:rPr>
              <a:t> </a:t>
            </a:r>
          </a:p>
          <a:p>
            <a:endParaRPr lang="en-US" dirty="0"/>
          </a:p>
        </p:txBody>
      </p:sp>
      <p:sp>
        <p:nvSpPr>
          <p:cNvPr id="12" name="Rectangle 11"/>
          <p:cNvSpPr/>
          <p:nvPr/>
        </p:nvSpPr>
        <p:spPr>
          <a:xfrm>
            <a:off x="6172200" y="381000"/>
            <a:ext cx="2002471" cy="523220"/>
          </a:xfrm>
          <a:prstGeom prst="rect">
            <a:avLst/>
          </a:prstGeom>
        </p:spPr>
        <p:txBody>
          <a:bodyPr wrap="none">
            <a:spAutoFit/>
          </a:bodyPr>
          <a:lstStyle/>
          <a:p>
            <a:r>
              <a:rPr lang="en-US" sz="2800" b="1" u="sng" dirty="0" smtClean="0">
                <a:latin typeface="Glimstick" pitchFamily="34" charset="0"/>
              </a:rPr>
              <a:t>The Sloth</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3" name="Picture 22"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4" name="Picture 23"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5" name="Picture 24"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6" name="Picture 25"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Sloth.jpg"/>
          <p:cNvPicPr>
            <a:picLocks noChangeAspect="1"/>
          </p:cNvPicPr>
          <p:nvPr/>
        </p:nvPicPr>
        <p:blipFill>
          <a:blip r:embed="rId4" cstate="print"/>
          <a:stretch>
            <a:fillRect/>
          </a:stretch>
        </p:blipFill>
        <p:spPr>
          <a:xfrm>
            <a:off x="228600" y="228600"/>
            <a:ext cx="762000" cy="616748"/>
          </a:xfrm>
          <a:prstGeom prst="rect">
            <a:avLst/>
          </a:prstGeom>
        </p:spPr>
      </p:pic>
      <p:pic>
        <p:nvPicPr>
          <p:cNvPr id="16" name="Picture 15" descr="Sloth.jpg"/>
          <p:cNvPicPr>
            <a:picLocks noChangeAspect="1"/>
          </p:cNvPicPr>
          <p:nvPr/>
        </p:nvPicPr>
        <p:blipFill>
          <a:blip r:embed="rId4" cstate="print"/>
          <a:stretch>
            <a:fillRect/>
          </a:stretch>
        </p:blipFill>
        <p:spPr>
          <a:xfrm>
            <a:off x="5181600" y="228600"/>
            <a:ext cx="762000" cy="616748"/>
          </a:xfrm>
          <a:prstGeom prst="rect">
            <a:avLst/>
          </a:prstGeom>
        </p:spPr>
      </p:pic>
      <p:pic>
        <p:nvPicPr>
          <p:cNvPr id="17" name="Picture 16" descr="download (9).jpg"/>
          <p:cNvPicPr>
            <a:picLocks noChangeAspect="1"/>
          </p:cNvPicPr>
          <p:nvPr/>
        </p:nvPicPr>
        <p:blipFill>
          <a:blip r:embed="rId5" cstate="print"/>
          <a:stretch>
            <a:fillRect/>
          </a:stretch>
        </p:blipFill>
        <p:spPr>
          <a:xfrm>
            <a:off x="838200" y="5600700"/>
            <a:ext cx="2245179" cy="1257300"/>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how-to-draw-a-sloth-step-6_1_000000018433_5.jpg"/>
          <p:cNvPicPr>
            <a:picLocks noChangeAspect="1"/>
          </p:cNvPicPr>
          <p:nvPr/>
        </p:nvPicPr>
        <p:blipFill>
          <a:blip r:embed="rId2" cstate="print"/>
          <a:stretch>
            <a:fillRect/>
          </a:stretch>
        </p:blipFill>
        <p:spPr>
          <a:xfrm>
            <a:off x="990600" y="1219200"/>
            <a:ext cx="5791200" cy="4208092"/>
          </a:xfrm>
          <a:prstGeom prst="rect">
            <a:avLst/>
          </a:prstGeom>
        </p:spPr>
      </p:pic>
      <p:sp>
        <p:nvSpPr>
          <p:cNvPr id="4" name="TextBox 3"/>
          <p:cNvSpPr txBox="1"/>
          <p:nvPr/>
        </p:nvSpPr>
        <p:spPr>
          <a:xfrm>
            <a:off x="685800" y="228600"/>
            <a:ext cx="7350089" cy="830997"/>
          </a:xfrm>
          <a:prstGeom prst="rect">
            <a:avLst/>
          </a:prstGeom>
          <a:noFill/>
        </p:spPr>
        <p:txBody>
          <a:bodyPr wrap="none" rtlCol="0">
            <a:spAutoFit/>
          </a:bodyPr>
          <a:lstStyle/>
          <a:p>
            <a:r>
              <a:rPr lang="en-US" sz="4800" b="1" u="sng" dirty="0" smtClean="0">
                <a:latin typeface="Glimstick" pitchFamily="34" charset="0"/>
              </a:rPr>
              <a:t>Diagram of the Sloth:</a:t>
            </a:r>
            <a:endParaRPr lang="en-US" sz="4800" b="1" u="sng" dirty="0">
              <a:latin typeface="Glimstick" pitchFamily="34" charset="0"/>
            </a:endParaRPr>
          </a:p>
        </p:txBody>
      </p:sp>
      <p:sp>
        <p:nvSpPr>
          <p:cNvPr id="7" name="Rounded Rectangle 6"/>
          <p:cNvSpPr/>
          <p:nvPr/>
        </p:nvSpPr>
        <p:spPr>
          <a:xfrm>
            <a:off x="304800" y="6096000"/>
            <a:ext cx="24384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0" y="3962400"/>
            <a:ext cx="1828800" cy="6858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6096000" y="990600"/>
            <a:ext cx="17526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4648200" y="5867400"/>
            <a:ext cx="15240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1828800" y="2514600"/>
            <a:ext cx="13716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flipV="1">
            <a:off x="1828800" y="4191000"/>
            <a:ext cx="1295400" cy="762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V="1">
            <a:off x="1524000" y="4267200"/>
            <a:ext cx="1828800" cy="18288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667000" y="3276600"/>
            <a:ext cx="685800" cy="762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962400" y="1143000"/>
            <a:ext cx="2133600" cy="914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5867400" y="4876800"/>
            <a:ext cx="1295400" cy="762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1" name="Straight Arrow Connector 30"/>
          <p:cNvCxnSpPr/>
          <p:nvPr/>
        </p:nvCxnSpPr>
        <p:spPr>
          <a:xfrm flipH="1" flipV="1">
            <a:off x="5181600" y="3429000"/>
            <a:ext cx="1143000" cy="14478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5257800" y="5334000"/>
            <a:ext cx="609600" cy="533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00" y="152400"/>
            <a:ext cx="2230098" cy="830997"/>
          </a:xfrm>
          <a:prstGeom prst="rect">
            <a:avLst/>
          </a:prstGeom>
        </p:spPr>
        <p:txBody>
          <a:bodyPr wrap="none">
            <a:spAutoFit/>
          </a:bodyPr>
          <a:lstStyle/>
          <a:p>
            <a:r>
              <a:rPr lang="en-US" sz="4800" b="1" u="sng" dirty="0" smtClean="0">
                <a:latin typeface="Glimstick" pitchFamily="34" charset="0"/>
              </a:rPr>
              <a:t>Sloths</a:t>
            </a:r>
            <a:endParaRPr lang="en-US" sz="4800" b="1" u="sng" dirty="0">
              <a:latin typeface="Glimstick" pitchFamily="34" charset="0"/>
            </a:endParaRPr>
          </a:p>
        </p:txBody>
      </p:sp>
      <p:sp>
        <p:nvSpPr>
          <p:cNvPr id="6" name="Rectangle 5"/>
          <p:cNvSpPr/>
          <p:nvPr/>
        </p:nvSpPr>
        <p:spPr>
          <a:xfrm>
            <a:off x="304800" y="1524000"/>
            <a:ext cx="1627369" cy="830997"/>
          </a:xfrm>
          <a:prstGeom prst="rect">
            <a:avLst/>
          </a:prstGeom>
        </p:spPr>
        <p:txBody>
          <a:bodyPr wrap="none">
            <a:spAutoFit/>
          </a:bodyPr>
          <a:lstStyle/>
          <a:p>
            <a:r>
              <a:rPr lang="en-US" sz="4800" b="1" u="sng" dirty="0" smtClean="0">
                <a:latin typeface="Glimstick" pitchFamily="34" charset="0"/>
              </a:rPr>
              <a:t>Can</a:t>
            </a:r>
            <a:r>
              <a:rPr lang="en-US" sz="3600" b="1" u="sng" dirty="0" smtClean="0">
                <a:latin typeface="the bubble letters" pitchFamily="2" charset="0"/>
              </a:rPr>
              <a:t> </a:t>
            </a:r>
          </a:p>
        </p:txBody>
      </p:sp>
      <p:sp>
        <p:nvSpPr>
          <p:cNvPr id="7" name="Rectangle 6"/>
          <p:cNvSpPr/>
          <p:nvPr/>
        </p:nvSpPr>
        <p:spPr>
          <a:xfrm>
            <a:off x="3505200" y="1524000"/>
            <a:ext cx="1792478" cy="830997"/>
          </a:xfrm>
          <a:prstGeom prst="rect">
            <a:avLst/>
          </a:prstGeom>
        </p:spPr>
        <p:txBody>
          <a:bodyPr wrap="none">
            <a:spAutoFit/>
          </a:bodyPr>
          <a:lstStyle/>
          <a:p>
            <a:r>
              <a:rPr lang="en-US" sz="4800" b="1" u="sng" dirty="0" smtClean="0">
                <a:latin typeface="Glimstick" pitchFamily="34" charset="0"/>
              </a:rPr>
              <a:t>have</a:t>
            </a:r>
            <a:endParaRPr lang="en-US" sz="4800" dirty="0">
              <a:latin typeface="Glimstick" pitchFamily="34" charset="0"/>
            </a:endParaRPr>
          </a:p>
        </p:txBody>
      </p:sp>
      <p:sp>
        <p:nvSpPr>
          <p:cNvPr id="8" name="Rectangle 7"/>
          <p:cNvSpPr/>
          <p:nvPr/>
        </p:nvSpPr>
        <p:spPr>
          <a:xfrm>
            <a:off x="7162800" y="1600200"/>
            <a:ext cx="1277337" cy="830997"/>
          </a:xfrm>
          <a:prstGeom prst="rect">
            <a:avLst/>
          </a:prstGeom>
        </p:spPr>
        <p:txBody>
          <a:bodyPr wrap="none">
            <a:spAutoFit/>
          </a:bodyPr>
          <a:lstStyle/>
          <a:p>
            <a:r>
              <a:rPr lang="en-US" sz="4800" b="1" u="sng" dirty="0" smtClean="0">
                <a:latin typeface="Glimstick" pitchFamily="34" charset="0"/>
              </a:rPr>
              <a:t>are</a:t>
            </a:r>
            <a:endParaRPr lang="en-US" sz="4800" dirty="0">
              <a:latin typeface="Glimstick" pitchFamily="34" charset="0"/>
            </a:endParaRPr>
          </a:p>
        </p:txBody>
      </p:sp>
      <p:cxnSp>
        <p:nvCxnSpPr>
          <p:cNvPr id="10" name="Straight Connector 9"/>
          <p:cNvCxnSpPr/>
          <p:nvPr/>
        </p:nvCxnSpPr>
        <p:spPr>
          <a:xfrm>
            <a:off x="990600" y="1371600"/>
            <a:ext cx="67818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762000"/>
            <a:ext cx="0" cy="609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895600" y="2057400"/>
            <a:ext cx="3352800" cy="22098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latin typeface="Glimstick" pitchFamily="34" charset="0"/>
              </a:rPr>
              <a:t>Sloths</a:t>
            </a:r>
            <a:endParaRPr lang="en-US" sz="4000" b="1" dirty="0">
              <a:latin typeface="Glimstick" pitchFamily="34" charset="0"/>
            </a:endParaRPr>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Sloth.jpg"/>
          <p:cNvPicPr>
            <a:picLocks noChangeAspect="1"/>
          </p:cNvPicPr>
          <p:nvPr/>
        </p:nvPicPr>
        <p:blipFill>
          <a:blip r:embed="rId2" cstate="print"/>
          <a:stretch>
            <a:fillRect/>
          </a:stretch>
        </p:blipFill>
        <p:spPr>
          <a:xfrm>
            <a:off x="0" y="5181600"/>
            <a:ext cx="2071214" cy="1676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28600"/>
            <a:ext cx="7451527" cy="769441"/>
          </a:xfrm>
          <a:prstGeom prst="rect">
            <a:avLst/>
          </a:prstGeom>
        </p:spPr>
        <p:txBody>
          <a:bodyPr wrap="none">
            <a:spAutoFit/>
          </a:bodyPr>
          <a:lstStyle/>
          <a:p>
            <a:r>
              <a:rPr lang="en-US" sz="4400" b="1" u="sng" dirty="0" smtClean="0">
                <a:latin typeface="Glimstick" pitchFamily="34" charset="0"/>
              </a:rPr>
              <a:t>Life Cycle of the Ocelot:</a:t>
            </a:r>
            <a:endParaRPr lang="en-US" sz="4400" b="1" u="sng" dirty="0">
              <a:latin typeface="Glimstick" pitchFamily="34"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28600"/>
            <a:ext cx="7018716" cy="769441"/>
          </a:xfrm>
          <a:prstGeom prst="rect">
            <a:avLst/>
          </a:prstGeom>
        </p:spPr>
        <p:txBody>
          <a:bodyPr wrap="none">
            <a:spAutoFit/>
          </a:bodyPr>
          <a:lstStyle/>
          <a:p>
            <a:r>
              <a:rPr lang="en-US" sz="4400" b="1" u="sng" dirty="0" smtClean="0">
                <a:latin typeface="Glimstick" pitchFamily="34" charset="0"/>
              </a:rPr>
              <a:t>Life Cycle of the Sloth:</a:t>
            </a:r>
            <a:endParaRPr lang="en-US" sz="4400" b="1" u="sng" dirty="0">
              <a:latin typeface="Glimstick" pitchFamily="34"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Sloth.jpg"/>
          <p:cNvPicPr>
            <a:picLocks noChangeAspect="1"/>
          </p:cNvPicPr>
          <p:nvPr/>
        </p:nvPicPr>
        <p:blipFill>
          <a:blip r:embed="rId2" cstate="print"/>
          <a:stretch>
            <a:fillRect/>
          </a:stretch>
        </p:blipFill>
        <p:spPr>
          <a:xfrm>
            <a:off x="1447800" y="4648200"/>
            <a:ext cx="2438400" cy="1973594"/>
          </a:xfrm>
          <a:prstGeom prst="rect">
            <a:avLst/>
          </a:prstGeom>
        </p:spPr>
      </p:pic>
      <p:sp>
        <p:nvSpPr>
          <p:cNvPr id="8" name="6-Point Star 7"/>
          <p:cNvSpPr/>
          <p:nvPr/>
        </p:nvSpPr>
        <p:spPr>
          <a:xfrm>
            <a:off x="5715000" y="2514600"/>
            <a:ext cx="2819400" cy="3352800"/>
          </a:xfrm>
          <a:prstGeom prst="star6">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0" y="152400"/>
            <a:ext cx="2978701" cy="1015663"/>
          </a:xfrm>
          <a:prstGeom prst="rect">
            <a:avLst/>
          </a:prstGeom>
        </p:spPr>
        <p:txBody>
          <a:bodyPr wrap="none">
            <a:spAutoFit/>
          </a:bodyPr>
          <a:lstStyle/>
          <a:p>
            <a:r>
              <a:rPr lang="en-US" sz="6000" b="1" u="sng" dirty="0" smtClean="0">
                <a:latin typeface="Glimstick" pitchFamily="34" charset="0"/>
              </a:rPr>
              <a:t>Sloths:</a:t>
            </a:r>
            <a:endParaRPr lang="en-US" sz="6000" b="1" u="sng" dirty="0">
              <a:latin typeface="Glimstick" pitchFamily="34"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plant1.png"/>
          <p:cNvPicPr>
            <a:picLocks noChangeAspect="1"/>
          </p:cNvPicPr>
          <p:nvPr/>
        </p:nvPicPr>
        <p:blipFill>
          <a:blip r:embed="rId3" cstate="print"/>
          <a:stretch>
            <a:fillRect/>
          </a:stretch>
        </p:blipFill>
        <p:spPr>
          <a:xfrm>
            <a:off x="0" y="4443546"/>
            <a:ext cx="1650496" cy="2414454"/>
          </a:xfrm>
          <a:prstGeom prst="rect">
            <a:avLst/>
          </a:prstGeom>
        </p:spPr>
      </p:pic>
      <p:pic>
        <p:nvPicPr>
          <p:cNvPr id="21" name="Picture 20" descr="plant1.png"/>
          <p:cNvPicPr>
            <a:picLocks noChangeAspect="1"/>
          </p:cNvPicPr>
          <p:nvPr/>
        </p:nvPicPr>
        <p:blipFill>
          <a:blip r:embed="rId3" cstate="print"/>
          <a:stretch>
            <a:fillRect/>
          </a:stretch>
        </p:blipFill>
        <p:spPr>
          <a:xfrm>
            <a:off x="3810000" y="4443546"/>
            <a:ext cx="1650496" cy="2414454"/>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ounded Rectangle 4"/>
          <p:cNvSpPr/>
          <p:nvPr/>
        </p:nvSpPr>
        <p:spPr>
          <a:xfrm>
            <a:off x="4343400" y="914400"/>
            <a:ext cx="4495800" cy="28194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3048000" y="0"/>
            <a:ext cx="2230098" cy="830997"/>
          </a:xfrm>
          <a:prstGeom prst="rect">
            <a:avLst/>
          </a:prstGeom>
        </p:spPr>
        <p:txBody>
          <a:bodyPr wrap="none">
            <a:spAutoFit/>
          </a:bodyPr>
          <a:lstStyle/>
          <a:p>
            <a:r>
              <a:rPr lang="en-US" sz="4800" b="1" u="sng" dirty="0" smtClean="0">
                <a:latin typeface="Glimstick" pitchFamily="34" charset="0"/>
              </a:rPr>
              <a:t>Sloths</a:t>
            </a:r>
            <a:endParaRPr lang="en-US" sz="4800" b="1" u="sng" dirty="0">
              <a:latin typeface="Glimstick" pitchFamily="34"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Sloth.jpg"/>
          <p:cNvPicPr>
            <a:picLocks noChangeAspect="1"/>
          </p:cNvPicPr>
          <p:nvPr/>
        </p:nvPicPr>
        <p:blipFill>
          <a:blip r:embed="rId2" cstate="print"/>
          <a:stretch>
            <a:fillRect/>
          </a:stretch>
        </p:blipFill>
        <p:spPr>
          <a:xfrm>
            <a:off x="533400" y="0"/>
            <a:ext cx="762000" cy="616748"/>
          </a:xfrm>
          <a:prstGeom prst="rect">
            <a:avLst/>
          </a:prstGeom>
        </p:spPr>
      </p:pic>
      <p:pic>
        <p:nvPicPr>
          <p:cNvPr id="12" name="Picture 11" descr="Sloth.jpg"/>
          <p:cNvPicPr>
            <a:picLocks noChangeAspect="1"/>
          </p:cNvPicPr>
          <p:nvPr/>
        </p:nvPicPr>
        <p:blipFill>
          <a:blip r:embed="rId2" cstate="print"/>
          <a:stretch>
            <a:fillRect/>
          </a:stretch>
        </p:blipFill>
        <p:spPr>
          <a:xfrm flipH="1">
            <a:off x="7543800" y="0"/>
            <a:ext cx="762000" cy="616748"/>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800" y="0"/>
            <a:ext cx="2484976" cy="923330"/>
          </a:xfrm>
          <a:prstGeom prst="rect">
            <a:avLst/>
          </a:prstGeom>
        </p:spPr>
        <p:txBody>
          <a:bodyPr wrap="none">
            <a:spAutoFit/>
          </a:bodyPr>
          <a:lstStyle/>
          <a:p>
            <a:r>
              <a:rPr lang="en-US" sz="5400" b="1" u="sng" dirty="0" smtClean="0">
                <a:latin typeface="Glimstick" pitchFamily="34" charset="0"/>
              </a:rPr>
              <a:t>Sloths</a:t>
            </a:r>
            <a:endParaRPr lang="en-US" sz="5400" b="1" u="sng" dirty="0">
              <a:latin typeface="Glimstick" pitchFamily="34"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Sloth.jpg"/>
          <p:cNvPicPr>
            <a:picLocks noChangeAspect="1"/>
          </p:cNvPicPr>
          <p:nvPr/>
        </p:nvPicPr>
        <p:blipFill>
          <a:blip r:embed="rId2" cstate="print"/>
          <a:stretch>
            <a:fillRect/>
          </a:stretch>
        </p:blipFill>
        <p:spPr>
          <a:xfrm>
            <a:off x="1447800" y="152400"/>
            <a:ext cx="762000" cy="616748"/>
          </a:xfrm>
          <a:prstGeom prst="rect">
            <a:avLst/>
          </a:prstGeom>
        </p:spPr>
      </p:pic>
      <p:pic>
        <p:nvPicPr>
          <p:cNvPr id="7" name="Picture 6" descr="Sloth.jpg"/>
          <p:cNvPicPr>
            <a:picLocks noChangeAspect="1"/>
          </p:cNvPicPr>
          <p:nvPr/>
        </p:nvPicPr>
        <p:blipFill>
          <a:blip r:embed="rId2" cstate="print"/>
          <a:stretch>
            <a:fillRect/>
          </a:stretch>
        </p:blipFill>
        <p:spPr>
          <a:xfrm flipH="1">
            <a:off x="7086600" y="228600"/>
            <a:ext cx="838200" cy="616748"/>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990600" y="228600"/>
            <a:ext cx="1467068" cy="646331"/>
          </a:xfrm>
          <a:prstGeom prst="rect">
            <a:avLst/>
          </a:prstGeom>
        </p:spPr>
        <p:txBody>
          <a:bodyPr wrap="none">
            <a:spAutoFit/>
          </a:bodyPr>
          <a:lstStyle/>
          <a:p>
            <a:r>
              <a:rPr lang="en-US" sz="3600" b="1" u="sng" dirty="0" smtClean="0">
                <a:latin typeface="Glimstick" pitchFamily="34" charset="0"/>
              </a:rPr>
              <a:t>Sloth</a:t>
            </a:r>
            <a:endParaRPr lang="en-US" sz="3600" dirty="0">
              <a:latin typeface="Glimstick" pitchFamily="34"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3962400" y="1752600"/>
            <a:ext cx="1202573" cy="523220"/>
          </a:xfrm>
          <a:prstGeom prst="rect">
            <a:avLst/>
          </a:prstGeom>
        </p:spPr>
        <p:txBody>
          <a:bodyPr wrap="none">
            <a:spAutoFit/>
          </a:bodyPr>
          <a:lstStyle/>
          <a:p>
            <a:r>
              <a:rPr lang="en-US" sz="2800" b="1" u="sng" dirty="0" smtClean="0">
                <a:latin typeface="Glimstick" pitchFamily="34" charset="0"/>
              </a:rPr>
              <a:t>Both:</a:t>
            </a:r>
            <a:endParaRPr lang="en-US" sz="2800" dirty="0">
              <a:latin typeface="Glimstick" pitchFamily="34" charset="0"/>
            </a:endParaRPr>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Sloth.jpg"/>
          <p:cNvPicPr>
            <a:picLocks noChangeAspect="1"/>
          </p:cNvPicPr>
          <p:nvPr/>
        </p:nvPicPr>
        <p:blipFill>
          <a:blip r:embed="rId2" cstate="print"/>
          <a:stretch>
            <a:fillRect/>
          </a:stretch>
        </p:blipFill>
        <p:spPr>
          <a:xfrm>
            <a:off x="0" y="5377805"/>
            <a:ext cx="1828800" cy="1480195"/>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2490" y="152400"/>
            <a:ext cx="7407284" cy="707886"/>
          </a:xfrm>
          <a:prstGeom prst="rect">
            <a:avLst/>
          </a:prstGeom>
        </p:spPr>
        <p:txBody>
          <a:bodyPr wrap="none">
            <a:spAutoFit/>
          </a:bodyPr>
          <a:lstStyle/>
          <a:p>
            <a:pPr algn="ctr"/>
            <a:r>
              <a:rPr lang="en-US" sz="4000" b="1" u="sng" dirty="0" smtClean="0">
                <a:latin typeface="Glimstick" pitchFamily="34" charset="0"/>
              </a:rPr>
              <a:t>My Sloth Adventure Story!</a:t>
            </a:r>
            <a:endParaRPr lang="en-US" sz="4000" b="1" u="sng" dirty="0">
              <a:latin typeface="Glimstick" pitchFamily="34"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304800" y="5105400"/>
            <a:ext cx="3672800" cy="1323439"/>
          </a:xfrm>
          <a:prstGeom prst="rect">
            <a:avLst/>
          </a:prstGeom>
          <a:noFill/>
        </p:spPr>
        <p:txBody>
          <a:bodyPr wrap="none" rtlCol="0">
            <a:spAutoFit/>
          </a:bodyPr>
          <a:lstStyle/>
          <a:p>
            <a:pPr algn="ctr"/>
            <a:r>
              <a:rPr lang="en-US" sz="3200" b="1" dirty="0" smtClean="0">
                <a:latin typeface="Glimstick" pitchFamily="34"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4800600" y="304800"/>
            <a:ext cx="4129465" cy="584775"/>
          </a:xfrm>
          <a:prstGeom prst="rect">
            <a:avLst/>
          </a:prstGeom>
          <a:noFill/>
        </p:spPr>
        <p:txBody>
          <a:bodyPr wrap="none" rtlCol="0">
            <a:spAutoFit/>
          </a:bodyPr>
          <a:lstStyle/>
          <a:p>
            <a:pPr algn="ctr"/>
            <a:r>
              <a:rPr lang="en-US" sz="3200" b="1" u="sng" dirty="0" smtClean="0">
                <a:latin typeface="Glimstick" pitchFamily="34"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Toucan.png"/>
          <p:cNvPicPr>
            <a:picLocks noChangeAspect="1"/>
          </p:cNvPicPr>
          <p:nvPr/>
        </p:nvPicPr>
        <p:blipFill>
          <a:blip r:embed="rId2" cstate="print"/>
          <a:stretch>
            <a:fillRect/>
          </a:stretch>
        </p:blipFill>
        <p:spPr>
          <a:xfrm>
            <a:off x="914400" y="2057400"/>
            <a:ext cx="2572516" cy="2698111"/>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2327945" cy="523220"/>
          </a:xfrm>
          <a:prstGeom prst="rect">
            <a:avLst/>
          </a:prstGeom>
        </p:spPr>
        <p:txBody>
          <a:bodyPr wrap="none">
            <a:spAutoFit/>
          </a:bodyPr>
          <a:lstStyle/>
          <a:p>
            <a:r>
              <a:rPr lang="en-US" sz="2800" b="1" u="sng" dirty="0" smtClean="0">
                <a:latin typeface="Glimstick" pitchFamily="34" charset="0"/>
              </a:rPr>
              <a:t>The Toucan</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832092"/>
          </a:xfrm>
          <a:prstGeom prst="rect">
            <a:avLst/>
          </a:prstGeom>
          <a:noFill/>
        </p:spPr>
        <p:txBody>
          <a:bodyPr wrap="square" rtlCol="0">
            <a:spAutoFit/>
          </a:bodyPr>
          <a:lstStyle/>
          <a:p>
            <a:r>
              <a:rPr lang="en-US" sz="1400" dirty="0" smtClean="0">
                <a:latin typeface="Comic Sans MS" pitchFamily="66" charset="0"/>
              </a:rPr>
              <a:t>Toucans live in the rainforests of Central and South America. They live in the </a:t>
            </a:r>
            <a:r>
              <a:rPr lang="en-US" sz="1400" b="1" dirty="0" smtClean="0">
                <a:latin typeface="Comic Sans MS" pitchFamily="66" charset="0"/>
              </a:rPr>
              <a:t>canopy</a:t>
            </a:r>
            <a:r>
              <a:rPr lang="en-US" sz="1400" dirty="0" smtClean="0">
                <a:latin typeface="Comic Sans MS" pitchFamily="66" charset="0"/>
              </a:rPr>
              <a:t> of the rainforest. They make their homes in the holes of trees in the canopy in rainforests.</a:t>
            </a:r>
          </a:p>
          <a:p>
            <a:endParaRPr lang="en-US" sz="1400" dirty="0" smtClean="0">
              <a:latin typeface="Comic Sans MS" pitchFamily="66" charset="0"/>
            </a:endParaRPr>
          </a:p>
          <a:p>
            <a:r>
              <a:rPr lang="en-US" sz="1400" dirty="0" smtClean="0">
                <a:latin typeface="Comic Sans MS" pitchFamily="66" charset="0"/>
              </a:rPr>
              <a:t>A toucan’s bill is sharp and has saw-like edges. The bill is used to squash the many kinds of fruit and berries he eats. He may also use the saw-like edges to tear off parts of larger fruits. Also included in their </a:t>
            </a:r>
            <a:r>
              <a:rPr lang="en-US" sz="1400" b="1" dirty="0" smtClean="0">
                <a:latin typeface="Comic Sans MS" pitchFamily="66" charset="0"/>
              </a:rPr>
              <a:t>diet </a:t>
            </a:r>
            <a:r>
              <a:rPr lang="en-US" sz="1400" dirty="0" smtClean="0">
                <a:latin typeface="Comic Sans MS" pitchFamily="66" charset="0"/>
              </a:rPr>
              <a:t>are small birds and lizards.</a:t>
            </a:r>
          </a:p>
          <a:p>
            <a:endParaRPr lang="en-US" sz="1400" dirty="0" smtClean="0">
              <a:latin typeface="Comic Sans MS" pitchFamily="66" charset="0"/>
            </a:endParaRPr>
          </a:p>
          <a:p>
            <a:r>
              <a:rPr lang="en-US" sz="1400" dirty="0" smtClean="0">
                <a:latin typeface="Comic Sans MS" pitchFamily="66" charset="0"/>
              </a:rPr>
              <a:t>There are about 40 different kinds of toucans. They vary in size from about 7 inches to a little over two feet. They have short and thick necks. Toucans are distinguished by large, colorful, yet </a:t>
            </a:r>
            <a:r>
              <a:rPr lang="en-US" sz="1400" b="1" dirty="0" smtClean="0">
                <a:latin typeface="Comic Sans MS" pitchFamily="66" charset="0"/>
              </a:rPr>
              <a:t>lightweight bills</a:t>
            </a:r>
            <a:r>
              <a:rPr lang="en-US" sz="1400" dirty="0" smtClean="0">
                <a:latin typeface="Comic Sans MS" pitchFamily="66" charset="0"/>
              </a:rPr>
              <a:t>. The color of the bill may be black, blue, brown, green, red, white, yellow, or a combination of colors. The bright colors on his bill help to attract a mate. </a:t>
            </a:r>
          </a:p>
          <a:p>
            <a:endParaRPr lang="en-US" sz="1400" dirty="0" smtClean="0">
              <a:latin typeface="Comic Sans MS" pitchFamily="66" charset="0"/>
            </a:endParaRP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3816429"/>
          </a:xfrm>
          <a:prstGeom prst="rect">
            <a:avLst/>
          </a:prstGeom>
          <a:noFill/>
        </p:spPr>
        <p:txBody>
          <a:bodyPr wrap="square" rtlCol="0">
            <a:spAutoFit/>
          </a:bodyPr>
          <a:lstStyle/>
          <a:p>
            <a:r>
              <a:rPr lang="en-US" sz="1400" dirty="0" smtClean="0">
                <a:latin typeface="Comic Sans MS" pitchFamily="66" charset="0"/>
              </a:rPr>
              <a:t>Toucans also have a narrow, feather-like tongue. They can be noisy birds with their calls sounding harsh and raspy.</a:t>
            </a:r>
          </a:p>
          <a:p>
            <a:endParaRPr lang="en-US" sz="1400" dirty="0" smtClean="0">
              <a:latin typeface="Comic Sans MS" pitchFamily="66" charset="0"/>
            </a:endParaRPr>
          </a:p>
          <a:p>
            <a:r>
              <a:rPr lang="en-US" sz="1400" dirty="0" smtClean="0">
                <a:latin typeface="Comic Sans MS" pitchFamily="66" charset="0"/>
              </a:rPr>
              <a:t>White, </a:t>
            </a:r>
            <a:r>
              <a:rPr lang="en-US" sz="1400" b="1" dirty="0" smtClean="0">
                <a:latin typeface="Comic Sans MS" pitchFamily="66" charset="0"/>
              </a:rPr>
              <a:t>glossy</a:t>
            </a:r>
            <a:r>
              <a:rPr lang="en-US" sz="1400" dirty="0" smtClean="0">
                <a:latin typeface="Comic Sans MS" pitchFamily="66" charset="0"/>
              </a:rPr>
              <a:t> eggs are laid once a year and when they hatch, the new chicks have no </a:t>
            </a:r>
            <a:r>
              <a:rPr lang="en-US" sz="1400" b="1" dirty="0" smtClean="0">
                <a:latin typeface="Comic Sans MS" pitchFamily="66" charset="0"/>
              </a:rPr>
              <a:t>down </a:t>
            </a:r>
            <a:r>
              <a:rPr lang="en-US" sz="1400" dirty="0" smtClean="0">
                <a:latin typeface="Comic Sans MS" pitchFamily="66" charset="0"/>
              </a:rPr>
              <a:t>(fluffy feathers) covering them.</a:t>
            </a:r>
          </a:p>
          <a:p>
            <a:endParaRPr lang="en-US" sz="1400" dirty="0" smtClean="0">
              <a:latin typeface="Comic Sans MS" pitchFamily="66" charset="0"/>
            </a:endParaRPr>
          </a:p>
          <a:p>
            <a:r>
              <a:rPr lang="en-US" sz="1400" dirty="0" smtClean="0">
                <a:latin typeface="Comic Sans MS" pitchFamily="66" charset="0"/>
              </a:rPr>
              <a:t>When toucans sleep, they turn their heads around and tuck their bills under their wings and tail. </a:t>
            </a:r>
          </a:p>
          <a:p>
            <a:endParaRPr lang="en-US" sz="1400" dirty="0" smtClean="0">
              <a:latin typeface="Comic Sans MS" pitchFamily="66" charset="0"/>
            </a:endParaRPr>
          </a:p>
          <a:p>
            <a:r>
              <a:rPr lang="en-US" sz="1400" dirty="0" smtClean="0">
                <a:latin typeface="Comic Sans MS" pitchFamily="66" charset="0"/>
              </a:rPr>
              <a:t>The toucan is very important to the rainforest because they help to </a:t>
            </a:r>
            <a:r>
              <a:rPr lang="en-US" sz="1400" b="1" dirty="0" smtClean="0">
                <a:latin typeface="Comic Sans MS" pitchFamily="66" charset="0"/>
              </a:rPr>
              <a:t>disperse </a:t>
            </a:r>
            <a:r>
              <a:rPr lang="en-US" sz="1400" dirty="0" smtClean="0">
                <a:latin typeface="Comic Sans MS" pitchFamily="66" charset="0"/>
              </a:rPr>
              <a:t>seeds from the fruits and berries they eat.</a:t>
            </a:r>
          </a:p>
          <a:p>
            <a:r>
              <a:rPr lang="en-US" sz="1400" dirty="0">
                <a:latin typeface="Comic Sans MS" pitchFamily="66" charset="0"/>
              </a:rPr>
              <a:t> </a:t>
            </a:r>
          </a:p>
          <a:p>
            <a:endParaRPr lang="en-US" dirty="0"/>
          </a:p>
        </p:txBody>
      </p:sp>
      <p:sp>
        <p:nvSpPr>
          <p:cNvPr id="12" name="Rectangle 11"/>
          <p:cNvSpPr/>
          <p:nvPr/>
        </p:nvSpPr>
        <p:spPr>
          <a:xfrm>
            <a:off x="5562600" y="381000"/>
            <a:ext cx="2327945" cy="523220"/>
          </a:xfrm>
          <a:prstGeom prst="rect">
            <a:avLst/>
          </a:prstGeom>
        </p:spPr>
        <p:txBody>
          <a:bodyPr wrap="none">
            <a:spAutoFit/>
          </a:bodyPr>
          <a:lstStyle/>
          <a:p>
            <a:r>
              <a:rPr lang="en-US" sz="2800" b="1" u="sng" dirty="0" smtClean="0">
                <a:latin typeface="Glimstick" pitchFamily="34" charset="0"/>
              </a:rPr>
              <a:t>The Toucan</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3" name="Picture 22"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4" name="Picture 23"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5" name="Picture 24"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6" name="Picture 25"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Toucan.png"/>
          <p:cNvPicPr>
            <a:picLocks noChangeAspect="1"/>
          </p:cNvPicPr>
          <p:nvPr/>
        </p:nvPicPr>
        <p:blipFill>
          <a:blip r:embed="rId4" cstate="print"/>
          <a:stretch>
            <a:fillRect/>
          </a:stretch>
        </p:blipFill>
        <p:spPr>
          <a:xfrm>
            <a:off x="228600" y="0"/>
            <a:ext cx="762000" cy="799202"/>
          </a:xfrm>
          <a:prstGeom prst="rect">
            <a:avLst/>
          </a:prstGeom>
        </p:spPr>
      </p:pic>
      <p:pic>
        <p:nvPicPr>
          <p:cNvPr id="16" name="Picture 15" descr="Toucan.png"/>
          <p:cNvPicPr>
            <a:picLocks noChangeAspect="1"/>
          </p:cNvPicPr>
          <p:nvPr/>
        </p:nvPicPr>
        <p:blipFill>
          <a:blip r:embed="rId4" cstate="print"/>
          <a:stretch>
            <a:fillRect/>
          </a:stretch>
        </p:blipFill>
        <p:spPr>
          <a:xfrm>
            <a:off x="4876800" y="0"/>
            <a:ext cx="762000" cy="799202"/>
          </a:xfrm>
          <a:prstGeom prst="rect">
            <a:avLst/>
          </a:prstGeom>
        </p:spPr>
      </p:pic>
      <p:pic>
        <p:nvPicPr>
          <p:cNvPr id="17" name="Picture 16" descr="Toucan_1448853c.jpg"/>
          <p:cNvPicPr>
            <a:picLocks noChangeAspect="1"/>
          </p:cNvPicPr>
          <p:nvPr/>
        </p:nvPicPr>
        <p:blipFill>
          <a:blip r:embed="rId5" cstate="print"/>
          <a:stretch>
            <a:fillRect/>
          </a:stretch>
        </p:blipFill>
        <p:spPr>
          <a:xfrm>
            <a:off x="1066800" y="5688227"/>
            <a:ext cx="1868387" cy="1169773"/>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2327945" cy="523220"/>
          </a:xfrm>
          <a:prstGeom prst="rect">
            <a:avLst/>
          </a:prstGeom>
        </p:spPr>
        <p:txBody>
          <a:bodyPr wrap="none">
            <a:spAutoFit/>
          </a:bodyPr>
          <a:lstStyle/>
          <a:p>
            <a:r>
              <a:rPr lang="en-US" sz="2800" b="1" u="sng" dirty="0" smtClean="0">
                <a:latin typeface="Glimstick" pitchFamily="34" charset="0"/>
              </a:rPr>
              <a:t>The Toucan</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616648"/>
          </a:xfrm>
          <a:prstGeom prst="rect">
            <a:avLst/>
          </a:prstGeom>
          <a:noFill/>
        </p:spPr>
        <p:txBody>
          <a:bodyPr wrap="square" rtlCol="0">
            <a:spAutoFit/>
          </a:bodyPr>
          <a:lstStyle/>
          <a:p>
            <a:r>
              <a:rPr lang="en-US" sz="1400" dirty="0" smtClean="0">
                <a:latin typeface="Comic Sans MS" pitchFamily="66" charset="0"/>
              </a:rPr>
              <a:t>Toucans live in the rainforests of Central and South America. They make their homes in the holes of trees in the </a:t>
            </a:r>
            <a:r>
              <a:rPr lang="en-US" sz="1400" b="1" dirty="0" smtClean="0">
                <a:latin typeface="Comic Sans MS" pitchFamily="66" charset="0"/>
              </a:rPr>
              <a:t>canopy </a:t>
            </a:r>
            <a:r>
              <a:rPr lang="en-US" sz="1400" dirty="0" smtClean="0">
                <a:latin typeface="Comic Sans MS" pitchFamily="66" charset="0"/>
              </a:rPr>
              <a:t>in rainforests.</a:t>
            </a:r>
          </a:p>
          <a:p>
            <a:endParaRPr lang="en-US" sz="1400" dirty="0" smtClean="0">
              <a:latin typeface="Comic Sans MS" pitchFamily="66" charset="0"/>
            </a:endParaRPr>
          </a:p>
          <a:p>
            <a:r>
              <a:rPr lang="en-US" sz="1400" dirty="0" smtClean="0">
                <a:latin typeface="Comic Sans MS" pitchFamily="66" charset="0"/>
              </a:rPr>
              <a:t>A toucan’s bill is sharp and has saw-like edges. The bill is used to squash the many kinds of fruit and berries he eats. He also uses his bill to tear off parts of larger fruits. They also eat small birds and lizards.</a:t>
            </a:r>
          </a:p>
          <a:p>
            <a:endParaRPr lang="en-US" sz="1400" dirty="0" smtClean="0">
              <a:latin typeface="Comic Sans MS" pitchFamily="66" charset="0"/>
            </a:endParaRPr>
          </a:p>
          <a:p>
            <a:r>
              <a:rPr lang="en-US" sz="1400" dirty="0" smtClean="0">
                <a:latin typeface="Comic Sans MS" pitchFamily="66" charset="0"/>
              </a:rPr>
              <a:t>There are about 40 different kinds of toucans. They vary in size from about 7 inches to a little over two feet. They have short and thick necks. Toucans have large, colorful, yet </a:t>
            </a:r>
            <a:r>
              <a:rPr lang="en-US" sz="1400" b="1" dirty="0" smtClean="0">
                <a:latin typeface="Comic Sans MS" pitchFamily="66" charset="0"/>
              </a:rPr>
              <a:t>lightweight bills</a:t>
            </a:r>
            <a:r>
              <a:rPr lang="en-US" sz="1400" dirty="0" smtClean="0">
                <a:latin typeface="Comic Sans MS" pitchFamily="66" charset="0"/>
              </a:rPr>
              <a:t>. The color of the bill may be black, blue, brown, green, red, white, yellow, or more than 1 color. The bright colors on his bill help to </a:t>
            </a:r>
            <a:r>
              <a:rPr lang="en-US" sz="1400" b="1" dirty="0" smtClean="0">
                <a:latin typeface="Comic Sans MS" pitchFamily="66" charset="0"/>
              </a:rPr>
              <a:t>attract </a:t>
            </a:r>
            <a:r>
              <a:rPr lang="en-US" sz="1400" dirty="0" smtClean="0">
                <a:latin typeface="Comic Sans MS" pitchFamily="66" charset="0"/>
              </a:rPr>
              <a:t>(get) a mate. </a:t>
            </a:r>
          </a:p>
          <a:p>
            <a:endParaRPr lang="en-US" sz="1400" dirty="0" smtClean="0">
              <a:latin typeface="Comic Sans MS" pitchFamily="66" charset="0"/>
            </a:endParaRP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3816429"/>
          </a:xfrm>
          <a:prstGeom prst="rect">
            <a:avLst/>
          </a:prstGeom>
          <a:noFill/>
        </p:spPr>
        <p:txBody>
          <a:bodyPr wrap="square" rtlCol="0">
            <a:spAutoFit/>
          </a:bodyPr>
          <a:lstStyle/>
          <a:p>
            <a:r>
              <a:rPr lang="en-US" sz="1400" dirty="0" smtClean="0">
                <a:latin typeface="Comic Sans MS" pitchFamily="66" charset="0"/>
              </a:rPr>
              <a:t>Toucans also have a </a:t>
            </a:r>
            <a:r>
              <a:rPr lang="en-US" sz="1400" b="1" dirty="0" smtClean="0">
                <a:latin typeface="Comic Sans MS" pitchFamily="66" charset="0"/>
              </a:rPr>
              <a:t>narrow</a:t>
            </a:r>
            <a:r>
              <a:rPr lang="en-US" sz="1400" dirty="0" smtClean="0">
                <a:latin typeface="Comic Sans MS" pitchFamily="66" charset="0"/>
              </a:rPr>
              <a:t>, feather-like tongue. They can be noisy birds with their calls sounding </a:t>
            </a:r>
            <a:r>
              <a:rPr lang="en-US" sz="1400" b="1" dirty="0" smtClean="0">
                <a:latin typeface="Comic Sans MS" pitchFamily="66" charset="0"/>
              </a:rPr>
              <a:t>harsh</a:t>
            </a:r>
            <a:r>
              <a:rPr lang="en-US" sz="1400" dirty="0" smtClean="0">
                <a:latin typeface="Comic Sans MS" pitchFamily="66" charset="0"/>
              </a:rPr>
              <a:t> and raspy.</a:t>
            </a:r>
          </a:p>
          <a:p>
            <a:endParaRPr lang="en-US" sz="1400" dirty="0" smtClean="0">
              <a:latin typeface="Comic Sans MS" pitchFamily="66" charset="0"/>
            </a:endParaRPr>
          </a:p>
          <a:p>
            <a:r>
              <a:rPr lang="en-US" sz="1400" dirty="0" smtClean="0">
                <a:latin typeface="Comic Sans MS" pitchFamily="66" charset="0"/>
              </a:rPr>
              <a:t>White, </a:t>
            </a:r>
            <a:r>
              <a:rPr lang="en-US" sz="1400" b="1" dirty="0" smtClean="0">
                <a:latin typeface="Comic Sans MS" pitchFamily="66" charset="0"/>
              </a:rPr>
              <a:t>glossy</a:t>
            </a:r>
            <a:r>
              <a:rPr lang="en-US" sz="1400" dirty="0" smtClean="0">
                <a:latin typeface="Comic Sans MS" pitchFamily="66" charset="0"/>
              </a:rPr>
              <a:t> eggs are laid once a year and when they hatch, the new chicks have no </a:t>
            </a:r>
            <a:r>
              <a:rPr lang="en-US" sz="1400" b="1" dirty="0" smtClean="0">
                <a:latin typeface="Comic Sans MS" pitchFamily="66" charset="0"/>
              </a:rPr>
              <a:t>down </a:t>
            </a:r>
            <a:r>
              <a:rPr lang="en-US" sz="1400" dirty="0" smtClean="0">
                <a:latin typeface="Comic Sans MS" pitchFamily="66" charset="0"/>
              </a:rPr>
              <a:t>(fluffy feathers) covering them.</a:t>
            </a:r>
          </a:p>
          <a:p>
            <a:endParaRPr lang="en-US" sz="1400" dirty="0" smtClean="0">
              <a:latin typeface="Comic Sans MS" pitchFamily="66" charset="0"/>
            </a:endParaRPr>
          </a:p>
          <a:p>
            <a:r>
              <a:rPr lang="en-US" sz="1400" dirty="0" smtClean="0">
                <a:latin typeface="Comic Sans MS" pitchFamily="66" charset="0"/>
              </a:rPr>
              <a:t>When toucans sleep, they turn their heads around and tuck their bills under their wings and tail. </a:t>
            </a:r>
          </a:p>
          <a:p>
            <a:endParaRPr lang="en-US" sz="1400" dirty="0" smtClean="0">
              <a:latin typeface="Comic Sans MS" pitchFamily="66" charset="0"/>
            </a:endParaRPr>
          </a:p>
          <a:p>
            <a:r>
              <a:rPr lang="en-US" sz="1400" dirty="0" smtClean="0">
                <a:latin typeface="Comic Sans MS" pitchFamily="66" charset="0"/>
              </a:rPr>
              <a:t>The toucan is very important to the rainforest because they help to seeds travel from the fruits and berries they eat.</a:t>
            </a:r>
          </a:p>
          <a:p>
            <a:r>
              <a:rPr lang="en-US" sz="1400" dirty="0">
                <a:latin typeface="Comic Sans MS" pitchFamily="66" charset="0"/>
              </a:rPr>
              <a:t> </a:t>
            </a:r>
          </a:p>
          <a:p>
            <a:endParaRPr lang="en-US" dirty="0"/>
          </a:p>
        </p:txBody>
      </p:sp>
      <p:sp>
        <p:nvSpPr>
          <p:cNvPr id="12" name="Rectangle 11"/>
          <p:cNvSpPr/>
          <p:nvPr/>
        </p:nvSpPr>
        <p:spPr>
          <a:xfrm>
            <a:off x="5562600" y="381000"/>
            <a:ext cx="2327945" cy="523220"/>
          </a:xfrm>
          <a:prstGeom prst="rect">
            <a:avLst/>
          </a:prstGeom>
        </p:spPr>
        <p:txBody>
          <a:bodyPr wrap="none">
            <a:spAutoFit/>
          </a:bodyPr>
          <a:lstStyle/>
          <a:p>
            <a:r>
              <a:rPr lang="en-US" sz="2800" b="1" u="sng" dirty="0" smtClean="0">
                <a:latin typeface="Glimstick" pitchFamily="34" charset="0"/>
              </a:rPr>
              <a:t>The Toucan</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3" name="Picture 22"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4" name="Picture 23"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5" name="Picture 24"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6" name="Picture 25"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Toucan.png"/>
          <p:cNvPicPr>
            <a:picLocks noChangeAspect="1"/>
          </p:cNvPicPr>
          <p:nvPr/>
        </p:nvPicPr>
        <p:blipFill>
          <a:blip r:embed="rId4" cstate="print"/>
          <a:stretch>
            <a:fillRect/>
          </a:stretch>
        </p:blipFill>
        <p:spPr>
          <a:xfrm>
            <a:off x="228600" y="0"/>
            <a:ext cx="762000" cy="799202"/>
          </a:xfrm>
          <a:prstGeom prst="rect">
            <a:avLst/>
          </a:prstGeom>
        </p:spPr>
      </p:pic>
      <p:pic>
        <p:nvPicPr>
          <p:cNvPr id="16" name="Picture 15" descr="Toucan.png"/>
          <p:cNvPicPr>
            <a:picLocks noChangeAspect="1"/>
          </p:cNvPicPr>
          <p:nvPr/>
        </p:nvPicPr>
        <p:blipFill>
          <a:blip r:embed="rId4" cstate="print"/>
          <a:stretch>
            <a:fillRect/>
          </a:stretch>
        </p:blipFill>
        <p:spPr>
          <a:xfrm>
            <a:off x="4876800" y="0"/>
            <a:ext cx="762000" cy="799202"/>
          </a:xfrm>
          <a:prstGeom prst="rect">
            <a:avLst/>
          </a:prstGeom>
        </p:spPr>
      </p:pic>
      <p:pic>
        <p:nvPicPr>
          <p:cNvPr id="17" name="Picture 16" descr="Toucan_1448853c.jpg"/>
          <p:cNvPicPr>
            <a:picLocks noChangeAspect="1"/>
          </p:cNvPicPr>
          <p:nvPr/>
        </p:nvPicPr>
        <p:blipFill>
          <a:blip r:embed="rId5" cstate="print"/>
          <a:stretch>
            <a:fillRect/>
          </a:stretch>
        </p:blipFill>
        <p:spPr>
          <a:xfrm>
            <a:off x="1066800" y="5688227"/>
            <a:ext cx="1868387" cy="1169773"/>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04800"/>
            <a:ext cx="2327945" cy="523220"/>
          </a:xfrm>
          <a:prstGeom prst="rect">
            <a:avLst/>
          </a:prstGeom>
        </p:spPr>
        <p:txBody>
          <a:bodyPr wrap="none">
            <a:spAutoFit/>
          </a:bodyPr>
          <a:lstStyle/>
          <a:p>
            <a:r>
              <a:rPr lang="en-US" sz="2800" b="1" u="sng" dirty="0" smtClean="0">
                <a:latin typeface="Glimstick" pitchFamily="34" charset="0"/>
              </a:rPr>
              <a:t>The Toucan</a:t>
            </a:r>
            <a:endParaRPr lang="en-US" sz="2800" b="1" dirty="0">
              <a:latin typeface="Glimstick" pitchFamily="34"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339650"/>
          </a:xfrm>
          <a:prstGeom prst="rect">
            <a:avLst/>
          </a:prstGeom>
          <a:noFill/>
        </p:spPr>
        <p:txBody>
          <a:bodyPr wrap="square" rtlCol="0">
            <a:spAutoFit/>
          </a:bodyPr>
          <a:lstStyle/>
          <a:p>
            <a:pPr>
              <a:buFont typeface="Courier New" pitchFamily="49" charset="0"/>
              <a:buChar char="o"/>
            </a:pPr>
            <a:r>
              <a:rPr lang="en-US" dirty="0" smtClean="0">
                <a:latin typeface="Comic Sans MS" pitchFamily="66" charset="0"/>
              </a:rPr>
              <a:t>Toucans live in the </a:t>
            </a:r>
            <a:r>
              <a:rPr lang="en-US" b="1" dirty="0" smtClean="0">
                <a:latin typeface="Comic Sans MS" pitchFamily="66" charset="0"/>
              </a:rPr>
              <a:t>canopy</a:t>
            </a:r>
            <a:r>
              <a:rPr lang="en-US" dirty="0" smtClean="0">
                <a:latin typeface="Comic Sans MS" pitchFamily="66" charset="0"/>
              </a:rPr>
              <a:t> of the rainforests of Central and South America. </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A toucan has a sharp </a:t>
            </a:r>
            <a:r>
              <a:rPr lang="en-US" b="1" dirty="0" smtClean="0">
                <a:latin typeface="Comic Sans MS" pitchFamily="66" charset="0"/>
              </a:rPr>
              <a:t>bill </a:t>
            </a:r>
            <a:r>
              <a:rPr lang="en-US" dirty="0" smtClean="0">
                <a:latin typeface="Comic Sans MS" pitchFamily="66" charset="0"/>
              </a:rPr>
              <a:t>(beak).</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They eat small fruits, berries, small birds, and lizards.</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They can be 7 inches tall or 2 feet tall.</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They have short and thick necks. </a:t>
            </a:r>
          </a:p>
          <a:p>
            <a:pPr>
              <a:buFont typeface="Courier New" pitchFamily="49" charset="0"/>
              <a:buChar char="o"/>
            </a:pPr>
            <a:endParaRPr lang="en-US" dirty="0" smtClean="0">
              <a:latin typeface="Comic Sans MS" pitchFamily="66" charset="0"/>
            </a:endParaRPr>
          </a:p>
          <a:p>
            <a:endParaRPr lang="en-US" sz="1400" dirty="0" smtClean="0">
              <a:latin typeface="Comic Sans MS" pitchFamily="66" charset="0"/>
            </a:endParaRP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4955203"/>
          </a:xfrm>
          <a:prstGeom prst="rect">
            <a:avLst/>
          </a:prstGeom>
          <a:noFill/>
        </p:spPr>
        <p:txBody>
          <a:bodyPr wrap="square" rtlCol="0">
            <a:spAutoFit/>
          </a:bodyPr>
          <a:lstStyle/>
          <a:p>
            <a:pPr>
              <a:buFont typeface="Courier New" pitchFamily="49" charset="0"/>
              <a:buChar char="o"/>
            </a:pPr>
            <a:r>
              <a:rPr lang="en-US" dirty="0" smtClean="0">
                <a:latin typeface="Comic Sans MS" pitchFamily="66" charset="0"/>
              </a:rPr>
              <a:t>Toucans have big bills that can be more than one color.</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 bright colors on his bill help to get</a:t>
            </a:r>
            <a:r>
              <a:rPr lang="en-US" b="1" dirty="0" smtClean="0">
                <a:latin typeface="Comic Sans MS" pitchFamily="66" charset="0"/>
              </a:rPr>
              <a:t> </a:t>
            </a:r>
            <a:r>
              <a:rPr lang="en-US" dirty="0" smtClean="0">
                <a:latin typeface="Comic Sans MS" pitchFamily="66" charset="0"/>
              </a:rPr>
              <a:t>a mate. </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Toucans have a skinny tongue.</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They are noisy birds.</a:t>
            </a:r>
          </a:p>
          <a:p>
            <a:pPr>
              <a:buFont typeface="Courier New" pitchFamily="49" charset="0"/>
              <a:buChar char="o"/>
            </a:pPr>
            <a:endParaRPr lang="en-US" dirty="0" smtClean="0">
              <a:latin typeface="Comic Sans MS" pitchFamily="66" charset="0"/>
            </a:endParaRP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They lay eggs once a year.</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Toucans hide their head when they sleep.</a:t>
            </a:r>
          </a:p>
          <a:p>
            <a:endParaRPr lang="en-US" sz="1400" dirty="0" smtClean="0">
              <a:latin typeface="Comic Sans MS" pitchFamily="66" charset="0"/>
            </a:endParaRPr>
          </a:p>
          <a:p>
            <a:r>
              <a:rPr lang="en-US" sz="1400" dirty="0">
                <a:latin typeface="Comic Sans MS" pitchFamily="66" charset="0"/>
              </a:rPr>
              <a:t> </a:t>
            </a:r>
          </a:p>
          <a:p>
            <a:endParaRPr lang="en-US" dirty="0"/>
          </a:p>
        </p:txBody>
      </p:sp>
      <p:sp>
        <p:nvSpPr>
          <p:cNvPr id="12" name="Rectangle 11"/>
          <p:cNvSpPr/>
          <p:nvPr/>
        </p:nvSpPr>
        <p:spPr>
          <a:xfrm>
            <a:off x="5562600" y="381000"/>
            <a:ext cx="2327945" cy="523220"/>
          </a:xfrm>
          <a:prstGeom prst="rect">
            <a:avLst/>
          </a:prstGeom>
        </p:spPr>
        <p:txBody>
          <a:bodyPr wrap="none">
            <a:spAutoFit/>
          </a:bodyPr>
          <a:lstStyle/>
          <a:p>
            <a:r>
              <a:rPr lang="en-US" sz="2800" b="1" u="sng" dirty="0" smtClean="0">
                <a:latin typeface="Glimstick" pitchFamily="34" charset="0"/>
              </a:rPr>
              <a:t>The Toucan</a:t>
            </a:r>
            <a:endParaRPr lang="en-US" sz="2800" b="1" dirty="0">
              <a:latin typeface="Glimstick" pitchFamily="34"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plant1.jpg"/>
          <p:cNvPicPr>
            <a:picLocks noChangeAspect="1"/>
          </p:cNvPicPr>
          <p:nvPr/>
        </p:nvPicPr>
        <p:blipFill>
          <a:blip r:embed="rId2" cstate="print"/>
          <a:stretch>
            <a:fillRect/>
          </a:stretch>
        </p:blipFill>
        <p:spPr>
          <a:xfrm>
            <a:off x="0" y="5638800"/>
            <a:ext cx="833433" cy="1219200"/>
          </a:xfrm>
          <a:prstGeom prst="rect">
            <a:avLst/>
          </a:prstGeom>
        </p:spPr>
      </p:pic>
      <p:pic>
        <p:nvPicPr>
          <p:cNvPr id="23" name="Picture 22" descr="plant1.jpg"/>
          <p:cNvPicPr>
            <a:picLocks noChangeAspect="1"/>
          </p:cNvPicPr>
          <p:nvPr/>
        </p:nvPicPr>
        <p:blipFill>
          <a:blip r:embed="rId2" cstate="print"/>
          <a:stretch>
            <a:fillRect/>
          </a:stretch>
        </p:blipFill>
        <p:spPr>
          <a:xfrm>
            <a:off x="3124200" y="5638800"/>
            <a:ext cx="833433" cy="1219200"/>
          </a:xfrm>
          <a:prstGeom prst="rect">
            <a:avLst/>
          </a:prstGeom>
        </p:spPr>
      </p:pic>
      <p:pic>
        <p:nvPicPr>
          <p:cNvPr id="24" name="Picture 23" descr="plant1.jpg"/>
          <p:cNvPicPr>
            <a:picLocks noChangeAspect="1"/>
          </p:cNvPicPr>
          <p:nvPr/>
        </p:nvPicPr>
        <p:blipFill>
          <a:blip r:embed="rId2" cstate="print"/>
          <a:stretch>
            <a:fillRect/>
          </a:stretch>
        </p:blipFill>
        <p:spPr>
          <a:xfrm>
            <a:off x="4953000" y="5638800"/>
            <a:ext cx="833433" cy="1219200"/>
          </a:xfrm>
          <a:prstGeom prst="rect">
            <a:avLst/>
          </a:prstGeom>
        </p:spPr>
      </p:pic>
      <p:pic>
        <p:nvPicPr>
          <p:cNvPr id="25" name="Picture 24" descr="plant1.jpg"/>
          <p:cNvPicPr>
            <a:picLocks noChangeAspect="1"/>
          </p:cNvPicPr>
          <p:nvPr/>
        </p:nvPicPr>
        <p:blipFill>
          <a:blip r:embed="rId2" cstate="print"/>
          <a:stretch>
            <a:fillRect/>
          </a:stretch>
        </p:blipFill>
        <p:spPr>
          <a:xfrm>
            <a:off x="7696200" y="5638800"/>
            <a:ext cx="833433" cy="1219200"/>
          </a:xfrm>
          <a:prstGeom prst="rect">
            <a:avLst/>
          </a:prstGeom>
        </p:spPr>
      </p:pic>
      <p:pic>
        <p:nvPicPr>
          <p:cNvPr id="26" name="Picture 25" descr="plant2.jpg"/>
          <p:cNvPicPr>
            <a:picLocks noChangeAspect="1"/>
          </p:cNvPicPr>
          <p:nvPr/>
        </p:nvPicPr>
        <p:blipFill>
          <a:blip r:embed="rId3" cstate="print"/>
          <a:stretch>
            <a:fillRect/>
          </a:stretch>
        </p:blipFill>
        <p:spPr>
          <a:xfrm>
            <a:off x="6248400" y="5809916"/>
            <a:ext cx="1072896" cy="1048084"/>
          </a:xfrm>
          <a:prstGeom prst="rect">
            <a:avLst/>
          </a:prstGeom>
        </p:spPr>
      </p:pic>
      <p:pic>
        <p:nvPicPr>
          <p:cNvPr id="15" name="Picture 14" descr="Toucan.png"/>
          <p:cNvPicPr>
            <a:picLocks noChangeAspect="1"/>
          </p:cNvPicPr>
          <p:nvPr/>
        </p:nvPicPr>
        <p:blipFill>
          <a:blip r:embed="rId4" cstate="print"/>
          <a:stretch>
            <a:fillRect/>
          </a:stretch>
        </p:blipFill>
        <p:spPr>
          <a:xfrm>
            <a:off x="228600" y="0"/>
            <a:ext cx="762000" cy="799202"/>
          </a:xfrm>
          <a:prstGeom prst="rect">
            <a:avLst/>
          </a:prstGeom>
        </p:spPr>
      </p:pic>
      <p:pic>
        <p:nvPicPr>
          <p:cNvPr id="16" name="Picture 15" descr="Toucan.png"/>
          <p:cNvPicPr>
            <a:picLocks noChangeAspect="1"/>
          </p:cNvPicPr>
          <p:nvPr/>
        </p:nvPicPr>
        <p:blipFill>
          <a:blip r:embed="rId4" cstate="print"/>
          <a:stretch>
            <a:fillRect/>
          </a:stretch>
        </p:blipFill>
        <p:spPr>
          <a:xfrm>
            <a:off x="4876800" y="0"/>
            <a:ext cx="762000" cy="799202"/>
          </a:xfrm>
          <a:prstGeom prst="rect">
            <a:avLst/>
          </a:prstGeom>
        </p:spPr>
      </p:pic>
      <p:pic>
        <p:nvPicPr>
          <p:cNvPr id="17" name="Picture 16" descr="Toucan_1448853c.jpg"/>
          <p:cNvPicPr>
            <a:picLocks noChangeAspect="1"/>
          </p:cNvPicPr>
          <p:nvPr/>
        </p:nvPicPr>
        <p:blipFill>
          <a:blip r:embed="rId5" cstate="print"/>
          <a:stretch>
            <a:fillRect/>
          </a:stretch>
        </p:blipFill>
        <p:spPr>
          <a:xfrm>
            <a:off x="1066800" y="5688227"/>
            <a:ext cx="1868387" cy="116977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4006</TotalTime>
  <Words>10528</Words>
  <Application>Microsoft Office PowerPoint</Application>
  <PresentationFormat>On-screen Show (4:3)</PresentationFormat>
  <Paragraphs>2258</Paragraphs>
  <Slides>173</Slides>
  <Notes>0</Notes>
  <HiddenSlides>0</HiddenSlides>
  <MMClips>0</MMClips>
  <ScaleCrop>false</ScaleCrop>
  <HeadingPairs>
    <vt:vector size="4" baseType="variant">
      <vt:variant>
        <vt:lpstr>Theme</vt:lpstr>
      </vt:variant>
      <vt:variant>
        <vt:i4>1</vt:i4>
      </vt:variant>
      <vt:variant>
        <vt:lpstr>Slide Titles</vt:lpstr>
      </vt:variant>
      <vt:variant>
        <vt:i4>173</vt:i4>
      </vt:variant>
    </vt:vector>
  </HeadingPairs>
  <TitlesOfParts>
    <vt:vector size="17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The Rainforest </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ccatherwood</dc:creator>
  <cp:lastModifiedBy>ccatherwood</cp:lastModifiedBy>
  <cp:revision>88</cp:revision>
  <dcterms:created xsi:type="dcterms:W3CDTF">2014-02-09T13:40:27Z</dcterms:created>
  <dcterms:modified xsi:type="dcterms:W3CDTF">2014-03-08T11:54:34Z</dcterms:modified>
</cp:coreProperties>
</file>